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52"/>
  </p:notesMasterIdLst>
  <p:sldIdLst>
    <p:sldId id="256" r:id="rId2"/>
    <p:sldId id="282" r:id="rId3"/>
    <p:sldId id="283" r:id="rId4"/>
    <p:sldId id="284" r:id="rId5"/>
    <p:sldId id="272" r:id="rId6"/>
    <p:sldId id="327" r:id="rId7"/>
    <p:sldId id="328" r:id="rId8"/>
    <p:sldId id="329" r:id="rId9"/>
    <p:sldId id="330" r:id="rId10"/>
    <p:sldId id="331" r:id="rId11"/>
    <p:sldId id="333" r:id="rId12"/>
    <p:sldId id="334" r:id="rId13"/>
    <p:sldId id="335" r:id="rId14"/>
    <p:sldId id="336" r:id="rId15"/>
    <p:sldId id="337" r:id="rId16"/>
    <p:sldId id="338" r:id="rId17"/>
    <p:sldId id="339" r:id="rId18"/>
    <p:sldId id="279" r:id="rId19"/>
    <p:sldId id="280" r:id="rId20"/>
    <p:sldId id="278" r:id="rId21"/>
    <p:sldId id="281" r:id="rId22"/>
    <p:sldId id="285" r:id="rId23"/>
    <p:sldId id="286" r:id="rId24"/>
    <p:sldId id="306" r:id="rId25"/>
    <p:sldId id="287" r:id="rId26"/>
    <p:sldId id="288" r:id="rId27"/>
    <p:sldId id="307" r:id="rId28"/>
    <p:sldId id="310" r:id="rId29"/>
    <p:sldId id="311" r:id="rId30"/>
    <p:sldId id="308" r:id="rId31"/>
    <p:sldId id="309" r:id="rId32"/>
    <p:sldId id="294" r:id="rId33"/>
    <p:sldId id="312" r:id="rId34"/>
    <p:sldId id="313" r:id="rId35"/>
    <p:sldId id="295" r:id="rId36"/>
    <p:sldId id="318" r:id="rId37"/>
    <p:sldId id="319" r:id="rId38"/>
    <p:sldId id="320" r:id="rId39"/>
    <p:sldId id="321" r:id="rId40"/>
    <p:sldId id="314" r:id="rId41"/>
    <p:sldId id="315" r:id="rId42"/>
    <p:sldId id="316" r:id="rId43"/>
    <p:sldId id="296" r:id="rId44"/>
    <p:sldId id="322" r:id="rId45"/>
    <p:sldId id="297" r:id="rId46"/>
    <p:sldId id="323" r:id="rId47"/>
    <p:sldId id="298" r:id="rId48"/>
    <p:sldId id="299" r:id="rId49"/>
    <p:sldId id="300" r:id="rId50"/>
    <p:sldId id="305"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5391"/>
    <a:srgbClr val="FFA000"/>
    <a:srgbClr val="D70000"/>
    <a:srgbClr val="C5222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143" autoAdjust="0"/>
    <p:restoredTop sz="94694"/>
  </p:normalViewPr>
  <p:slideViewPr>
    <p:cSldViewPr snapToGrid="0" snapToObjects="1" showGuides="1">
      <p:cViewPr varScale="1">
        <p:scale>
          <a:sx n="83" d="100"/>
          <a:sy n="83" d="100"/>
        </p:scale>
        <p:origin x="1747" y="67"/>
      </p:cViewPr>
      <p:guideLst>
        <p:guide orient="horz" pos="2160"/>
        <p:guide pos="2880"/>
      </p:guideLst>
    </p:cSldViewPr>
  </p:slideViewPr>
  <p:notesTextViewPr>
    <p:cViewPr>
      <p:scale>
        <a:sx n="1" d="1"/>
        <a:sy n="1" d="1"/>
      </p:scale>
      <p:origin x="0" y="0"/>
    </p:cViewPr>
  </p:notesTextViewPr>
  <p:notesViewPr>
    <p:cSldViewPr snapToGrid="0" snapToObjects="1">
      <p:cViewPr varScale="1">
        <p:scale>
          <a:sx n="97" d="100"/>
          <a:sy n="97" d="100"/>
        </p:scale>
        <p:origin x="4328" y="20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_rels/data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image" Target="../media/image3.emf"/><Relationship Id="rId5" Type="http://schemas.openxmlformats.org/officeDocument/2006/relationships/image" Target="NULL"/><Relationship Id="rId4" Type="http://schemas.openxmlformats.org/officeDocument/2006/relationships/image" Target="../media/image6.png"/></Relationships>
</file>

<file path=ppt/diagrams/_rels/data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0.png"/><Relationship Id="rId7" Type="http://schemas.openxmlformats.org/officeDocument/2006/relationships/image" Target="../media/image12.png"/><Relationship Id="rId2" Type="http://schemas.openxmlformats.org/officeDocument/2006/relationships/image" Target="NULL"/><Relationship Id="rId1" Type="http://schemas.openxmlformats.org/officeDocument/2006/relationships/image" Target="../media/image9.png"/><Relationship Id="rId6" Type="http://schemas.openxmlformats.org/officeDocument/2006/relationships/image" Target="NULL"/><Relationship Id="rId5" Type="http://schemas.openxmlformats.org/officeDocument/2006/relationships/image" Target="../media/image11.png"/><Relationship Id="rId4" Type="http://schemas.openxmlformats.org/officeDocument/2006/relationships/image" Target="NULL"/></Relationships>
</file>

<file path=ppt/diagrams/_rels/drawing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image" Target="../media/image3.emf"/><Relationship Id="rId5" Type="http://schemas.openxmlformats.org/officeDocument/2006/relationships/image" Target="NULL"/><Relationship Id="rId4" Type="http://schemas.openxmlformats.org/officeDocument/2006/relationships/image" Target="../media/image6.png"/></Relationships>
</file>

<file path=ppt/diagrams/_rels/drawing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0.png"/><Relationship Id="rId7" Type="http://schemas.openxmlformats.org/officeDocument/2006/relationships/image" Target="../media/image12.png"/><Relationship Id="rId2" Type="http://schemas.openxmlformats.org/officeDocument/2006/relationships/image" Target="NULL"/><Relationship Id="rId1" Type="http://schemas.openxmlformats.org/officeDocument/2006/relationships/image" Target="../media/image9.png"/><Relationship Id="rId6" Type="http://schemas.openxmlformats.org/officeDocument/2006/relationships/image" Target="NULL"/><Relationship Id="rId5" Type="http://schemas.openxmlformats.org/officeDocument/2006/relationships/image" Target="../media/image11.png"/><Relationship Id="rId4" Type="http://schemas.openxmlformats.org/officeDocument/2006/relationships/image" Target="NULL"/></Relationships>
</file>

<file path=ppt/diagrams/colors1.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CBA2A4-AAAE-474D-A676-FD9AE1B46626}" type="doc">
      <dgm:prSet loTypeId="urn:microsoft.com/office/officeart/2005/8/layout/vList3" loCatId="list" qsTypeId="urn:microsoft.com/office/officeart/2005/8/quickstyle/simple5" qsCatId="simple" csTypeId="urn:microsoft.com/office/officeart/2005/8/colors/accent3_3" csCatId="accent3" phldr="1"/>
      <dgm:spPr/>
      <dgm:t>
        <a:bodyPr/>
        <a:lstStyle/>
        <a:p>
          <a:endParaRPr lang="en-US"/>
        </a:p>
      </dgm:t>
    </dgm:pt>
    <dgm:pt modelId="{D3590CF5-B1FF-F74C-9E19-03D6F5E805E8}">
      <dgm:prSet/>
      <dgm:spPr>
        <a:gradFill flip="none" rotWithShape="0">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dgm:spPr>
      <dgm:t>
        <a:bodyPr lIns="1080000"/>
        <a:lstStyle/>
        <a:p>
          <a:pPr algn="l"/>
          <a:r>
            <a:rPr lang="tr-TR" b="1" noProof="0" dirty="0">
              <a:solidFill>
                <a:schemeClr val="accent4"/>
              </a:solidFill>
            </a:rPr>
            <a:t>Geliştiren: </a:t>
          </a:r>
          <a:r>
            <a:rPr lang="tr-TR" noProof="0" dirty="0">
              <a:solidFill>
                <a:schemeClr val="accent4"/>
              </a:solidFill>
            </a:rPr>
            <a:t>Çalışma ve Sosyal Güvenlik Bakanlığı</a:t>
          </a:r>
          <a:br>
            <a:rPr lang="tr-TR" noProof="0" dirty="0">
              <a:solidFill>
                <a:schemeClr val="accent4"/>
              </a:solidFill>
            </a:rPr>
          </a:br>
          <a:r>
            <a:rPr lang="tr-TR" noProof="0" dirty="0" smtClean="0">
              <a:solidFill>
                <a:schemeClr val="accent4"/>
              </a:solidFill>
            </a:rPr>
            <a:t>(Çalışma Genel Müdürlüğü/İstihdam Politikaları Daire Başkanlığı)</a:t>
          </a:r>
          <a:endParaRPr lang="tr-TR" b="1" noProof="0" dirty="0">
            <a:solidFill>
              <a:schemeClr val="accent4"/>
            </a:solidFill>
          </a:endParaRPr>
        </a:p>
      </dgm:t>
    </dgm:pt>
    <dgm:pt modelId="{40EF138E-5DED-7D46-849D-B48EEB388902}" type="parTrans" cxnId="{FEE34F32-F94D-D44F-9799-DD72B4B0A2D1}">
      <dgm:prSet/>
      <dgm:spPr/>
      <dgm:t>
        <a:bodyPr/>
        <a:lstStyle/>
        <a:p>
          <a:endParaRPr lang="en-US"/>
        </a:p>
      </dgm:t>
    </dgm:pt>
    <dgm:pt modelId="{CD3858D5-C35B-4A4F-A797-3C1E86FAEBC1}" type="sibTrans" cxnId="{FEE34F32-F94D-D44F-9799-DD72B4B0A2D1}">
      <dgm:prSet/>
      <dgm:spPr/>
      <dgm:t>
        <a:bodyPr/>
        <a:lstStyle/>
        <a:p>
          <a:endParaRPr lang="en-US"/>
        </a:p>
      </dgm:t>
    </dgm:pt>
    <dgm:pt modelId="{DDB2E8BE-1C55-174D-A3E1-A627892D25C7}">
      <dgm:prSet/>
      <dgm:spPr>
        <a:gradFill flip="none" rotWithShape="0">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dgm:spPr>
      <dgm:t>
        <a:bodyPr lIns="1080000"/>
        <a:lstStyle/>
        <a:p>
          <a:pPr algn="l"/>
          <a:r>
            <a:rPr lang="tr-TR" b="1" noProof="0" dirty="0">
              <a:solidFill>
                <a:schemeClr val="accent4"/>
              </a:solidFill>
            </a:rPr>
            <a:t>Uygulayan: </a:t>
          </a:r>
          <a:r>
            <a:rPr lang="tr-TR" noProof="0" dirty="0">
              <a:solidFill>
                <a:schemeClr val="accent4"/>
              </a:solidFill>
            </a:rPr>
            <a:t>W</a:t>
          </a:r>
          <a:r>
            <a:rPr lang="en-US" noProof="0" dirty="0">
              <a:solidFill>
                <a:schemeClr val="accent4"/>
              </a:solidFill>
            </a:rPr>
            <a:t>E</a:t>
          </a:r>
          <a:r>
            <a:rPr lang="tr-TR" noProof="0" dirty="0">
              <a:solidFill>
                <a:schemeClr val="accent4"/>
              </a:solidFill>
            </a:rPr>
            <a:t>global liderliğinde kurulan konsorsiyum</a:t>
          </a:r>
          <a:endParaRPr lang="tr-TR" b="1" noProof="0" dirty="0">
            <a:solidFill>
              <a:schemeClr val="accent4"/>
            </a:solidFill>
          </a:endParaRPr>
        </a:p>
      </dgm:t>
    </dgm:pt>
    <dgm:pt modelId="{889ABB1D-E722-9A45-9539-4879355E209D}" type="sibTrans" cxnId="{266AC045-5AD4-B04A-81C6-591EBC4916F1}">
      <dgm:prSet/>
      <dgm:spPr/>
      <dgm:t>
        <a:bodyPr/>
        <a:lstStyle/>
        <a:p>
          <a:endParaRPr lang="en-US"/>
        </a:p>
      </dgm:t>
    </dgm:pt>
    <dgm:pt modelId="{A842FC8F-1E06-0A40-A3EA-F25E49441DEC}" type="parTrans" cxnId="{266AC045-5AD4-B04A-81C6-591EBC4916F1}">
      <dgm:prSet/>
      <dgm:spPr/>
      <dgm:t>
        <a:bodyPr/>
        <a:lstStyle/>
        <a:p>
          <a:endParaRPr lang="en-US"/>
        </a:p>
      </dgm:t>
    </dgm:pt>
    <dgm:pt modelId="{EB62F695-9FFB-AE41-A300-521D78C1616F}">
      <dgm:prSet/>
      <dgm:spPr>
        <a:gradFill flip="none" rotWithShape="0">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dgm:spPr>
      <dgm:t>
        <a:bodyPr lIns="1080000"/>
        <a:lstStyle/>
        <a:p>
          <a:pPr algn="l"/>
          <a:r>
            <a:rPr lang="tr-TR" b="1" noProof="0" dirty="0" smtClean="0">
              <a:solidFill>
                <a:schemeClr val="accent4"/>
              </a:solidFill>
            </a:rPr>
            <a:t>Finans</a:t>
          </a:r>
          <a:r>
            <a:rPr lang="en-GB" b="1" noProof="0" dirty="0" smtClean="0">
              <a:solidFill>
                <a:schemeClr val="accent4"/>
              </a:solidFill>
            </a:rPr>
            <a:t>e </a:t>
          </a:r>
          <a:r>
            <a:rPr lang="en-GB" b="1" noProof="0" dirty="0" err="1" smtClean="0">
              <a:solidFill>
                <a:schemeClr val="accent4"/>
              </a:solidFill>
            </a:rPr>
            <a:t>eden</a:t>
          </a:r>
          <a:r>
            <a:rPr lang="tr-TR" b="1" noProof="0" dirty="0" smtClean="0">
              <a:solidFill>
                <a:schemeClr val="accent4"/>
              </a:solidFill>
            </a:rPr>
            <a:t>: </a:t>
          </a:r>
          <a:r>
            <a:rPr lang="tr-TR" noProof="0" dirty="0" smtClean="0">
              <a:solidFill>
                <a:schemeClr val="accent4"/>
              </a:solidFill>
            </a:rPr>
            <a:t>A</a:t>
          </a:r>
          <a:r>
            <a:rPr lang="en-GB" noProof="0" dirty="0" err="1" smtClean="0">
              <a:solidFill>
                <a:schemeClr val="accent4"/>
              </a:solidFill>
            </a:rPr>
            <a:t>vrupa</a:t>
          </a:r>
          <a:r>
            <a:rPr lang="en-GB" noProof="0" dirty="0" smtClean="0">
              <a:solidFill>
                <a:schemeClr val="accent4"/>
              </a:solidFill>
            </a:rPr>
            <a:t> </a:t>
          </a:r>
          <a:r>
            <a:rPr lang="tr-TR" noProof="0" dirty="0" smtClean="0">
              <a:solidFill>
                <a:schemeClr val="accent4"/>
              </a:solidFill>
            </a:rPr>
            <a:t>B</a:t>
          </a:r>
          <a:r>
            <a:rPr lang="en-GB" noProof="0" dirty="0" err="1" smtClean="0">
              <a:solidFill>
                <a:schemeClr val="accent4"/>
              </a:solidFill>
            </a:rPr>
            <a:t>irliği</a:t>
          </a:r>
          <a:r>
            <a:rPr lang="tr-TR" noProof="0" dirty="0" smtClean="0">
              <a:solidFill>
                <a:schemeClr val="accent4"/>
              </a:solidFill>
            </a:rPr>
            <a:t> </a:t>
          </a:r>
          <a:r>
            <a:rPr lang="tr-TR" noProof="0" dirty="0">
              <a:solidFill>
                <a:schemeClr val="accent4"/>
              </a:solidFill>
            </a:rPr>
            <a:t>ve Türkiye Cumhuriyeti</a:t>
          </a:r>
          <a:endParaRPr lang="tr-TR" b="1" noProof="0" dirty="0">
            <a:solidFill>
              <a:schemeClr val="accent4"/>
            </a:solidFill>
          </a:endParaRPr>
        </a:p>
      </dgm:t>
    </dgm:pt>
    <dgm:pt modelId="{784893A3-4F9E-0B4A-99BD-E78D4F1C78FE}" type="sibTrans" cxnId="{27D6B200-57F7-8941-BE83-FDEEB6B2FC3D}">
      <dgm:prSet/>
      <dgm:spPr/>
      <dgm:t>
        <a:bodyPr/>
        <a:lstStyle/>
        <a:p>
          <a:endParaRPr lang="en-US"/>
        </a:p>
      </dgm:t>
    </dgm:pt>
    <dgm:pt modelId="{DEBB58D9-90D3-B746-BB23-1211FABAD21B}" type="parTrans" cxnId="{27D6B200-57F7-8941-BE83-FDEEB6B2FC3D}">
      <dgm:prSet/>
      <dgm:spPr/>
      <dgm:t>
        <a:bodyPr/>
        <a:lstStyle/>
        <a:p>
          <a:endParaRPr lang="en-US"/>
        </a:p>
      </dgm:t>
    </dgm:pt>
    <dgm:pt modelId="{A01F9824-1BE7-A245-AA90-C1A48DB72512}">
      <dgm:prSet/>
      <dgm:spPr>
        <a:gradFill flip="none" rotWithShape="0">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dgm:spPr>
      <dgm:t>
        <a:bodyPr lIns="1080000"/>
        <a:lstStyle/>
        <a:p>
          <a:pPr algn="l"/>
          <a:r>
            <a:rPr lang="en-GB" b="1" noProof="0" dirty="0" err="1" smtClean="0">
              <a:solidFill>
                <a:schemeClr val="accent4"/>
              </a:solidFill>
            </a:rPr>
            <a:t>Denetleyici</a:t>
          </a:r>
          <a:r>
            <a:rPr lang="tr-TR" b="1" noProof="0" dirty="0" smtClean="0">
              <a:solidFill>
                <a:schemeClr val="accent4"/>
              </a:solidFill>
            </a:rPr>
            <a:t>: </a:t>
          </a:r>
          <a:r>
            <a:rPr lang="tr-TR" noProof="0" dirty="0">
              <a:solidFill>
                <a:schemeClr val="accent4"/>
              </a:solidFill>
            </a:rPr>
            <a:t>Çalışma ve Sosyal Güvenlik Bakanlığı</a:t>
          </a:r>
          <a:br>
            <a:rPr lang="tr-TR" noProof="0" dirty="0">
              <a:solidFill>
                <a:schemeClr val="accent4"/>
              </a:solidFill>
            </a:rPr>
          </a:br>
          <a:r>
            <a:rPr lang="tr-TR" noProof="0" dirty="0">
              <a:solidFill>
                <a:schemeClr val="accent4"/>
              </a:solidFill>
            </a:rPr>
            <a:t>(AB ve Mali Yardımlar </a:t>
          </a:r>
          <a:r>
            <a:rPr lang="tr-TR" noProof="0" dirty="0" smtClean="0">
              <a:solidFill>
                <a:schemeClr val="accent4"/>
              </a:solidFill>
            </a:rPr>
            <a:t>Daire Başkanlığı)</a:t>
          </a:r>
          <a:endParaRPr lang="tr-TR" b="1" noProof="0" dirty="0">
            <a:solidFill>
              <a:schemeClr val="accent4"/>
            </a:solidFill>
          </a:endParaRPr>
        </a:p>
      </dgm:t>
    </dgm:pt>
    <dgm:pt modelId="{8386C8A7-BE84-EA41-BE90-028FE5637BB0}" type="sibTrans" cxnId="{66E75497-1492-E24A-9743-9D9FC42481CA}">
      <dgm:prSet/>
      <dgm:spPr/>
      <dgm:t>
        <a:bodyPr/>
        <a:lstStyle/>
        <a:p>
          <a:endParaRPr lang="en-US"/>
        </a:p>
      </dgm:t>
    </dgm:pt>
    <dgm:pt modelId="{D0386063-1600-1B41-BEAE-E5403D1B16E0}" type="parTrans" cxnId="{66E75497-1492-E24A-9743-9D9FC42481CA}">
      <dgm:prSet/>
      <dgm:spPr/>
      <dgm:t>
        <a:bodyPr/>
        <a:lstStyle/>
        <a:p>
          <a:endParaRPr lang="en-US"/>
        </a:p>
      </dgm:t>
    </dgm:pt>
    <dgm:pt modelId="{867DA4CA-FA00-764F-B2A0-776BB5417304}">
      <dgm:prSet/>
      <dgm:spPr>
        <a:gradFill flip="none" rotWithShape="0">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dgm:spPr>
      <dgm:t>
        <a:bodyPr lIns="1080000"/>
        <a:lstStyle/>
        <a:p>
          <a:pPr algn="l"/>
          <a:r>
            <a:rPr lang="en-GB" b="1" noProof="0" dirty="0" err="1" smtClean="0">
              <a:solidFill>
                <a:schemeClr val="accent4"/>
              </a:solidFill>
            </a:rPr>
            <a:t>Faydalanıcı</a:t>
          </a:r>
          <a:r>
            <a:rPr lang="en-GB" b="1" noProof="0" dirty="0" smtClean="0">
              <a:solidFill>
                <a:schemeClr val="accent4"/>
              </a:solidFill>
            </a:rPr>
            <a:t> </a:t>
          </a:r>
          <a:r>
            <a:rPr lang="en-GB" b="1" noProof="0" dirty="0" err="1" smtClean="0">
              <a:solidFill>
                <a:schemeClr val="accent4"/>
              </a:solidFill>
            </a:rPr>
            <a:t>Kurum</a:t>
          </a:r>
          <a:r>
            <a:rPr lang="tr-TR" b="1" noProof="0" dirty="0" smtClean="0">
              <a:solidFill>
                <a:schemeClr val="accent4"/>
              </a:solidFill>
            </a:rPr>
            <a:t>: </a:t>
          </a:r>
          <a:r>
            <a:rPr lang="tr-TR" noProof="0" dirty="0">
              <a:solidFill>
                <a:schemeClr val="accent4"/>
              </a:solidFill>
            </a:rPr>
            <a:t>Çalışma ve Sosyal Güvenlik Bakanlığı</a:t>
          </a:r>
          <a:br>
            <a:rPr lang="tr-TR" noProof="0" dirty="0">
              <a:solidFill>
                <a:schemeClr val="accent4"/>
              </a:solidFill>
            </a:rPr>
          </a:br>
          <a:r>
            <a:rPr lang="tr-TR" noProof="0" dirty="0" smtClean="0">
              <a:solidFill>
                <a:schemeClr val="accent4"/>
              </a:solidFill>
            </a:rPr>
            <a:t>(Çalışma Genel Müdürlüğü/İstihdam </a:t>
          </a:r>
          <a:r>
            <a:rPr lang="tr-TR" noProof="0" dirty="0">
              <a:solidFill>
                <a:schemeClr val="accent4"/>
              </a:solidFill>
            </a:rPr>
            <a:t>Politikaları Daire Başkanlığı)</a:t>
          </a:r>
          <a:endParaRPr lang="tr-TR" b="1" noProof="0" dirty="0">
            <a:solidFill>
              <a:schemeClr val="accent4"/>
            </a:solidFill>
          </a:endParaRPr>
        </a:p>
      </dgm:t>
    </dgm:pt>
    <dgm:pt modelId="{6E3D57FB-1E6F-C54A-8EAE-0EB796EB3157}" type="parTrans" cxnId="{C650BEF1-BE3D-6841-9988-2207E05DB131}">
      <dgm:prSet/>
      <dgm:spPr/>
      <dgm:t>
        <a:bodyPr/>
        <a:lstStyle/>
        <a:p>
          <a:endParaRPr lang="en-US"/>
        </a:p>
      </dgm:t>
    </dgm:pt>
    <dgm:pt modelId="{87830529-C90B-1A48-A533-19CA418680A7}" type="sibTrans" cxnId="{C650BEF1-BE3D-6841-9988-2207E05DB131}">
      <dgm:prSet/>
      <dgm:spPr/>
      <dgm:t>
        <a:bodyPr/>
        <a:lstStyle/>
        <a:p>
          <a:endParaRPr lang="en-US"/>
        </a:p>
      </dgm:t>
    </dgm:pt>
    <dgm:pt modelId="{99BBE5C5-0CB4-AF4A-84B0-3818E099012D}">
      <dgm:prSet/>
      <dgm:spPr>
        <a:gradFill flip="none" rotWithShape="0">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dgm:spPr>
      <dgm:t>
        <a:bodyPr lIns="1080000"/>
        <a:lstStyle/>
        <a:p>
          <a:pPr algn="l"/>
          <a:r>
            <a:rPr lang="en-GB" b="1" noProof="0" dirty="0" err="1" smtClean="0">
              <a:solidFill>
                <a:schemeClr val="accent4"/>
              </a:solidFill>
            </a:rPr>
            <a:t>Uygulama</a:t>
          </a:r>
          <a:r>
            <a:rPr lang="en-GB" b="1" noProof="0" dirty="0" smtClean="0">
              <a:solidFill>
                <a:schemeClr val="accent4"/>
              </a:solidFill>
            </a:rPr>
            <a:t> </a:t>
          </a:r>
          <a:r>
            <a:rPr lang="en-GB" b="1" noProof="0" dirty="0" err="1" smtClean="0">
              <a:solidFill>
                <a:schemeClr val="accent4"/>
              </a:solidFill>
            </a:rPr>
            <a:t>Süresi</a:t>
          </a:r>
          <a:r>
            <a:rPr lang="tr-TR" b="1" noProof="0" dirty="0" smtClean="0">
              <a:solidFill>
                <a:schemeClr val="accent4"/>
              </a:solidFill>
            </a:rPr>
            <a:t>: </a:t>
          </a:r>
          <a:r>
            <a:rPr lang="tr-TR" b="0" i="0" u="none" noProof="0" dirty="0">
              <a:solidFill>
                <a:schemeClr val="accent4"/>
              </a:solidFill>
            </a:rPr>
            <a:t>01 Şubat 2021- 31 Temmuz 2023</a:t>
          </a:r>
          <a:endParaRPr lang="tr-TR" b="1" noProof="0" dirty="0">
            <a:solidFill>
              <a:schemeClr val="accent4"/>
            </a:solidFill>
          </a:endParaRPr>
        </a:p>
      </dgm:t>
    </dgm:pt>
    <dgm:pt modelId="{EDF2FD21-B64D-F449-8F54-8AA1F9DF4740}" type="parTrans" cxnId="{3083CDA7-33FD-6F40-9E93-1C41C565A6D2}">
      <dgm:prSet/>
      <dgm:spPr/>
      <dgm:t>
        <a:bodyPr/>
        <a:lstStyle/>
        <a:p>
          <a:endParaRPr lang="en-US"/>
        </a:p>
      </dgm:t>
    </dgm:pt>
    <dgm:pt modelId="{2011E739-A52A-6E47-968A-2BB3D885E9CB}" type="sibTrans" cxnId="{3083CDA7-33FD-6F40-9E93-1C41C565A6D2}">
      <dgm:prSet/>
      <dgm:spPr/>
      <dgm:t>
        <a:bodyPr/>
        <a:lstStyle/>
        <a:p>
          <a:endParaRPr lang="en-US"/>
        </a:p>
      </dgm:t>
    </dgm:pt>
    <dgm:pt modelId="{F3B9A890-1F59-D049-99C0-9E662A6F1F2F}" type="pres">
      <dgm:prSet presAssocID="{1ACBA2A4-AAAE-474D-A676-FD9AE1B46626}" presName="linearFlow" presStyleCnt="0">
        <dgm:presLayoutVars>
          <dgm:dir/>
          <dgm:resizeHandles val="exact"/>
        </dgm:presLayoutVars>
      </dgm:prSet>
      <dgm:spPr/>
      <dgm:t>
        <a:bodyPr/>
        <a:lstStyle/>
        <a:p>
          <a:endParaRPr lang="tr-TR"/>
        </a:p>
      </dgm:t>
    </dgm:pt>
    <dgm:pt modelId="{55630A03-01D7-E04F-BEB9-E2F0B5BDBDCE}" type="pres">
      <dgm:prSet presAssocID="{D3590CF5-B1FF-F74C-9E19-03D6F5E805E8}" presName="composite" presStyleCnt="0"/>
      <dgm:spPr/>
    </dgm:pt>
    <dgm:pt modelId="{AD1E45B0-DD2F-8D49-9BCC-AB466916FB2D}" type="pres">
      <dgm:prSet presAssocID="{D3590CF5-B1FF-F74C-9E19-03D6F5E805E8}" presName="imgShp" presStyleLbl="fgImgPlace1" presStyleIdx="0" presStyleCnt="6" custScaleX="62410" custScaleY="62410" custLinFactNeighborX="-27818"/>
      <dgm:spPr>
        <a:blipFill>
          <a:blip xmlns:r="http://schemas.openxmlformats.org/officeDocument/2006/relationships" r:embed="rId1"/>
          <a:srcRect/>
          <a:stretch>
            <a:fillRect/>
          </a:stretch>
        </a:blipFill>
      </dgm:spPr>
    </dgm:pt>
    <dgm:pt modelId="{8AAC28BE-9A12-134A-BB98-909E5643C5AC}" type="pres">
      <dgm:prSet presAssocID="{D3590CF5-B1FF-F74C-9E19-03D6F5E805E8}" presName="txShp" presStyleLbl="node1" presStyleIdx="0" presStyleCnt="6" custScaleX="133356" custLinFactNeighborX="-193" custLinFactNeighborY="-136">
        <dgm:presLayoutVars>
          <dgm:bulletEnabled val="1"/>
        </dgm:presLayoutVars>
      </dgm:prSet>
      <dgm:spPr>
        <a:prstGeom prst="flowChartAlternateProcess">
          <a:avLst/>
        </a:prstGeom>
      </dgm:spPr>
      <dgm:t>
        <a:bodyPr/>
        <a:lstStyle/>
        <a:p>
          <a:endParaRPr lang="tr-TR"/>
        </a:p>
      </dgm:t>
    </dgm:pt>
    <dgm:pt modelId="{21ACB5FB-1BE3-4B43-8FFF-8A78BA9710C1}" type="pres">
      <dgm:prSet presAssocID="{CD3858D5-C35B-4A4F-A797-3C1E86FAEBC1}" presName="spacing" presStyleCnt="0"/>
      <dgm:spPr/>
    </dgm:pt>
    <dgm:pt modelId="{24A0AB35-7BC7-E64C-833F-9F20541DB843}" type="pres">
      <dgm:prSet presAssocID="{EB62F695-9FFB-AE41-A300-521D78C1616F}" presName="composite" presStyleCnt="0"/>
      <dgm:spPr/>
    </dgm:pt>
    <dgm:pt modelId="{1D5994AB-E56D-EE46-ABB8-943F597A56CE}" type="pres">
      <dgm:prSet presAssocID="{EB62F695-9FFB-AE41-A300-521D78C1616F}" presName="imgShp" presStyleLbl="fgImgPlace1" presStyleIdx="1" presStyleCnt="6" custLinFactNeighborX="-27818"/>
      <dgm:spPr>
        <a:prstGeom prst="flowChartProcess">
          <a:avLst/>
        </a:prstGeom>
        <a:blipFill dpi="0" rotWithShape="1">
          <a:blip xmlns:r="http://schemas.openxmlformats.org/officeDocument/2006/relationships" r:embed="rId2"/>
          <a:srcRect/>
          <a:stretch>
            <a:fillRect l="4513" t="32226" r="5567" b="31806"/>
          </a:stretch>
        </a:blipFill>
      </dgm:spPr>
    </dgm:pt>
    <dgm:pt modelId="{26BBBFD1-3C8E-2E43-8EB3-705398BC4DBC}" type="pres">
      <dgm:prSet presAssocID="{EB62F695-9FFB-AE41-A300-521D78C1616F}" presName="txShp" presStyleLbl="node1" presStyleIdx="1" presStyleCnt="6" custScaleX="133356">
        <dgm:presLayoutVars>
          <dgm:bulletEnabled val="1"/>
        </dgm:presLayoutVars>
      </dgm:prSet>
      <dgm:spPr>
        <a:prstGeom prst="flowChartAlternateProcess">
          <a:avLst/>
        </a:prstGeom>
      </dgm:spPr>
      <dgm:t>
        <a:bodyPr/>
        <a:lstStyle/>
        <a:p>
          <a:endParaRPr lang="tr-TR"/>
        </a:p>
      </dgm:t>
    </dgm:pt>
    <dgm:pt modelId="{91AD1DA8-BEC0-9D43-9D37-FAC6C54DA042}" type="pres">
      <dgm:prSet presAssocID="{784893A3-4F9E-0B4A-99BD-E78D4F1C78FE}" presName="spacing" presStyleCnt="0"/>
      <dgm:spPr/>
    </dgm:pt>
    <dgm:pt modelId="{1830CA21-1735-5C48-86CC-E464B62224B4}" type="pres">
      <dgm:prSet presAssocID="{867DA4CA-FA00-764F-B2A0-776BB5417304}" presName="composite" presStyleCnt="0"/>
      <dgm:spPr/>
    </dgm:pt>
    <dgm:pt modelId="{8B617F0C-CAC1-484D-8CB0-680B15B86D91}" type="pres">
      <dgm:prSet presAssocID="{867DA4CA-FA00-764F-B2A0-776BB5417304}" presName="imgShp" presStyleLbl="fgImgPlace1" presStyleIdx="2" presStyleCnt="6" custScaleX="62410" custScaleY="62410" custLinFactNeighborX="-28057"/>
      <dgm:spPr>
        <a:blipFill>
          <a:blip xmlns:r="http://schemas.openxmlformats.org/officeDocument/2006/relationships" r:embed="rId1"/>
          <a:srcRect/>
          <a:stretch>
            <a:fillRect/>
          </a:stretch>
        </a:blipFill>
      </dgm:spPr>
    </dgm:pt>
    <dgm:pt modelId="{BAF95C35-0849-4349-945D-2F05D87D8878}" type="pres">
      <dgm:prSet presAssocID="{867DA4CA-FA00-764F-B2A0-776BB5417304}" presName="txShp" presStyleLbl="node1" presStyleIdx="2" presStyleCnt="6" custScaleX="133356">
        <dgm:presLayoutVars>
          <dgm:bulletEnabled val="1"/>
        </dgm:presLayoutVars>
      </dgm:prSet>
      <dgm:spPr>
        <a:prstGeom prst="flowChartAlternateProcess">
          <a:avLst/>
        </a:prstGeom>
      </dgm:spPr>
      <dgm:t>
        <a:bodyPr/>
        <a:lstStyle/>
        <a:p>
          <a:endParaRPr lang="tr-TR"/>
        </a:p>
      </dgm:t>
    </dgm:pt>
    <dgm:pt modelId="{BE32B4D9-ACF5-6343-AB68-F257F15D4B80}" type="pres">
      <dgm:prSet presAssocID="{87830529-C90B-1A48-A533-19CA418680A7}" presName="spacing" presStyleCnt="0"/>
      <dgm:spPr/>
    </dgm:pt>
    <dgm:pt modelId="{1F4B8172-1250-6B41-9705-105AC9EB305C}" type="pres">
      <dgm:prSet presAssocID="{A01F9824-1BE7-A245-AA90-C1A48DB72512}" presName="composite" presStyleCnt="0"/>
      <dgm:spPr/>
    </dgm:pt>
    <dgm:pt modelId="{9238AC07-7C64-E948-B280-D392AAD1FBA1}" type="pres">
      <dgm:prSet presAssocID="{A01F9824-1BE7-A245-AA90-C1A48DB72512}" presName="imgShp" presStyleLbl="fgImgPlace1" presStyleIdx="3" presStyleCnt="6" custScaleX="62410" custScaleY="62410" custLinFactNeighborX="-27818"/>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pt>
    <dgm:pt modelId="{6960A9F9-6CCA-C24F-B60D-9302588E53F4}" type="pres">
      <dgm:prSet presAssocID="{A01F9824-1BE7-A245-AA90-C1A48DB72512}" presName="txShp" presStyleLbl="node1" presStyleIdx="3" presStyleCnt="6" custScaleX="133356">
        <dgm:presLayoutVars>
          <dgm:bulletEnabled val="1"/>
        </dgm:presLayoutVars>
      </dgm:prSet>
      <dgm:spPr>
        <a:prstGeom prst="flowChartAlternateProcess">
          <a:avLst/>
        </a:prstGeom>
      </dgm:spPr>
      <dgm:t>
        <a:bodyPr/>
        <a:lstStyle/>
        <a:p>
          <a:endParaRPr lang="tr-TR"/>
        </a:p>
      </dgm:t>
    </dgm:pt>
    <dgm:pt modelId="{B7B625CA-FBEA-D145-B66F-1A4027099237}" type="pres">
      <dgm:prSet presAssocID="{8386C8A7-BE84-EA41-BE90-028FE5637BB0}" presName="spacing" presStyleCnt="0"/>
      <dgm:spPr/>
    </dgm:pt>
    <dgm:pt modelId="{615552B3-CB4C-CF48-B399-03F34C0FBC24}" type="pres">
      <dgm:prSet presAssocID="{DDB2E8BE-1C55-174D-A3E1-A627892D25C7}" presName="composite" presStyleCnt="0"/>
      <dgm:spPr/>
    </dgm:pt>
    <dgm:pt modelId="{11F25AE1-C626-CE45-96D8-E40D887A05DB}" type="pres">
      <dgm:prSet presAssocID="{DDB2E8BE-1C55-174D-A3E1-A627892D25C7}" presName="imgShp" presStyleLbl="fgImgPlace1" presStyleIdx="4" presStyleCnt="6" custLinFactNeighborX="-27818" custLinFactNeighborY="79"/>
      <dgm:spPr>
        <a:blipFill dpi="0" rotWithShape="1">
          <a:blip xmlns:r="http://schemas.openxmlformats.org/officeDocument/2006/relationships" r:embed="rId3"/>
          <a:srcRect/>
          <a:stretch>
            <a:fillRect l="4782" t="38918" r="-314" b="40039"/>
          </a:stretch>
        </a:blipFill>
      </dgm:spPr>
    </dgm:pt>
    <dgm:pt modelId="{213B38FE-2586-E14A-A9A4-4D00B4D1F576}" type="pres">
      <dgm:prSet presAssocID="{DDB2E8BE-1C55-174D-A3E1-A627892D25C7}" presName="txShp" presStyleLbl="node1" presStyleIdx="4" presStyleCnt="6" custScaleX="133356" custLinFactNeighborY="0">
        <dgm:presLayoutVars>
          <dgm:bulletEnabled val="1"/>
        </dgm:presLayoutVars>
      </dgm:prSet>
      <dgm:spPr>
        <a:prstGeom prst="flowChartAlternateProcess">
          <a:avLst/>
        </a:prstGeom>
      </dgm:spPr>
      <dgm:t>
        <a:bodyPr/>
        <a:lstStyle/>
        <a:p>
          <a:endParaRPr lang="tr-TR"/>
        </a:p>
      </dgm:t>
    </dgm:pt>
    <dgm:pt modelId="{57037ABE-26A4-934B-87B7-B211CE54B067}" type="pres">
      <dgm:prSet presAssocID="{889ABB1D-E722-9A45-9539-4879355E209D}" presName="spacing" presStyleCnt="0"/>
      <dgm:spPr/>
    </dgm:pt>
    <dgm:pt modelId="{983BD741-AF80-7149-952C-E6D6A84E4884}" type="pres">
      <dgm:prSet presAssocID="{99BBE5C5-0CB4-AF4A-84B0-3818E099012D}" presName="composite" presStyleCnt="0"/>
      <dgm:spPr/>
    </dgm:pt>
    <dgm:pt modelId="{14F5BDF1-EA92-D941-BCA8-27F8AB591A8C}" type="pres">
      <dgm:prSet presAssocID="{99BBE5C5-0CB4-AF4A-84B0-3818E099012D}" presName="imgShp" presStyleLbl="fgImgPlace1" presStyleIdx="5" presStyleCnt="6" custScaleX="80348" custScaleY="73653" custLinFactNeighborX="-20249"/>
      <dgm:spPr>
        <a:blipFill>
          <a:blip xmlns:r="http://schemas.openxmlformats.org/officeDocument/2006/relationships" r:embed="rId4">
            <a:extLst>
              <a:ext uri="{96DAC541-7B7A-43D3-8B79-37D633B846F1}">
                <asvg:svgBlip xmlns="" xmlns:asvg="http://schemas.microsoft.com/office/drawing/2016/SVG/main" r:embed="rId5"/>
              </a:ext>
            </a:extLst>
          </a:blip>
          <a:srcRect/>
          <a:stretch>
            <a:fillRect/>
          </a:stretch>
        </a:blipFill>
      </dgm:spPr>
      <dgm:extLst>
        <a:ext uri="{E40237B7-FDA0-4F09-8148-C483321AD2D9}">
          <dgm14:cNvPr xmlns:dgm14="http://schemas.microsoft.com/office/drawing/2010/diagram" id="0" name="" descr="Daily calendar with solid fill"/>
        </a:ext>
      </dgm:extLst>
    </dgm:pt>
    <dgm:pt modelId="{C5C0E08A-CD7C-F040-ADF5-F697DFEF2A27}" type="pres">
      <dgm:prSet presAssocID="{99BBE5C5-0CB4-AF4A-84B0-3818E099012D}" presName="txShp" presStyleLbl="node1" presStyleIdx="5" presStyleCnt="6" custScaleX="133356" custLinFactNeighborY="0">
        <dgm:presLayoutVars>
          <dgm:bulletEnabled val="1"/>
        </dgm:presLayoutVars>
      </dgm:prSet>
      <dgm:spPr>
        <a:prstGeom prst="flowChartAlternateProcess">
          <a:avLst/>
        </a:prstGeom>
      </dgm:spPr>
      <dgm:t>
        <a:bodyPr/>
        <a:lstStyle/>
        <a:p>
          <a:endParaRPr lang="tr-TR"/>
        </a:p>
      </dgm:t>
    </dgm:pt>
  </dgm:ptLst>
  <dgm:cxnLst>
    <dgm:cxn modelId="{7A34B840-73B8-3A41-AFEC-F0B5648AB6AE}" type="presOf" srcId="{867DA4CA-FA00-764F-B2A0-776BB5417304}" destId="{BAF95C35-0849-4349-945D-2F05D87D8878}" srcOrd="0" destOrd="0" presId="urn:microsoft.com/office/officeart/2005/8/layout/vList3"/>
    <dgm:cxn modelId="{66E75497-1492-E24A-9743-9D9FC42481CA}" srcId="{1ACBA2A4-AAAE-474D-A676-FD9AE1B46626}" destId="{A01F9824-1BE7-A245-AA90-C1A48DB72512}" srcOrd="3" destOrd="0" parTransId="{D0386063-1600-1B41-BEAE-E5403D1B16E0}" sibTransId="{8386C8A7-BE84-EA41-BE90-028FE5637BB0}"/>
    <dgm:cxn modelId="{4ED53A17-5D50-FA45-8523-CC2E55D97732}" type="presOf" srcId="{EB62F695-9FFB-AE41-A300-521D78C1616F}" destId="{26BBBFD1-3C8E-2E43-8EB3-705398BC4DBC}" srcOrd="0" destOrd="0" presId="urn:microsoft.com/office/officeart/2005/8/layout/vList3"/>
    <dgm:cxn modelId="{235CC087-C99B-8F42-A868-A1E7D5FBA7A0}" type="presOf" srcId="{DDB2E8BE-1C55-174D-A3E1-A627892D25C7}" destId="{213B38FE-2586-E14A-A9A4-4D00B4D1F576}" srcOrd="0" destOrd="0" presId="urn:microsoft.com/office/officeart/2005/8/layout/vList3"/>
    <dgm:cxn modelId="{8B5BFE6C-3B68-E943-936F-DF799EF9D739}" type="presOf" srcId="{99BBE5C5-0CB4-AF4A-84B0-3818E099012D}" destId="{C5C0E08A-CD7C-F040-ADF5-F697DFEF2A27}" srcOrd="0" destOrd="0" presId="urn:microsoft.com/office/officeart/2005/8/layout/vList3"/>
    <dgm:cxn modelId="{FEE34F32-F94D-D44F-9799-DD72B4B0A2D1}" srcId="{1ACBA2A4-AAAE-474D-A676-FD9AE1B46626}" destId="{D3590CF5-B1FF-F74C-9E19-03D6F5E805E8}" srcOrd="0" destOrd="0" parTransId="{40EF138E-5DED-7D46-849D-B48EEB388902}" sibTransId="{CD3858D5-C35B-4A4F-A797-3C1E86FAEBC1}"/>
    <dgm:cxn modelId="{C650BEF1-BE3D-6841-9988-2207E05DB131}" srcId="{1ACBA2A4-AAAE-474D-A676-FD9AE1B46626}" destId="{867DA4CA-FA00-764F-B2A0-776BB5417304}" srcOrd="2" destOrd="0" parTransId="{6E3D57FB-1E6F-C54A-8EAE-0EB796EB3157}" sibTransId="{87830529-C90B-1A48-A533-19CA418680A7}"/>
    <dgm:cxn modelId="{27D6B200-57F7-8941-BE83-FDEEB6B2FC3D}" srcId="{1ACBA2A4-AAAE-474D-A676-FD9AE1B46626}" destId="{EB62F695-9FFB-AE41-A300-521D78C1616F}" srcOrd="1" destOrd="0" parTransId="{DEBB58D9-90D3-B746-BB23-1211FABAD21B}" sibTransId="{784893A3-4F9E-0B4A-99BD-E78D4F1C78FE}"/>
    <dgm:cxn modelId="{DBB531F0-2894-F448-858A-BD8830E94A64}" type="presOf" srcId="{A01F9824-1BE7-A245-AA90-C1A48DB72512}" destId="{6960A9F9-6CCA-C24F-B60D-9302588E53F4}" srcOrd="0" destOrd="0" presId="urn:microsoft.com/office/officeart/2005/8/layout/vList3"/>
    <dgm:cxn modelId="{F6687554-CBCC-424C-BEB6-7373D8D48A59}" type="presOf" srcId="{D3590CF5-B1FF-F74C-9E19-03D6F5E805E8}" destId="{8AAC28BE-9A12-134A-BB98-909E5643C5AC}" srcOrd="0" destOrd="0" presId="urn:microsoft.com/office/officeart/2005/8/layout/vList3"/>
    <dgm:cxn modelId="{0EF17300-25F3-3940-B45B-C1A2E9A0C725}" type="presOf" srcId="{1ACBA2A4-AAAE-474D-A676-FD9AE1B46626}" destId="{F3B9A890-1F59-D049-99C0-9E662A6F1F2F}" srcOrd="0" destOrd="0" presId="urn:microsoft.com/office/officeart/2005/8/layout/vList3"/>
    <dgm:cxn modelId="{266AC045-5AD4-B04A-81C6-591EBC4916F1}" srcId="{1ACBA2A4-AAAE-474D-A676-FD9AE1B46626}" destId="{DDB2E8BE-1C55-174D-A3E1-A627892D25C7}" srcOrd="4" destOrd="0" parTransId="{A842FC8F-1E06-0A40-A3EA-F25E49441DEC}" sibTransId="{889ABB1D-E722-9A45-9539-4879355E209D}"/>
    <dgm:cxn modelId="{3083CDA7-33FD-6F40-9E93-1C41C565A6D2}" srcId="{1ACBA2A4-AAAE-474D-A676-FD9AE1B46626}" destId="{99BBE5C5-0CB4-AF4A-84B0-3818E099012D}" srcOrd="5" destOrd="0" parTransId="{EDF2FD21-B64D-F449-8F54-8AA1F9DF4740}" sibTransId="{2011E739-A52A-6E47-968A-2BB3D885E9CB}"/>
    <dgm:cxn modelId="{E7D4F76C-28DB-E346-B11A-F69A2126F8F6}" type="presParOf" srcId="{F3B9A890-1F59-D049-99C0-9E662A6F1F2F}" destId="{55630A03-01D7-E04F-BEB9-E2F0B5BDBDCE}" srcOrd="0" destOrd="0" presId="urn:microsoft.com/office/officeart/2005/8/layout/vList3"/>
    <dgm:cxn modelId="{42E45BEE-5383-0C4A-8961-92BC524A6F8C}" type="presParOf" srcId="{55630A03-01D7-E04F-BEB9-E2F0B5BDBDCE}" destId="{AD1E45B0-DD2F-8D49-9BCC-AB466916FB2D}" srcOrd="0" destOrd="0" presId="urn:microsoft.com/office/officeart/2005/8/layout/vList3"/>
    <dgm:cxn modelId="{67A69C7C-1DD8-B44C-8AEF-C23C644CD93A}" type="presParOf" srcId="{55630A03-01D7-E04F-BEB9-E2F0B5BDBDCE}" destId="{8AAC28BE-9A12-134A-BB98-909E5643C5AC}" srcOrd="1" destOrd="0" presId="urn:microsoft.com/office/officeart/2005/8/layout/vList3"/>
    <dgm:cxn modelId="{E59F2D30-490F-8544-87AC-84A4849C5F2C}" type="presParOf" srcId="{F3B9A890-1F59-D049-99C0-9E662A6F1F2F}" destId="{21ACB5FB-1BE3-4B43-8FFF-8A78BA9710C1}" srcOrd="1" destOrd="0" presId="urn:microsoft.com/office/officeart/2005/8/layout/vList3"/>
    <dgm:cxn modelId="{EA16692D-0A97-214F-A9EA-A6028F3813F9}" type="presParOf" srcId="{F3B9A890-1F59-D049-99C0-9E662A6F1F2F}" destId="{24A0AB35-7BC7-E64C-833F-9F20541DB843}" srcOrd="2" destOrd="0" presId="urn:microsoft.com/office/officeart/2005/8/layout/vList3"/>
    <dgm:cxn modelId="{A1BE8926-DAD9-8241-8E0E-96ACC3123857}" type="presParOf" srcId="{24A0AB35-7BC7-E64C-833F-9F20541DB843}" destId="{1D5994AB-E56D-EE46-ABB8-943F597A56CE}" srcOrd="0" destOrd="0" presId="urn:microsoft.com/office/officeart/2005/8/layout/vList3"/>
    <dgm:cxn modelId="{90BF2A67-5CEA-0440-B68E-DF442EEFA442}" type="presParOf" srcId="{24A0AB35-7BC7-E64C-833F-9F20541DB843}" destId="{26BBBFD1-3C8E-2E43-8EB3-705398BC4DBC}" srcOrd="1" destOrd="0" presId="urn:microsoft.com/office/officeart/2005/8/layout/vList3"/>
    <dgm:cxn modelId="{FBF78C17-9B98-E24E-BE3B-3AF279275EAD}" type="presParOf" srcId="{F3B9A890-1F59-D049-99C0-9E662A6F1F2F}" destId="{91AD1DA8-BEC0-9D43-9D37-FAC6C54DA042}" srcOrd="3" destOrd="0" presId="urn:microsoft.com/office/officeart/2005/8/layout/vList3"/>
    <dgm:cxn modelId="{6655924B-63EA-AF4F-913F-BB61A56DB6CB}" type="presParOf" srcId="{F3B9A890-1F59-D049-99C0-9E662A6F1F2F}" destId="{1830CA21-1735-5C48-86CC-E464B62224B4}" srcOrd="4" destOrd="0" presId="urn:microsoft.com/office/officeart/2005/8/layout/vList3"/>
    <dgm:cxn modelId="{7E3B6E50-B990-9040-8BA6-059849B34E2D}" type="presParOf" srcId="{1830CA21-1735-5C48-86CC-E464B62224B4}" destId="{8B617F0C-CAC1-484D-8CB0-680B15B86D91}" srcOrd="0" destOrd="0" presId="urn:microsoft.com/office/officeart/2005/8/layout/vList3"/>
    <dgm:cxn modelId="{90B1EF87-6AB5-7944-AF1A-437A65321EC1}" type="presParOf" srcId="{1830CA21-1735-5C48-86CC-E464B62224B4}" destId="{BAF95C35-0849-4349-945D-2F05D87D8878}" srcOrd="1" destOrd="0" presId="urn:microsoft.com/office/officeart/2005/8/layout/vList3"/>
    <dgm:cxn modelId="{BD7F7D8A-09FB-B347-9AF4-DB6869E7F0E4}" type="presParOf" srcId="{F3B9A890-1F59-D049-99C0-9E662A6F1F2F}" destId="{BE32B4D9-ACF5-6343-AB68-F257F15D4B80}" srcOrd="5" destOrd="0" presId="urn:microsoft.com/office/officeart/2005/8/layout/vList3"/>
    <dgm:cxn modelId="{93C5EB5B-DDE9-FA41-8A80-204F587D82A9}" type="presParOf" srcId="{F3B9A890-1F59-D049-99C0-9E662A6F1F2F}" destId="{1F4B8172-1250-6B41-9705-105AC9EB305C}" srcOrd="6" destOrd="0" presId="urn:microsoft.com/office/officeart/2005/8/layout/vList3"/>
    <dgm:cxn modelId="{0B1FD55A-691F-544C-BA76-43E351BFED51}" type="presParOf" srcId="{1F4B8172-1250-6B41-9705-105AC9EB305C}" destId="{9238AC07-7C64-E948-B280-D392AAD1FBA1}" srcOrd="0" destOrd="0" presId="urn:microsoft.com/office/officeart/2005/8/layout/vList3"/>
    <dgm:cxn modelId="{EFB487B6-2A78-274D-A30B-E6BA10F3B170}" type="presParOf" srcId="{1F4B8172-1250-6B41-9705-105AC9EB305C}" destId="{6960A9F9-6CCA-C24F-B60D-9302588E53F4}" srcOrd="1" destOrd="0" presId="urn:microsoft.com/office/officeart/2005/8/layout/vList3"/>
    <dgm:cxn modelId="{F65BC379-6B91-8849-982E-49560C5FCE82}" type="presParOf" srcId="{F3B9A890-1F59-D049-99C0-9E662A6F1F2F}" destId="{B7B625CA-FBEA-D145-B66F-1A4027099237}" srcOrd="7" destOrd="0" presId="urn:microsoft.com/office/officeart/2005/8/layout/vList3"/>
    <dgm:cxn modelId="{1AAC5A79-F595-6449-A9F7-4FACC17F13BA}" type="presParOf" srcId="{F3B9A890-1F59-D049-99C0-9E662A6F1F2F}" destId="{615552B3-CB4C-CF48-B399-03F34C0FBC24}" srcOrd="8" destOrd="0" presId="urn:microsoft.com/office/officeart/2005/8/layout/vList3"/>
    <dgm:cxn modelId="{8DBD4950-2D3A-884F-B51A-9F2A97006BDC}" type="presParOf" srcId="{615552B3-CB4C-CF48-B399-03F34C0FBC24}" destId="{11F25AE1-C626-CE45-96D8-E40D887A05DB}" srcOrd="0" destOrd="0" presId="urn:microsoft.com/office/officeart/2005/8/layout/vList3"/>
    <dgm:cxn modelId="{8F62E073-113D-F349-8AE5-3876CE001AE9}" type="presParOf" srcId="{615552B3-CB4C-CF48-B399-03F34C0FBC24}" destId="{213B38FE-2586-E14A-A9A4-4D00B4D1F576}" srcOrd="1" destOrd="0" presId="urn:microsoft.com/office/officeart/2005/8/layout/vList3"/>
    <dgm:cxn modelId="{ED7574AB-08D3-B544-BCD1-7DEDFD36134F}" type="presParOf" srcId="{F3B9A890-1F59-D049-99C0-9E662A6F1F2F}" destId="{57037ABE-26A4-934B-87B7-B211CE54B067}" srcOrd="9" destOrd="0" presId="urn:microsoft.com/office/officeart/2005/8/layout/vList3"/>
    <dgm:cxn modelId="{4C4031ED-A6B1-CD4F-B178-6991B80E02AD}" type="presParOf" srcId="{F3B9A890-1F59-D049-99C0-9E662A6F1F2F}" destId="{983BD741-AF80-7149-952C-E6D6A84E4884}" srcOrd="10" destOrd="0" presId="urn:microsoft.com/office/officeart/2005/8/layout/vList3"/>
    <dgm:cxn modelId="{9C52C9EC-9039-644B-A0DC-7C454135A672}" type="presParOf" srcId="{983BD741-AF80-7149-952C-E6D6A84E4884}" destId="{14F5BDF1-EA92-D941-BCA8-27F8AB591A8C}" srcOrd="0" destOrd="0" presId="urn:microsoft.com/office/officeart/2005/8/layout/vList3"/>
    <dgm:cxn modelId="{9CA3E540-8BFB-4B49-A70C-CE2E23C4F96A}" type="presParOf" srcId="{983BD741-AF80-7149-952C-E6D6A84E4884}" destId="{C5C0E08A-CD7C-F040-ADF5-F697DFEF2A27}"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ACBA2A4-AAAE-474D-A676-FD9AE1B46626}" type="doc">
      <dgm:prSet loTypeId="urn:microsoft.com/office/officeart/2005/8/layout/vList3" loCatId="list" qsTypeId="urn:microsoft.com/office/officeart/2005/8/quickstyle/simple5" qsCatId="simple" csTypeId="urn:microsoft.com/office/officeart/2005/8/colors/colorful5" csCatId="colorful" phldr="1"/>
      <dgm:spPr/>
      <dgm:t>
        <a:bodyPr/>
        <a:lstStyle/>
        <a:p>
          <a:endParaRPr lang="en-US"/>
        </a:p>
      </dgm:t>
    </dgm:pt>
    <dgm:pt modelId="{D3590CF5-B1FF-F74C-9E19-03D6F5E805E8}">
      <dgm:prSet/>
      <dgm:spPr/>
      <dgm:t>
        <a:bodyPr lIns="1007999"/>
        <a:lstStyle/>
        <a:p>
          <a:pPr algn="l"/>
          <a:r>
            <a:rPr lang="tr-TR" b="1" noProof="0" dirty="0"/>
            <a:t>Sektör Çalışmaları – Enerji; Sağlık; Eğitim; Bilgi ve İletişim Teknolojileri; Bankacılık/Finans;</a:t>
          </a:r>
        </a:p>
      </dgm:t>
    </dgm:pt>
    <dgm:pt modelId="{40EF138E-5DED-7D46-849D-B48EEB388902}" type="parTrans" cxnId="{FEE34F32-F94D-D44F-9799-DD72B4B0A2D1}">
      <dgm:prSet/>
      <dgm:spPr/>
      <dgm:t>
        <a:bodyPr/>
        <a:lstStyle/>
        <a:p>
          <a:endParaRPr lang="en-US"/>
        </a:p>
      </dgm:t>
    </dgm:pt>
    <dgm:pt modelId="{CD3858D5-C35B-4A4F-A797-3C1E86FAEBC1}" type="sibTrans" cxnId="{FEE34F32-F94D-D44F-9799-DD72B4B0A2D1}">
      <dgm:prSet/>
      <dgm:spPr/>
      <dgm:t>
        <a:bodyPr/>
        <a:lstStyle/>
        <a:p>
          <a:endParaRPr lang="en-US"/>
        </a:p>
      </dgm:t>
    </dgm:pt>
    <dgm:pt modelId="{EB62F695-9FFB-AE41-A300-521D78C1616F}">
      <dgm:prSet/>
      <dgm:spPr/>
      <dgm:t>
        <a:bodyPr lIns="1007999"/>
        <a:lstStyle/>
        <a:p>
          <a:pPr algn="l"/>
          <a:r>
            <a:rPr lang="tr-TR" b="1" noProof="0" dirty="0"/>
            <a:t>Engelli Bireyler </a:t>
          </a:r>
          <a:r>
            <a:rPr lang="tr-TR" b="1" noProof="0" dirty="0" smtClean="0"/>
            <a:t>(</a:t>
          </a:r>
          <a:r>
            <a:rPr lang="en-GB" b="1" noProof="0" dirty="0" smtClean="0"/>
            <a:t>G</a:t>
          </a:r>
          <a:r>
            <a:rPr lang="tr-TR" b="1" noProof="0" dirty="0" err="1" smtClean="0"/>
            <a:t>eleceğin</a:t>
          </a:r>
          <a:r>
            <a:rPr lang="tr-TR" b="1" noProof="0" dirty="0" smtClean="0"/>
            <a:t> </a:t>
          </a:r>
          <a:r>
            <a:rPr lang="tr-TR" b="1" noProof="0" dirty="0"/>
            <a:t>insana yakışır işleri bağlamında);</a:t>
          </a:r>
        </a:p>
      </dgm:t>
    </dgm:pt>
    <dgm:pt modelId="{DEBB58D9-90D3-B746-BB23-1211FABAD21B}" type="parTrans" cxnId="{27D6B200-57F7-8941-BE83-FDEEB6B2FC3D}">
      <dgm:prSet/>
      <dgm:spPr/>
      <dgm:t>
        <a:bodyPr/>
        <a:lstStyle/>
        <a:p>
          <a:endParaRPr lang="en-US"/>
        </a:p>
      </dgm:t>
    </dgm:pt>
    <dgm:pt modelId="{784893A3-4F9E-0B4A-99BD-E78D4F1C78FE}" type="sibTrans" cxnId="{27D6B200-57F7-8941-BE83-FDEEB6B2FC3D}">
      <dgm:prSet/>
      <dgm:spPr/>
      <dgm:t>
        <a:bodyPr/>
        <a:lstStyle/>
        <a:p>
          <a:endParaRPr lang="en-US"/>
        </a:p>
      </dgm:t>
    </dgm:pt>
    <dgm:pt modelId="{A01F9824-1BE7-A245-AA90-C1A48DB72512}">
      <dgm:prSet/>
      <dgm:spPr/>
      <dgm:t>
        <a:bodyPr lIns="1007999"/>
        <a:lstStyle/>
        <a:p>
          <a:pPr algn="l"/>
          <a:r>
            <a:rPr lang="tr-TR" b="1" noProof="0" dirty="0"/>
            <a:t>İş Yerinde Psikolojik Taciz Şikayetleri;</a:t>
          </a:r>
        </a:p>
      </dgm:t>
    </dgm:pt>
    <dgm:pt modelId="{D0386063-1600-1B41-BEAE-E5403D1B16E0}" type="parTrans" cxnId="{66E75497-1492-E24A-9743-9D9FC42481CA}">
      <dgm:prSet/>
      <dgm:spPr/>
      <dgm:t>
        <a:bodyPr/>
        <a:lstStyle/>
        <a:p>
          <a:endParaRPr lang="en-US"/>
        </a:p>
      </dgm:t>
    </dgm:pt>
    <dgm:pt modelId="{8386C8A7-BE84-EA41-BE90-028FE5637BB0}" type="sibTrans" cxnId="{66E75497-1492-E24A-9743-9D9FC42481CA}">
      <dgm:prSet/>
      <dgm:spPr/>
      <dgm:t>
        <a:bodyPr/>
        <a:lstStyle/>
        <a:p>
          <a:endParaRPr lang="en-US"/>
        </a:p>
      </dgm:t>
    </dgm:pt>
    <dgm:pt modelId="{DDB2E8BE-1C55-174D-A3E1-A627892D25C7}">
      <dgm:prSet/>
      <dgm:spPr/>
      <dgm:t>
        <a:bodyPr lIns="1007999"/>
        <a:lstStyle/>
        <a:p>
          <a:pPr algn="l"/>
          <a:r>
            <a:rPr lang="tr-TR" b="1" noProof="0" dirty="0"/>
            <a:t>Etki Analizi (mevcut mevzuatın uygulamaları).</a:t>
          </a:r>
        </a:p>
      </dgm:t>
    </dgm:pt>
    <dgm:pt modelId="{A842FC8F-1E06-0A40-A3EA-F25E49441DEC}" type="parTrans" cxnId="{266AC045-5AD4-B04A-81C6-591EBC4916F1}">
      <dgm:prSet/>
      <dgm:spPr/>
      <dgm:t>
        <a:bodyPr/>
        <a:lstStyle/>
        <a:p>
          <a:endParaRPr lang="en-US"/>
        </a:p>
      </dgm:t>
    </dgm:pt>
    <dgm:pt modelId="{889ABB1D-E722-9A45-9539-4879355E209D}" type="sibTrans" cxnId="{266AC045-5AD4-B04A-81C6-591EBC4916F1}">
      <dgm:prSet/>
      <dgm:spPr/>
      <dgm:t>
        <a:bodyPr/>
        <a:lstStyle/>
        <a:p>
          <a:endParaRPr lang="en-US"/>
        </a:p>
      </dgm:t>
    </dgm:pt>
    <dgm:pt modelId="{F3B9A890-1F59-D049-99C0-9E662A6F1F2F}" type="pres">
      <dgm:prSet presAssocID="{1ACBA2A4-AAAE-474D-A676-FD9AE1B46626}" presName="linearFlow" presStyleCnt="0">
        <dgm:presLayoutVars>
          <dgm:dir/>
          <dgm:resizeHandles val="exact"/>
        </dgm:presLayoutVars>
      </dgm:prSet>
      <dgm:spPr/>
      <dgm:t>
        <a:bodyPr/>
        <a:lstStyle/>
        <a:p>
          <a:endParaRPr lang="tr-TR"/>
        </a:p>
      </dgm:t>
    </dgm:pt>
    <dgm:pt modelId="{55630A03-01D7-E04F-BEB9-E2F0B5BDBDCE}" type="pres">
      <dgm:prSet presAssocID="{D3590CF5-B1FF-F74C-9E19-03D6F5E805E8}" presName="composite" presStyleCnt="0"/>
      <dgm:spPr/>
    </dgm:pt>
    <dgm:pt modelId="{AD1E45B0-DD2F-8D49-9BCC-AB466916FB2D}" type="pres">
      <dgm:prSet presAssocID="{D3590CF5-B1FF-F74C-9E19-03D6F5E805E8}" presName="imgShp" presStyleLbl="fgImgPlace1" presStyleIdx="0" presStyleCnt="4" custLinFactNeighborX="-3980"/>
      <dgm:spPr>
        <a:blipFill>
          <a:blip xmlns:r="http://schemas.openxmlformats.org/officeDocument/2006/relationships" r:embed="rId1">
            <a:extLst>
              <a:ext uri="{96DAC541-7B7A-43D3-8B79-37D633B846F1}">
                <asvg:svgBlip xmlns="" xmlns:asvg="http://schemas.microsoft.com/office/drawing/2016/SVG/main" r:embed="rId2"/>
              </a:ext>
            </a:extLst>
          </a:blip>
          <a:srcRect/>
          <a:stretch>
            <a:fillRect/>
          </a:stretch>
        </a:blipFill>
      </dgm:spPr>
      <dgm:extLst>
        <a:ext uri="{E40237B7-FDA0-4F09-8148-C483321AD2D9}">
          <dgm14:cNvPr xmlns:dgm14="http://schemas.microsoft.com/office/drawing/2010/diagram" id="0" name="" descr="Books with solid fill"/>
        </a:ext>
      </dgm:extLst>
    </dgm:pt>
    <dgm:pt modelId="{8AAC28BE-9A12-134A-BB98-909E5643C5AC}" type="pres">
      <dgm:prSet presAssocID="{D3590CF5-B1FF-F74C-9E19-03D6F5E805E8}" presName="txShp" presStyleLbl="node1" presStyleIdx="0" presStyleCnt="4" custScaleX="133356">
        <dgm:presLayoutVars>
          <dgm:bulletEnabled val="1"/>
        </dgm:presLayoutVars>
      </dgm:prSet>
      <dgm:spPr>
        <a:prstGeom prst="flowChartAlternateProcess">
          <a:avLst/>
        </a:prstGeom>
      </dgm:spPr>
      <dgm:t>
        <a:bodyPr/>
        <a:lstStyle/>
        <a:p>
          <a:endParaRPr lang="tr-TR"/>
        </a:p>
      </dgm:t>
    </dgm:pt>
    <dgm:pt modelId="{21ACB5FB-1BE3-4B43-8FFF-8A78BA9710C1}" type="pres">
      <dgm:prSet presAssocID="{CD3858D5-C35B-4A4F-A797-3C1E86FAEBC1}" presName="spacing" presStyleCnt="0"/>
      <dgm:spPr/>
    </dgm:pt>
    <dgm:pt modelId="{24A0AB35-7BC7-E64C-833F-9F20541DB843}" type="pres">
      <dgm:prSet presAssocID="{EB62F695-9FFB-AE41-A300-521D78C1616F}" presName="composite" presStyleCnt="0"/>
      <dgm:spPr/>
    </dgm:pt>
    <dgm:pt modelId="{1D5994AB-E56D-EE46-ABB8-943F597A56CE}" type="pres">
      <dgm:prSet presAssocID="{EB62F695-9FFB-AE41-A300-521D78C1616F}" presName="imgShp" presStyleLbl="fgImgPlace1" presStyleIdx="1" presStyleCnt="4" custLinFactNeighborX="-3980"/>
      <dgm:spPr>
        <a:blipFill>
          <a:blip xmlns:r="http://schemas.openxmlformats.org/officeDocument/2006/relationships" r:embed="rId3">
            <a:extLst>
              <a:ext uri="{96DAC541-7B7A-43D3-8B79-37D633B846F1}">
                <asvg:svgBlip xmlns="" xmlns:asvg="http://schemas.microsoft.com/office/drawing/2016/SVG/main" r:embed="rId4"/>
              </a:ext>
            </a:extLst>
          </a:blip>
          <a:srcRect/>
          <a:stretch>
            <a:fillRect/>
          </a:stretch>
        </a:blipFill>
      </dgm:spPr>
      <dgm:extLst>
        <a:ext uri="{E40237B7-FDA0-4F09-8148-C483321AD2D9}">
          <dgm14:cNvPr xmlns:dgm14="http://schemas.microsoft.com/office/drawing/2010/diagram" id="0" name="" descr="Person in wheelchair with solid fill"/>
        </a:ext>
      </dgm:extLst>
    </dgm:pt>
    <dgm:pt modelId="{26BBBFD1-3C8E-2E43-8EB3-705398BC4DBC}" type="pres">
      <dgm:prSet presAssocID="{EB62F695-9FFB-AE41-A300-521D78C1616F}" presName="txShp" presStyleLbl="node1" presStyleIdx="1" presStyleCnt="4" custScaleX="133356">
        <dgm:presLayoutVars>
          <dgm:bulletEnabled val="1"/>
        </dgm:presLayoutVars>
      </dgm:prSet>
      <dgm:spPr>
        <a:prstGeom prst="flowChartAlternateProcess">
          <a:avLst/>
        </a:prstGeom>
      </dgm:spPr>
      <dgm:t>
        <a:bodyPr/>
        <a:lstStyle/>
        <a:p>
          <a:endParaRPr lang="tr-TR"/>
        </a:p>
      </dgm:t>
    </dgm:pt>
    <dgm:pt modelId="{91AD1DA8-BEC0-9D43-9D37-FAC6C54DA042}" type="pres">
      <dgm:prSet presAssocID="{784893A3-4F9E-0B4A-99BD-E78D4F1C78FE}" presName="spacing" presStyleCnt="0"/>
      <dgm:spPr/>
    </dgm:pt>
    <dgm:pt modelId="{1F4B8172-1250-6B41-9705-105AC9EB305C}" type="pres">
      <dgm:prSet presAssocID="{A01F9824-1BE7-A245-AA90-C1A48DB72512}" presName="composite" presStyleCnt="0"/>
      <dgm:spPr/>
    </dgm:pt>
    <dgm:pt modelId="{9238AC07-7C64-E948-B280-D392AAD1FBA1}" type="pres">
      <dgm:prSet presAssocID="{A01F9824-1BE7-A245-AA90-C1A48DB72512}" presName="imgShp" presStyleLbl="fgImgPlace1" presStyleIdx="2" presStyleCnt="4" custLinFactNeighborX="-3980"/>
      <dgm:spPr>
        <a:blipFill>
          <a:blip xmlns:r="http://schemas.openxmlformats.org/officeDocument/2006/relationships" r:embed="rId5">
            <a:extLst>
              <a:ext uri="{96DAC541-7B7A-43D3-8B79-37D633B846F1}">
                <asvg:svgBlip xmlns="" xmlns:asvg="http://schemas.microsoft.com/office/drawing/2016/SVG/main" r:embed="rId6"/>
              </a:ext>
            </a:extLst>
          </a:blip>
          <a:srcRect/>
          <a:stretch>
            <a:fillRect/>
          </a:stretch>
        </a:blipFill>
      </dgm:spPr>
      <dgm:extLst>
        <a:ext uri="{E40237B7-FDA0-4F09-8148-C483321AD2D9}">
          <dgm14:cNvPr xmlns:dgm14="http://schemas.microsoft.com/office/drawing/2010/diagram" id="0" name="" descr="Worried face with solid fill with solid fill"/>
        </a:ext>
      </dgm:extLst>
    </dgm:pt>
    <dgm:pt modelId="{6960A9F9-6CCA-C24F-B60D-9302588E53F4}" type="pres">
      <dgm:prSet presAssocID="{A01F9824-1BE7-A245-AA90-C1A48DB72512}" presName="txShp" presStyleLbl="node1" presStyleIdx="2" presStyleCnt="4" custScaleX="133356">
        <dgm:presLayoutVars>
          <dgm:bulletEnabled val="1"/>
        </dgm:presLayoutVars>
      </dgm:prSet>
      <dgm:spPr>
        <a:prstGeom prst="flowChartAlternateProcess">
          <a:avLst/>
        </a:prstGeom>
      </dgm:spPr>
      <dgm:t>
        <a:bodyPr/>
        <a:lstStyle/>
        <a:p>
          <a:endParaRPr lang="tr-TR"/>
        </a:p>
      </dgm:t>
    </dgm:pt>
    <dgm:pt modelId="{B7B625CA-FBEA-D145-B66F-1A4027099237}" type="pres">
      <dgm:prSet presAssocID="{8386C8A7-BE84-EA41-BE90-028FE5637BB0}" presName="spacing" presStyleCnt="0"/>
      <dgm:spPr/>
    </dgm:pt>
    <dgm:pt modelId="{615552B3-CB4C-CF48-B399-03F34C0FBC24}" type="pres">
      <dgm:prSet presAssocID="{DDB2E8BE-1C55-174D-A3E1-A627892D25C7}" presName="composite" presStyleCnt="0"/>
      <dgm:spPr/>
    </dgm:pt>
    <dgm:pt modelId="{11F25AE1-C626-CE45-96D8-E40D887A05DB}" type="pres">
      <dgm:prSet presAssocID="{DDB2E8BE-1C55-174D-A3E1-A627892D25C7}" presName="imgShp" presStyleLbl="fgImgPlace1" presStyleIdx="3" presStyleCnt="4" custLinFactNeighborX="-3980" custLinFactNeighborY="417"/>
      <dgm:spPr>
        <a:blipFill>
          <a:blip xmlns:r="http://schemas.openxmlformats.org/officeDocument/2006/relationships" r:embed="rId7">
            <a:extLst>
              <a:ext uri="{96DAC541-7B7A-43D3-8B79-37D633B846F1}">
                <asvg:svgBlip xmlns="" xmlns:asvg="http://schemas.microsoft.com/office/drawing/2016/SVG/main" r:embed="rId8"/>
              </a:ext>
            </a:extLst>
          </a:blip>
          <a:srcRect/>
          <a:stretch>
            <a:fillRect/>
          </a:stretch>
        </a:blipFill>
      </dgm:spPr>
      <dgm:extLst>
        <a:ext uri="{E40237B7-FDA0-4F09-8148-C483321AD2D9}">
          <dgm14:cNvPr xmlns:dgm14="http://schemas.microsoft.com/office/drawing/2010/diagram" id="0" name="" descr="Ripple with solid fill"/>
        </a:ext>
      </dgm:extLst>
    </dgm:pt>
    <dgm:pt modelId="{213B38FE-2586-E14A-A9A4-4D00B4D1F576}" type="pres">
      <dgm:prSet presAssocID="{DDB2E8BE-1C55-174D-A3E1-A627892D25C7}" presName="txShp" presStyleLbl="node1" presStyleIdx="3" presStyleCnt="4" custScaleX="133356" custLinFactNeighborY="0">
        <dgm:presLayoutVars>
          <dgm:bulletEnabled val="1"/>
        </dgm:presLayoutVars>
      </dgm:prSet>
      <dgm:spPr>
        <a:prstGeom prst="flowChartAlternateProcess">
          <a:avLst/>
        </a:prstGeom>
      </dgm:spPr>
      <dgm:t>
        <a:bodyPr/>
        <a:lstStyle/>
        <a:p>
          <a:endParaRPr lang="tr-TR"/>
        </a:p>
      </dgm:t>
    </dgm:pt>
  </dgm:ptLst>
  <dgm:cxnLst>
    <dgm:cxn modelId="{66E75497-1492-E24A-9743-9D9FC42481CA}" srcId="{1ACBA2A4-AAAE-474D-A676-FD9AE1B46626}" destId="{A01F9824-1BE7-A245-AA90-C1A48DB72512}" srcOrd="2" destOrd="0" parTransId="{D0386063-1600-1B41-BEAE-E5403D1B16E0}" sibTransId="{8386C8A7-BE84-EA41-BE90-028FE5637BB0}"/>
    <dgm:cxn modelId="{4ED53A17-5D50-FA45-8523-CC2E55D97732}" type="presOf" srcId="{EB62F695-9FFB-AE41-A300-521D78C1616F}" destId="{26BBBFD1-3C8E-2E43-8EB3-705398BC4DBC}" srcOrd="0" destOrd="0" presId="urn:microsoft.com/office/officeart/2005/8/layout/vList3"/>
    <dgm:cxn modelId="{235CC087-C99B-8F42-A868-A1E7D5FBA7A0}" type="presOf" srcId="{DDB2E8BE-1C55-174D-A3E1-A627892D25C7}" destId="{213B38FE-2586-E14A-A9A4-4D00B4D1F576}" srcOrd="0" destOrd="0" presId="urn:microsoft.com/office/officeart/2005/8/layout/vList3"/>
    <dgm:cxn modelId="{FEE34F32-F94D-D44F-9799-DD72B4B0A2D1}" srcId="{1ACBA2A4-AAAE-474D-A676-FD9AE1B46626}" destId="{D3590CF5-B1FF-F74C-9E19-03D6F5E805E8}" srcOrd="0" destOrd="0" parTransId="{40EF138E-5DED-7D46-849D-B48EEB388902}" sibTransId="{CD3858D5-C35B-4A4F-A797-3C1E86FAEBC1}"/>
    <dgm:cxn modelId="{27D6B200-57F7-8941-BE83-FDEEB6B2FC3D}" srcId="{1ACBA2A4-AAAE-474D-A676-FD9AE1B46626}" destId="{EB62F695-9FFB-AE41-A300-521D78C1616F}" srcOrd="1" destOrd="0" parTransId="{DEBB58D9-90D3-B746-BB23-1211FABAD21B}" sibTransId="{784893A3-4F9E-0B4A-99BD-E78D4F1C78FE}"/>
    <dgm:cxn modelId="{DBB531F0-2894-F448-858A-BD8830E94A64}" type="presOf" srcId="{A01F9824-1BE7-A245-AA90-C1A48DB72512}" destId="{6960A9F9-6CCA-C24F-B60D-9302588E53F4}" srcOrd="0" destOrd="0" presId="urn:microsoft.com/office/officeart/2005/8/layout/vList3"/>
    <dgm:cxn modelId="{F6687554-CBCC-424C-BEB6-7373D8D48A59}" type="presOf" srcId="{D3590CF5-B1FF-F74C-9E19-03D6F5E805E8}" destId="{8AAC28BE-9A12-134A-BB98-909E5643C5AC}" srcOrd="0" destOrd="0" presId="urn:microsoft.com/office/officeart/2005/8/layout/vList3"/>
    <dgm:cxn modelId="{0EF17300-25F3-3940-B45B-C1A2E9A0C725}" type="presOf" srcId="{1ACBA2A4-AAAE-474D-A676-FD9AE1B46626}" destId="{F3B9A890-1F59-D049-99C0-9E662A6F1F2F}" srcOrd="0" destOrd="0" presId="urn:microsoft.com/office/officeart/2005/8/layout/vList3"/>
    <dgm:cxn modelId="{266AC045-5AD4-B04A-81C6-591EBC4916F1}" srcId="{1ACBA2A4-AAAE-474D-A676-FD9AE1B46626}" destId="{DDB2E8BE-1C55-174D-A3E1-A627892D25C7}" srcOrd="3" destOrd="0" parTransId="{A842FC8F-1E06-0A40-A3EA-F25E49441DEC}" sibTransId="{889ABB1D-E722-9A45-9539-4879355E209D}"/>
    <dgm:cxn modelId="{E7D4F76C-28DB-E346-B11A-F69A2126F8F6}" type="presParOf" srcId="{F3B9A890-1F59-D049-99C0-9E662A6F1F2F}" destId="{55630A03-01D7-E04F-BEB9-E2F0B5BDBDCE}" srcOrd="0" destOrd="0" presId="urn:microsoft.com/office/officeart/2005/8/layout/vList3"/>
    <dgm:cxn modelId="{42E45BEE-5383-0C4A-8961-92BC524A6F8C}" type="presParOf" srcId="{55630A03-01D7-E04F-BEB9-E2F0B5BDBDCE}" destId="{AD1E45B0-DD2F-8D49-9BCC-AB466916FB2D}" srcOrd="0" destOrd="0" presId="urn:microsoft.com/office/officeart/2005/8/layout/vList3"/>
    <dgm:cxn modelId="{67A69C7C-1DD8-B44C-8AEF-C23C644CD93A}" type="presParOf" srcId="{55630A03-01D7-E04F-BEB9-E2F0B5BDBDCE}" destId="{8AAC28BE-9A12-134A-BB98-909E5643C5AC}" srcOrd="1" destOrd="0" presId="urn:microsoft.com/office/officeart/2005/8/layout/vList3"/>
    <dgm:cxn modelId="{E59F2D30-490F-8544-87AC-84A4849C5F2C}" type="presParOf" srcId="{F3B9A890-1F59-D049-99C0-9E662A6F1F2F}" destId="{21ACB5FB-1BE3-4B43-8FFF-8A78BA9710C1}" srcOrd="1" destOrd="0" presId="urn:microsoft.com/office/officeart/2005/8/layout/vList3"/>
    <dgm:cxn modelId="{EA16692D-0A97-214F-A9EA-A6028F3813F9}" type="presParOf" srcId="{F3B9A890-1F59-D049-99C0-9E662A6F1F2F}" destId="{24A0AB35-7BC7-E64C-833F-9F20541DB843}" srcOrd="2" destOrd="0" presId="urn:microsoft.com/office/officeart/2005/8/layout/vList3"/>
    <dgm:cxn modelId="{A1BE8926-DAD9-8241-8E0E-96ACC3123857}" type="presParOf" srcId="{24A0AB35-7BC7-E64C-833F-9F20541DB843}" destId="{1D5994AB-E56D-EE46-ABB8-943F597A56CE}" srcOrd="0" destOrd="0" presId="urn:microsoft.com/office/officeart/2005/8/layout/vList3"/>
    <dgm:cxn modelId="{90BF2A67-5CEA-0440-B68E-DF442EEFA442}" type="presParOf" srcId="{24A0AB35-7BC7-E64C-833F-9F20541DB843}" destId="{26BBBFD1-3C8E-2E43-8EB3-705398BC4DBC}" srcOrd="1" destOrd="0" presId="urn:microsoft.com/office/officeart/2005/8/layout/vList3"/>
    <dgm:cxn modelId="{FBF78C17-9B98-E24E-BE3B-3AF279275EAD}" type="presParOf" srcId="{F3B9A890-1F59-D049-99C0-9E662A6F1F2F}" destId="{91AD1DA8-BEC0-9D43-9D37-FAC6C54DA042}" srcOrd="3" destOrd="0" presId="urn:microsoft.com/office/officeart/2005/8/layout/vList3"/>
    <dgm:cxn modelId="{93C5EB5B-DDE9-FA41-8A80-204F587D82A9}" type="presParOf" srcId="{F3B9A890-1F59-D049-99C0-9E662A6F1F2F}" destId="{1F4B8172-1250-6B41-9705-105AC9EB305C}" srcOrd="4" destOrd="0" presId="urn:microsoft.com/office/officeart/2005/8/layout/vList3"/>
    <dgm:cxn modelId="{0B1FD55A-691F-544C-BA76-43E351BFED51}" type="presParOf" srcId="{1F4B8172-1250-6B41-9705-105AC9EB305C}" destId="{9238AC07-7C64-E948-B280-D392AAD1FBA1}" srcOrd="0" destOrd="0" presId="urn:microsoft.com/office/officeart/2005/8/layout/vList3"/>
    <dgm:cxn modelId="{EFB487B6-2A78-274D-A30B-E6BA10F3B170}" type="presParOf" srcId="{1F4B8172-1250-6B41-9705-105AC9EB305C}" destId="{6960A9F9-6CCA-C24F-B60D-9302588E53F4}" srcOrd="1" destOrd="0" presId="urn:microsoft.com/office/officeart/2005/8/layout/vList3"/>
    <dgm:cxn modelId="{F65BC379-6B91-8849-982E-49560C5FCE82}" type="presParOf" srcId="{F3B9A890-1F59-D049-99C0-9E662A6F1F2F}" destId="{B7B625CA-FBEA-D145-B66F-1A4027099237}" srcOrd="5" destOrd="0" presId="urn:microsoft.com/office/officeart/2005/8/layout/vList3"/>
    <dgm:cxn modelId="{1AAC5A79-F595-6449-A9F7-4FACC17F13BA}" type="presParOf" srcId="{F3B9A890-1F59-D049-99C0-9E662A6F1F2F}" destId="{615552B3-CB4C-CF48-B399-03F34C0FBC24}" srcOrd="6" destOrd="0" presId="urn:microsoft.com/office/officeart/2005/8/layout/vList3"/>
    <dgm:cxn modelId="{8DBD4950-2D3A-884F-B51A-9F2A97006BDC}" type="presParOf" srcId="{615552B3-CB4C-CF48-B399-03F34C0FBC24}" destId="{11F25AE1-C626-CE45-96D8-E40D887A05DB}" srcOrd="0" destOrd="0" presId="urn:microsoft.com/office/officeart/2005/8/layout/vList3"/>
    <dgm:cxn modelId="{8F62E073-113D-F349-8AE5-3876CE001AE9}" type="presParOf" srcId="{615552B3-CB4C-CF48-B399-03F34C0FBC24}" destId="{213B38FE-2586-E14A-A9A4-4D00B4D1F576}"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AC28BE-9A12-134A-BB98-909E5643C5AC}">
      <dsp:nvSpPr>
        <dsp:cNvPr id="0" name=""/>
        <dsp:cNvSpPr/>
      </dsp:nvSpPr>
      <dsp:spPr>
        <a:xfrm rot="10800000">
          <a:off x="397363" y="0"/>
          <a:ext cx="6371403" cy="537658"/>
        </a:xfrm>
        <a:prstGeom prst="flowChartAlternateProcess">
          <a:avLst/>
        </a:prstGeom>
        <a:gradFill flip="none" rotWithShape="0">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080000" tIns="45720" rIns="85344" bIns="45720" numCol="1" spcCol="1270" anchor="ctr" anchorCtr="0">
          <a:noAutofit/>
        </a:bodyPr>
        <a:lstStyle/>
        <a:p>
          <a:pPr lvl="0" algn="l" defTabSz="533400">
            <a:lnSpc>
              <a:spcPct val="90000"/>
            </a:lnSpc>
            <a:spcBef>
              <a:spcPct val="0"/>
            </a:spcBef>
            <a:spcAft>
              <a:spcPct val="35000"/>
            </a:spcAft>
          </a:pPr>
          <a:r>
            <a:rPr lang="tr-TR" sz="1200" b="1" kern="1200" noProof="0" dirty="0">
              <a:solidFill>
                <a:schemeClr val="accent4"/>
              </a:solidFill>
            </a:rPr>
            <a:t>Geliştiren: </a:t>
          </a:r>
          <a:r>
            <a:rPr lang="tr-TR" sz="1200" kern="1200" noProof="0" dirty="0">
              <a:solidFill>
                <a:schemeClr val="accent4"/>
              </a:solidFill>
            </a:rPr>
            <a:t>Çalışma ve Sosyal Güvenlik Bakanlığı</a:t>
          </a:r>
          <a:br>
            <a:rPr lang="tr-TR" sz="1200" kern="1200" noProof="0" dirty="0">
              <a:solidFill>
                <a:schemeClr val="accent4"/>
              </a:solidFill>
            </a:rPr>
          </a:br>
          <a:r>
            <a:rPr lang="tr-TR" sz="1200" kern="1200" noProof="0" dirty="0" smtClean="0">
              <a:solidFill>
                <a:schemeClr val="accent4"/>
              </a:solidFill>
            </a:rPr>
            <a:t>(Çalışma Genel Müdürlüğü/İstihdam Politikaları Daire Başkanlığı)</a:t>
          </a:r>
          <a:endParaRPr lang="tr-TR" sz="1200" b="1" kern="1200" noProof="0" dirty="0">
            <a:solidFill>
              <a:schemeClr val="accent4"/>
            </a:solidFill>
          </a:endParaRPr>
        </a:p>
      </dsp:txBody>
      <dsp:txXfrm rot="10800000">
        <a:off x="423609" y="26246"/>
        <a:ext cx="6318911" cy="485166"/>
      </dsp:txXfrm>
    </dsp:sp>
    <dsp:sp modelId="{AD1E45B0-DD2F-8D49-9BCC-AB466916FB2D}">
      <dsp:nvSpPr>
        <dsp:cNvPr id="0" name=""/>
        <dsp:cNvSpPr/>
      </dsp:nvSpPr>
      <dsp:spPr>
        <a:xfrm>
          <a:off x="886073" y="101783"/>
          <a:ext cx="335552" cy="335552"/>
        </a:xfrm>
        <a:prstGeom prst="ellipse">
          <a:avLst/>
        </a:prstGeom>
        <a:blipFill>
          <a:blip xmlns:r="http://schemas.openxmlformats.org/officeDocument/2006/relationships" r:embed="rId1"/>
          <a:srcRect/>
          <a:stretch>
            <a:fillRect/>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26BBBFD1-3C8E-2E43-8EB3-705398BC4DBC}">
      <dsp:nvSpPr>
        <dsp:cNvPr id="0" name=""/>
        <dsp:cNvSpPr/>
      </dsp:nvSpPr>
      <dsp:spPr>
        <a:xfrm rot="10800000">
          <a:off x="406584" y="698884"/>
          <a:ext cx="6371403" cy="537658"/>
        </a:xfrm>
        <a:prstGeom prst="flowChartAlternateProcess">
          <a:avLst/>
        </a:prstGeom>
        <a:gradFill flip="none" rotWithShape="0">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080000" tIns="45720" rIns="85344" bIns="45720" numCol="1" spcCol="1270" anchor="ctr" anchorCtr="0">
          <a:noAutofit/>
        </a:bodyPr>
        <a:lstStyle/>
        <a:p>
          <a:pPr lvl="0" algn="l" defTabSz="533400">
            <a:lnSpc>
              <a:spcPct val="90000"/>
            </a:lnSpc>
            <a:spcBef>
              <a:spcPct val="0"/>
            </a:spcBef>
            <a:spcAft>
              <a:spcPct val="35000"/>
            </a:spcAft>
          </a:pPr>
          <a:r>
            <a:rPr lang="tr-TR" sz="1200" b="1" kern="1200" noProof="0" dirty="0" smtClean="0">
              <a:solidFill>
                <a:schemeClr val="accent4"/>
              </a:solidFill>
            </a:rPr>
            <a:t>Finans</a:t>
          </a:r>
          <a:r>
            <a:rPr lang="en-GB" sz="1200" b="1" kern="1200" noProof="0" dirty="0" smtClean="0">
              <a:solidFill>
                <a:schemeClr val="accent4"/>
              </a:solidFill>
            </a:rPr>
            <a:t>e </a:t>
          </a:r>
          <a:r>
            <a:rPr lang="en-GB" sz="1200" b="1" kern="1200" noProof="0" dirty="0" err="1" smtClean="0">
              <a:solidFill>
                <a:schemeClr val="accent4"/>
              </a:solidFill>
            </a:rPr>
            <a:t>eden</a:t>
          </a:r>
          <a:r>
            <a:rPr lang="tr-TR" sz="1200" b="1" kern="1200" noProof="0" dirty="0" smtClean="0">
              <a:solidFill>
                <a:schemeClr val="accent4"/>
              </a:solidFill>
            </a:rPr>
            <a:t>: </a:t>
          </a:r>
          <a:r>
            <a:rPr lang="tr-TR" sz="1200" kern="1200" noProof="0" dirty="0" smtClean="0">
              <a:solidFill>
                <a:schemeClr val="accent4"/>
              </a:solidFill>
            </a:rPr>
            <a:t>A</a:t>
          </a:r>
          <a:r>
            <a:rPr lang="en-GB" sz="1200" kern="1200" noProof="0" dirty="0" err="1" smtClean="0">
              <a:solidFill>
                <a:schemeClr val="accent4"/>
              </a:solidFill>
            </a:rPr>
            <a:t>vrupa</a:t>
          </a:r>
          <a:r>
            <a:rPr lang="en-GB" sz="1200" kern="1200" noProof="0" dirty="0" smtClean="0">
              <a:solidFill>
                <a:schemeClr val="accent4"/>
              </a:solidFill>
            </a:rPr>
            <a:t> </a:t>
          </a:r>
          <a:r>
            <a:rPr lang="tr-TR" sz="1200" kern="1200" noProof="0" dirty="0" smtClean="0">
              <a:solidFill>
                <a:schemeClr val="accent4"/>
              </a:solidFill>
            </a:rPr>
            <a:t>B</a:t>
          </a:r>
          <a:r>
            <a:rPr lang="en-GB" sz="1200" kern="1200" noProof="0" dirty="0" err="1" smtClean="0">
              <a:solidFill>
                <a:schemeClr val="accent4"/>
              </a:solidFill>
            </a:rPr>
            <a:t>irliği</a:t>
          </a:r>
          <a:r>
            <a:rPr lang="tr-TR" sz="1200" kern="1200" noProof="0" dirty="0" smtClean="0">
              <a:solidFill>
                <a:schemeClr val="accent4"/>
              </a:solidFill>
            </a:rPr>
            <a:t> </a:t>
          </a:r>
          <a:r>
            <a:rPr lang="tr-TR" sz="1200" kern="1200" noProof="0" dirty="0">
              <a:solidFill>
                <a:schemeClr val="accent4"/>
              </a:solidFill>
            </a:rPr>
            <a:t>ve Türkiye Cumhuriyeti</a:t>
          </a:r>
          <a:endParaRPr lang="tr-TR" sz="1200" b="1" kern="1200" noProof="0" dirty="0">
            <a:solidFill>
              <a:schemeClr val="accent4"/>
            </a:solidFill>
          </a:endParaRPr>
        </a:p>
      </dsp:txBody>
      <dsp:txXfrm rot="10800000">
        <a:off x="432830" y="725130"/>
        <a:ext cx="6318911" cy="485166"/>
      </dsp:txXfrm>
    </dsp:sp>
    <dsp:sp modelId="{1D5994AB-E56D-EE46-ABB8-943F597A56CE}">
      <dsp:nvSpPr>
        <dsp:cNvPr id="0" name=""/>
        <dsp:cNvSpPr/>
      </dsp:nvSpPr>
      <dsp:spPr>
        <a:xfrm>
          <a:off x="785020" y="698884"/>
          <a:ext cx="537658" cy="537658"/>
        </a:xfrm>
        <a:prstGeom prst="flowChartProcess">
          <a:avLst/>
        </a:prstGeom>
        <a:blipFill dpi="0" rotWithShape="1">
          <a:blip xmlns:r="http://schemas.openxmlformats.org/officeDocument/2006/relationships" r:embed="rId2"/>
          <a:srcRect/>
          <a:stretch>
            <a:fillRect l="4513" t="32226" r="5567" b="31806"/>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BAF95C35-0849-4349-945D-2F05D87D8878}">
      <dsp:nvSpPr>
        <dsp:cNvPr id="0" name=""/>
        <dsp:cNvSpPr/>
      </dsp:nvSpPr>
      <dsp:spPr>
        <a:xfrm rot="10800000">
          <a:off x="406584" y="1397038"/>
          <a:ext cx="6371403" cy="537658"/>
        </a:xfrm>
        <a:prstGeom prst="flowChartAlternateProcess">
          <a:avLst/>
        </a:prstGeom>
        <a:gradFill flip="none" rotWithShape="0">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080000" tIns="41910" rIns="78232" bIns="41910" numCol="1" spcCol="1270" anchor="ctr" anchorCtr="0">
          <a:noAutofit/>
        </a:bodyPr>
        <a:lstStyle/>
        <a:p>
          <a:pPr lvl="0" algn="l" defTabSz="488950">
            <a:lnSpc>
              <a:spcPct val="90000"/>
            </a:lnSpc>
            <a:spcBef>
              <a:spcPct val="0"/>
            </a:spcBef>
            <a:spcAft>
              <a:spcPct val="35000"/>
            </a:spcAft>
          </a:pPr>
          <a:r>
            <a:rPr lang="en-GB" sz="1100" b="1" kern="1200" noProof="0" dirty="0" err="1" smtClean="0">
              <a:solidFill>
                <a:schemeClr val="accent4"/>
              </a:solidFill>
            </a:rPr>
            <a:t>Faydalanıcı</a:t>
          </a:r>
          <a:r>
            <a:rPr lang="en-GB" sz="1100" b="1" kern="1200" noProof="0" dirty="0" smtClean="0">
              <a:solidFill>
                <a:schemeClr val="accent4"/>
              </a:solidFill>
            </a:rPr>
            <a:t> </a:t>
          </a:r>
          <a:r>
            <a:rPr lang="en-GB" sz="1100" b="1" kern="1200" noProof="0" dirty="0" err="1" smtClean="0">
              <a:solidFill>
                <a:schemeClr val="accent4"/>
              </a:solidFill>
            </a:rPr>
            <a:t>Kurum</a:t>
          </a:r>
          <a:r>
            <a:rPr lang="tr-TR" sz="1100" b="1" kern="1200" noProof="0" dirty="0" smtClean="0">
              <a:solidFill>
                <a:schemeClr val="accent4"/>
              </a:solidFill>
            </a:rPr>
            <a:t>: </a:t>
          </a:r>
          <a:r>
            <a:rPr lang="tr-TR" sz="1100" kern="1200" noProof="0" dirty="0">
              <a:solidFill>
                <a:schemeClr val="accent4"/>
              </a:solidFill>
            </a:rPr>
            <a:t>Çalışma ve Sosyal Güvenlik Bakanlığı</a:t>
          </a:r>
          <a:br>
            <a:rPr lang="tr-TR" sz="1100" kern="1200" noProof="0" dirty="0">
              <a:solidFill>
                <a:schemeClr val="accent4"/>
              </a:solidFill>
            </a:rPr>
          </a:br>
          <a:r>
            <a:rPr lang="tr-TR" sz="1100" kern="1200" noProof="0" dirty="0" smtClean="0">
              <a:solidFill>
                <a:schemeClr val="accent4"/>
              </a:solidFill>
            </a:rPr>
            <a:t>(Çalışma Genel Müdürlüğü/İstihdam </a:t>
          </a:r>
          <a:r>
            <a:rPr lang="tr-TR" sz="1100" kern="1200" noProof="0" dirty="0">
              <a:solidFill>
                <a:schemeClr val="accent4"/>
              </a:solidFill>
            </a:rPr>
            <a:t>Politikaları Daire Başkanlığı)</a:t>
          </a:r>
          <a:endParaRPr lang="tr-TR" sz="1100" b="1" kern="1200" noProof="0" dirty="0">
            <a:solidFill>
              <a:schemeClr val="accent4"/>
            </a:solidFill>
          </a:endParaRPr>
        </a:p>
      </dsp:txBody>
      <dsp:txXfrm rot="10800000">
        <a:off x="432830" y="1423284"/>
        <a:ext cx="6318911" cy="485166"/>
      </dsp:txXfrm>
    </dsp:sp>
    <dsp:sp modelId="{8B617F0C-CAC1-484D-8CB0-680B15B86D91}">
      <dsp:nvSpPr>
        <dsp:cNvPr id="0" name=""/>
        <dsp:cNvSpPr/>
      </dsp:nvSpPr>
      <dsp:spPr>
        <a:xfrm>
          <a:off x="884788" y="1498091"/>
          <a:ext cx="335552" cy="335552"/>
        </a:xfrm>
        <a:prstGeom prst="ellipse">
          <a:avLst/>
        </a:prstGeom>
        <a:blipFill>
          <a:blip xmlns:r="http://schemas.openxmlformats.org/officeDocument/2006/relationships" r:embed="rId1"/>
          <a:srcRect/>
          <a:stretch>
            <a:fillRect/>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6960A9F9-6CCA-C24F-B60D-9302588E53F4}">
      <dsp:nvSpPr>
        <dsp:cNvPr id="0" name=""/>
        <dsp:cNvSpPr/>
      </dsp:nvSpPr>
      <dsp:spPr>
        <a:xfrm rot="10800000">
          <a:off x="406584" y="2095193"/>
          <a:ext cx="6371403" cy="537658"/>
        </a:xfrm>
        <a:prstGeom prst="flowChartAlternateProcess">
          <a:avLst/>
        </a:prstGeom>
        <a:gradFill flip="none" rotWithShape="0">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080000" tIns="41910" rIns="78232" bIns="41910" numCol="1" spcCol="1270" anchor="ctr" anchorCtr="0">
          <a:noAutofit/>
        </a:bodyPr>
        <a:lstStyle/>
        <a:p>
          <a:pPr lvl="0" algn="l" defTabSz="488950">
            <a:lnSpc>
              <a:spcPct val="90000"/>
            </a:lnSpc>
            <a:spcBef>
              <a:spcPct val="0"/>
            </a:spcBef>
            <a:spcAft>
              <a:spcPct val="35000"/>
            </a:spcAft>
          </a:pPr>
          <a:r>
            <a:rPr lang="en-GB" sz="1100" b="1" kern="1200" noProof="0" dirty="0" err="1" smtClean="0">
              <a:solidFill>
                <a:schemeClr val="accent4"/>
              </a:solidFill>
            </a:rPr>
            <a:t>Denetleyici</a:t>
          </a:r>
          <a:r>
            <a:rPr lang="tr-TR" sz="1100" b="1" kern="1200" noProof="0" dirty="0" smtClean="0">
              <a:solidFill>
                <a:schemeClr val="accent4"/>
              </a:solidFill>
            </a:rPr>
            <a:t>: </a:t>
          </a:r>
          <a:r>
            <a:rPr lang="tr-TR" sz="1100" kern="1200" noProof="0" dirty="0">
              <a:solidFill>
                <a:schemeClr val="accent4"/>
              </a:solidFill>
            </a:rPr>
            <a:t>Çalışma ve Sosyal Güvenlik Bakanlığı</a:t>
          </a:r>
          <a:br>
            <a:rPr lang="tr-TR" sz="1100" kern="1200" noProof="0" dirty="0">
              <a:solidFill>
                <a:schemeClr val="accent4"/>
              </a:solidFill>
            </a:rPr>
          </a:br>
          <a:r>
            <a:rPr lang="tr-TR" sz="1100" kern="1200" noProof="0" dirty="0">
              <a:solidFill>
                <a:schemeClr val="accent4"/>
              </a:solidFill>
            </a:rPr>
            <a:t>(AB ve Mali Yardımlar </a:t>
          </a:r>
          <a:r>
            <a:rPr lang="tr-TR" sz="1100" kern="1200" noProof="0" dirty="0" smtClean="0">
              <a:solidFill>
                <a:schemeClr val="accent4"/>
              </a:solidFill>
            </a:rPr>
            <a:t>Daire Başkanlığı)</a:t>
          </a:r>
          <a:endParaRPr lang="tr-TR" sz="1100" b="1" kern="1200" noProof="0" dirty="0">
            <a:solidFill>
              <a:schemeClr val="accent4"/>
            </a:solidFill>
          </a:endParaRPr>
        </a:p>
      </dsp:txBody>
      <dsp:txXfrm rot="10800000">
        <a:off x="432830" y="2121439"/>
        <a:ext cx="6318911" cy="485166"/>
      </dsp:txXfrm>
    </dsp:sp>
    <dsp:sp modelId="{9238AC07-7C64-E948-B280-D392AAD1FBA1}">
      <dsp:nvSpPr>
        <dsp:cNvPr id="0" name=""/>
        <dsp:cNvSpPr/>
      </dsp:nvSpPr>
      <dsp:spPr>
        <a:xfrm>
          <a:off x="886073" y="2196246"/>
          <a:ext cx="335552" cy="335552"/>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213B38FE-2586-E14A-A9A4-4D00B4D1F576}">
      <dsp:nvSpPr>
        <dsp:cNvPr id="0" name=""/>
        <dsp:cNvSpPr/>
      </dsp:nvSpPr>
      <dsp:spPr>
        <a:xfrm rot="10800000">
          <a:off x="406584" y="2793347"/>
          <a:ext cx="6371403" cy="537658"/>
        </a:xfrm>
        <a:prstGeom prst="flowChartAlternateProcess">
          <a:avLst/>
        </a:prstGeom>
        <a:gradFill flip="none" rotWithShape="0">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080000" tIns="41910" rIns="78232" bIns="41910" numCol="1" spcCol="1270" anchor="ctr" anchorCtr="0">
          <a:noAutofit/>
        </a:bodyPr>
        <a:lstStyle/>
        <a:p>
          <a:pPr lvl="0" algn="l" defTabSz="488950">
            <a:lnSpc>
              <a:spcPct val="90000"/>
            </a:lnSpc>
            <a:spcBef>
              <a:spcPct val="0"/>
            </a:spcBef>
            <a:spcAft>
              <a:spcPct val="35000"/>
            </a:spcAft>
          </a:pPr>
          <a:r>
            <a:rPr lang="tr-TR" sz="1100" b="1" kern="1200" noProof="0" dirty="0">
              <a:solidFill>
                <a:schemeClr val="accent4"/>
              </a:solidFill>
            </a:rPr>
            <a:t>Uygulayan: </a:t>
          </a:r>
          <a:r>
            <a:rPr lang="tr-TR" sz="1100" kern="1200" noProof="0" dirty="0">
              <a:solidFill>
                <a:schemeClr val="accent4"/>
              </a:solidFill>
            </a:rPr>
            <a:t>W</a:t>
          </a:r>
          <a:r>
            <a:rPr lang="en-US" sz="1100" kern="1200" noProof="0" dirty="0">
              <a:solidFill>
                <a:schemeClr val="accent4"/>
              </a:solidFill>
            </a:rPr>
            <a:t>E</a:t>
          </a:r>
          <a:r>
            <a:rPr lang="tr-TR" sz="1100" kern="1200" noProof="0" dirty="0">
              <a:solidFill>
                <a:schemeClr val="accent4"/>
              </a:solidFill>
            </a:rPr>
            <a:t>global liderliğinde kurulan konsorsiyum</a:t>
          </a:r>
          <a:endParaRPr lang="tr-TR" sz="1100" b="1" kern="1200" noProof="0" dirty="0">
            <a:solidFill>
              <a:schemeClr val="accent4"/>
            </a:solidFill>
          </a:endParaRPr>
        </a:p>
      </dsp:txBody>
      <dsp:txXfrm rot="10800000">
        <a:off x="432830" y="2819593"/>
        <a:ext cx="6318911" cy="485166"/>
      </dsp:txXfrm>
    </dsp:sp>
    <dsp:sp modelId="{11F25AE1-C626-CE45-96D8-E40D887A05DB}">
      <dsp:nvSpPr>
        <dsp:cNvPr id="0" name=""/>
        <dsp:cNvSpPr/>
      </dsp:nvSpPr>
      <dsp:spPr>
        <a:xfrm>
          <a:off x="785020" y="2793771"/>
          <a:ext cx="537658" cy="537658"/>
        </a:xfrm>
        <a:prstGeom prst="ellipse">
          <a:avLst/>
        </a:prstGeom>
        <a:blipFill dpi="0" rotWithShape="1">
          <a:blip xmlns:r="http://schemas.openxmlformats.org/officeDocument/2006/relationships" r:embed="rId3"/>
          <a:srcRect/>
          <a:stretch>
            <a:fillRect l="4782" t="38918" r="-314" b="40039"/>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C5C0E08A-CD7C-F040-ADF5-F697DFEF2A27}">
      <dsp:nvSpPr>
        <dsp:cNvPr id="0" name=""/>
        <dsp:cNvSpPr/>
      </dsp:nvSpPr>
      <dsp:spPr>
        <a:xfrm rot="10800000">
          <a:off x="406584" y="3491501"/>
          <a:ext cx="6371403" cy="537658"/>
        </a:xfrm>
        <a:prstGeom prst="flowChartAlternateProcess">
          <a:avLst/>
        </a:prstGeom>
        <a:gradFill flip="none" rotWithShape="0">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6200000" scaled="1"/>
          <a:tileRect/>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080000" tIns="41910" rIns="78232" bIns="41910" numCol="1" spcCol="1270" anchor="ctr" anchorCtr="0">
          <a:noAutofit/>
        </a:bodyPr>
        <a:lstStyle/>
        <a:p>
          <a:pPr lvl="0" algn="l" defTabSz="488950">
            <a:lnSpc>
              <a:spcPct val="90000"/>
            </a:lnSpc>
            <a:spcBef>
              <a:spcPct val="0"/>
            </a:spcBef>
            <a:spcAft>
              <a:spcPct val="35000"/>
            </a:spcAft>
          </a:pPr>
          <a:r>
            <a:rPr lang="en-GB" sz="1100" b="1" kern="1200" noProof="0" dirty="0" err="1" smtClean="0">
              <a:solidFill>
                <a:schemeClr val="accent4"/>
              </a:solidFill>
            </a:rPr>
            <a:t>Uygulama</a:t>
          </a:r>
          <a:r>
            <a:rPr lang="en-GB" sz="1100" b="1" kern="1200" noProof="0" dirty="0" smtClean="0">
              <a:solidFill>
                <a:schemeClr val="accent4"/>
              </a:solidFill>
            </a:rPr>
            <a:t> </a:t>
          </a:r>
          <a:r>
            <a:rPr lang="en-GB" sz="1100" b="1" kern="1200" noProof="0" dirty="0" err="1" smtClean="0">
              <a:solidFill>
                <a:schemeClr val="accent4"/>
              </a:solidFill>
            </a:rPr>
            <a:t>Süresi</a:t>
          </a:r>
          <a:r>
            <a:rPr lang="tr-TR" sz="1100" b="1" kern="1200" noProof="0" dirty="0" smtClean="0">
              <a:solidFill>
                <a:schemeClr val="accent4"/>
              </a:solidFill>
            </a:rPr>
            <a:t>: </a:t>
          </a:r>
          <a:r>
            <a:rPr lang="tr-TR" sz="1100" b="0" i="0" u="none" kern="1200" noProof="0" dirty="0">
              <a:solidFill>
                <a:schemeClr val="accent4"/>
              </a:solidFill>
            </a:rPr>
            <a:t>01 Şubat 2021- 31 Temmuz 2023</a:t>
          </a:r>
          <a:endParaRPr lang="tr-TR" sz="1100" b="1" kern="1200" noProof="0" dirty="0">
            <a:solidFill>
              <a:schemeClr val="accent4"/>
            </a:solidFill>
          </a:endParaRPr>
        </a:p>
      </dsp:txBody>
      <dsp:txXfrm rot="10800000">
        <a:off x="432830" y="3517747"/>
        <a:ext cx="6318911" cy="485166"/>
      </dsp:txXfrm>
    </dsp:sp>
    <dsp:sp modelId="{14F5BDF1-EA92-D941-BCA8-27F8AB591A8C}">
      <dsp:nvSpPr>
        <dsp:cNvPr id="0" name=""/>
        <dsp:cNvSpPr/>
      </dsp:nvSpPr>
      <dsp:spPr>
        <a:xfrm>
          <a:off x="878546" y="3562329"/>
          <a:ext cx="431998" cy="396001"/>
        </a:xfrm>
        <a:prstGeom prst="ellipse">
          <a:avLst/>
        </a:prstGeom>
        <a:blipFill>
          <a:blip xmlns:r="http://schemas.openxmlformats.org/officeDocument/2006/relationships" r:embed="rId4">
            <a:extLst>
              <a:ext uri="{96DAC541-7B7A-43D3-8B79-37D633B846F1}">
                <asvg:svgBlip xmlns="" xmlns:asvg="http://schemas.microsoft.com/office/drawing/2016/SVG/main" r:embed="rId5"/>
              </a:ext>
            </a:extLst>
          </a:blip>
          <a:srcRect/>
          <a:stretch>
            <a:fillRect/>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AC28BE-9A12-134A-BB98-909E5643C5AC}">
      <dsp:nvSpPr>
        <dsp:cNvPr id="0" name=""/>
        <dsp:cNvSpPr/>
      </dsp:nvSpPr>
      <dsp:spPr>
        <a:xfrm rot="10800000">
          <a:off x="285748" y="1325"/>
          <a:ext cx="4477839" cy="822637"/>
        </a:xfrm>
        <a:prstGeom prst="flowChartAlternateProcess">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007999" tIns="53340" rIns="99568" bIns="53340" numCol="1" spcCol="1270" anchor="ctr" anchorCtr="0">
          <a:noAutofit/>
        </a:bodyPr>
        <a:lstStyle/>
        <a:p>
          <a:pPr lvl="0" algn="l" defTabSz="622300">
            <a:lnSpc>
              <a:spcPct val="90000"/>
            </a:lnSpc>
            <a:spcBef>
              <a:spcPct val="0"/>
            </a:spcBef>
            <a:spcAft>
              <a:spcPct val="35000"/>
            </a:spcAft>
          </a:pPr>
          <a:r>
            <a:rPr lang="tr-TR" sz="1400" b="1" kern="1200" noProof="0" dirty="0"/>
            <a:t>Sektör Çalışmaları – Enerji; Sağlık; Eğitim; Bilgi ve İletişim Teknolojileri; Bankacılık/Finans;</a:t>
          </a:r>
        </a:p>
      </dsp:txBody>
      <dsp:txXfrm rot="10800000">
        <a:off x="325905" y="41482"/>
        <a:ext cx="4397525" cy="742323"/>
      </dsp:txXfrm>
    </dsp:sp>
    <dsp:sp modelId="{AD1E45B0-DD2F-8D49-9BCC-AB466916FB2D}">
      <dsp:nvSpPr>
        <dsp:cNvPr id="0" name=""/>
        <dsp:cNvSpPr/>
      </dsp:nvSpPr>
      <dsp:spPr>
        <a:xfrm>
          <a:off x="401704" y="1325"/>
          <a:ext cx="822637" cy="822637"/>
        </a:xfrm>
        <a:prstGeom prst="ellipse">
          <a:avLst/>
        </a:prstGeom>
        <a:blipFill>
          <a:blip xmlns:r="http://schemas.openxmlformats.org/officeDocument/2006/relationships" r:embed="rId1">
            <a:extLst>
              <a:ext uri="{96DAC541-7B7A-43D3-8B79-37D633B846F1}">
                <asvg:svgBlip xmlns="" xmlns:asvg="http://schemas.microsoft.com/office/drawing/2016/SVG/main" r:embed="rId2"/>
              </a:ext>
            </a:extLst>
          </a:blip>
          <a:srcRect/>
          <a:stretch>
            <a:fillRect/>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26BBBFD1-3C8E-2E43-8EB3-705398BC4DBC}">
      <dsp:nvSpPr>
        <dsp:cNvPr id="0" name=""/>
        <dsp:cNvSpPr/>
      </dsp:nvSpPr>
      <dsp:spPr>
        <a:xfrm rot="10800000">
          <a:off x="285748" y="1069526"/>
          <a:ext cx="4477839" cy="822637"/>
        </a:xfrm>
        <a:prstGeom prst="flowChartAlternateProcess">
          <a:avLst/>
        </a:prstGeom>
        <a:gradFill rotWithShape="0">
          <a:gsLst>
            <a:gs pos="0">
              <a:schemeClr val="accent5">
                <a:hueOff val="-2241218"/>
                <a:satOff val="-17722"/>
                <a:lumOff val="1765"/>
                <a:alphaOff val="0"/>
                <a:satMod val="103000"/>
                <a:lumMod val="102000"/>
                <a:tint val="94000"/>
              </a:schemeClr>
            </a:gs>
            <a:gs pos="50000">
              <a:schemeClr val="accent5">
                <a:hueOff val="-2241218"/>
                <a:satOff val="-17722"/>
                <a:lumOff val="1765"/>
                <a:alphaOff val="0"/>
                <a:satMod val="110000"/>
                <a:lumMod val="100000"/>
                <a:shade val="100000"/>
              </a:schemeClr>
            </a:gs>
            <a:gs pos="100000">
              <a:schemeClr val="accent5">
                <a:hueOff val="-2241218"/>
                <a:satOff val="-17722"/>
                <a:lumOff val="1765"/>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007999" tIns="53340" rIns="99568" bIns="53340" numCol="1" spcCol="1270" anchor="ctr" anchorCtr="0">
          <a:noAutofit/>
        </a:bodyPr>
        <a:lstStyle/>
        <a:p>
          <a:pPr lvl="0" algn="l" defTabSz="622300">
            <a:lnSpc>
              <a:spcPct val="90000"/>
            </a:lnSpc>
            <a:spcBef>
              <a:spcPct val="0"/>
            </a:spcBef>
            <a:spcAft>
              <a:spcPct val="35000"/>
            </a:spcAft>
          </a:pPr>
          <a:r>
            <a:rPr lang="tr-TR" sz="1400" b="1" kern="1200" noProof="0" dirty="0"/>
            <a:t>Engelli Bireyler </a:t>
          </a:r>
          <a:r>
            <a:rPr lang="tr-TR" sz="1400" b="1" kern="1200" noProof="0" dirty="0" smtClean="0"/>
            <a:t>(</a:t>
          </a:r>
          <a:r>
            <a:rPr lang="en-GB" sz="1400" b="1" kern="1200" noProof="0" dirty="0" smtClean="0"/>
            <a:t>G</a:t>
          </a:r>
          <a:r>
            <a:rPr lang="tr-TR" sz="1400" b="1" kern="1200" noProof="0" dirty="0" err="1" smtClean="0"/>
            <a:t>eleceğin</a:t>
          </a:r>
          <a:r>
            <a:rPr lang="tr-TR" sz="1400" b="1" kern="1200" noProof="0" dirty="0" smtClean="0"/>
            <a:t> </a:t>
          </a:r>
          <a:r>
            <a:rPr lang="tr-TR" sz="1400" b="1" kern="1200" noProof="0" dirty="0"/>
            <a:t>insana yakışır işleri bağlamında);</a:t>
          </a:r>
        </a:p>
      </dsp:txBody>
      <dsp:txXfrm rot="10800000">
        <a:off x="325905" y="1109683"/>
        <a:ext cx="4397525" cy="742323"/>
      </dsp:txXfrm>
    </dsp:sp>
    <dsp:sp modelId="{1D5994AB-E56D-EE46-ABB8-943F597A56CE}">
      <dsp:nvSpPr>
        <dsp:cNvPr id="0" name=""/>
        <dsp:cNvSpPr/>
      </dsp:nvSpPr>
      <dsp:spPr>
        <a:xfrm>
          <a:off x="401704" y="1069526"/>
          <a:ext cx="822637" cy="822637"/>
        </a:xfrm>
        <a:prstGeom prst="ellipse">
          <a:avLst/>
        </a:prstGeom>
        <a:blipFill>
          <a:blip xmlns:r="http://schemas.openxmlformats.org/officeDocument/2006/relationships" r:embed="rId3">
            <a:extLst>
              <a:ext uri="{96DAC541-7B7A-43D3-8B79-37D633B846F1}">
                <asvg:svgBlip xmlns="" xmlns:asvg="http://schemas.microsoft.com/office/drawing/2016/SVG/main" r:embed="rId4"/>
              </a:ext>
            </a:extLst>
          </a:blip>
          <a:srcRect/>
          <a:stretch>
            <a:fillRect/>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6960A9F9-6CCA-C24F-B60D-9302588E53F4}">
      <dsp:nvSpPr>
        <dsp:cNvPr id="0" name=""/>
        <dsp:cNvSpPr/>
      </dsp:nvSpPr>
      <dsp:spPr>
        <a:xfrm rot="10800000">
          <a:off x="285748" y="2137727"/>
          <a:ext cx="4477839" cy="822637"/>
        </a:xfrm>
        <a:prstGeom prst="flowChartAlternateProcess">
          <a:avLst/>
        </a:prstGeom>
        <a:gradFill rotWithShape="0">
          <a:gsLst>
            <a:gs pos="0">
              <a:schemeClr val="accent5">
                <a:hueOff val="-4482437"/>
                <a:satOff val="-35444"/>
                <a:lumOff val="3530"/>
                <a:alphaOff val="0"/>
                <a:satMod val="103000"/>
                <a:lumMod val="102000"/>
                <a:tint val="94000"/>
              </a:schemeClr>
            </a:gs>
            <a:gs pos="50000">
              <a:schemeClr val="accent5">
                <a:hueOff val="-4482437"/>
                <a:satOff val="-35444"/>
                <a:lumOff val="3530"/>
                <a:alphaOff val="0"/>
                <a:satMod val="110000"/>
                <a:lumMod val="100000"/>
                <a:shade val="100000"/>
              </a:schemeClr>
            </a:gs>
            <a:gs pos="100000">
              <a:schemeClr val="accent5">
                <a:hueOff val="-4482437"/>
                <a:satOff val="-35444"/>
                <a:lumOff val="353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007999" tIns="53340" rIns="99568" bIns="53340" numCol="1" spcCol="1270" anchor="ctr" anchorCtr="0">
          <a:noAutofit/>
        </a:bodyPr>
        <a:lstStyle/>
        <a:p>
          <a:pPr lvl="0" algn="l" defTabSz="622300">
            <a:lnSpc>
              <a:spcPct val="90000"/>
            </a:lnSpc>
            <a:spcBef>
              <a:spcPct val="0"/>
            </a:spcBef>
            <a:spcAft>
              <a:spcPct val="35000"/>
            </a:spcAft>
          </a:pPr>
          <a:r>
            <a:rPr lang="tr-TR" sz="1400" b="1" kern="1200" noProof="0" dirty="0"/>
            <a:t>İş Yerinde Psikolojik Taciz Şikayetleri;</a:t>
          </a:r>
        </a:p>
      </dsp:txBody>
      <dsp:txXfrm rot="10800000">
        <a:off x="325905" y="2177884"/>
        <a:ext cx="4397525" cy="742323"/>
      </dsp:txXfrm>
    </dsp:sp>
    <dsp:sp modelId="{9238AC07-7C64-E948-B280-D392AAD1FBA1}">
      <dsp:nvSpPr>
        <dsp:cNvPr id="0" name=""/>
        <dsp:cNvSpPr/>
      </dsp:nvSpPr>
      <dsp:spPr>
        <a:xfrm>
          <a:off x="401704" y="2137727"/>
          <a:ext cx="822637" cy="822637"/>
        </a:xfrm>
        <a:prstGeom prst="ellipse">
          <a:avLst/>
        </a:prstGeom>
        <a:blipFill>
          <a:blip xmlns:r="http://schemas.openxmlformats.org/officeDocument/2006/relationships" r:embed="rId5">
            <a:extLst>
              <a:ext uri="{96DAC541-7B7A-43D3-8B79-37D633B846F1}">
                <asvg:svgBlip xmlns="" xmlns:asvg="http://schemas.microsoft.com/office/drawing/2016/SVG/main" r:embed="rId6"/>
              </a:ext>
            </a:extLst>
          </a:blip>
          <a:srcRect/>
          <a:stretch>
            <a:fillRect/>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213B38FE-2586-E14A-A9A4-4D00B4D1F576}">
      <dsp:nvSpPr>
        <dsp:cNvPr id="0" name=""/>
        <dsp:cNvSpPr/>
      </dsp:nvSpPr>
      <dsp:spPr>
        <a:xfrm rot="10800000">
          <a:off x="285748" y="3205928"/>
          <a:ext cx="4477839" cy="822637"/>
        </a:xfrm>
        <a:prstGeom prst="flowChartAlternateProcess">
          <a:avLst/>
        </a:prstGeom>
        <a:gradFill rotWithShape="0">
          <a:gsLst>
            <a:gs pos="0">
              <a:schemeClr val="accent5">
                <a:hueOff val="-6723655"/>
                <a:satOff val="-53166"/>
                <a:lumOff val="5295"/>
                <a:alphaOff val="0"/>
                <a:satMod val="103000"/>
                <a:lumMod val="102000"/>
                <a:tint val="94000"/>
              </a:schemeClr>
            </a:gs>
            <a:gs pos="50000">
              <a:schemeClr val="accent5">
                <a:hueOff val="-6723655"/>
                <a:satOff val="-53166"/>
                <a:lumOff val="5295"/>
                <a:alphaOff val="0"/>
                <a:satMod val="110000"/>
                <a:lumMod val="100000"/>
                <a:shade val="100000"/>
              </a:schemeClr>
            </a:gs>
            <a:gs pos="100000">
              <a:schemeClr val="accent5">
                <a:hueOff val="-6723655"/>
                <a:satOff val="-53166"/>
                <a:lumOff val="5295"/>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007999" tIns="53340" rIns="99568" bIns="53340" numCol="1" spcCol="1270" anchor="ctr" anchorCtr="0">
          <a:noAutofit/>
        </a:bodyPr>
        <a:lstStyle/>
        <a:p>
          <a:pPr lvl="0" algn="l" defTabSz="622300">
            <a:lnSpc>
              <a:spcPct val="90000"/>
            </a:lnSpc>
            <a:spcBef>
              <a:spcPct val="0"/>
            </a:spcBef>
            <a:spcAft>
              <a:spcPct val="35000"/>
            </a:spcAft>
          </a:pPr>
          <a:r>
            <a:rPr lang="tr-TR" sz="1400" b="1" kern="1200" noProof="0" dirty="0"/>
            <a:t>Etki Analizi (mevcut mevzuatın uygulamaları).</a:t>
          </a:r>
        </a:p>
      </dsp:txBody>
      <dsp:txXfrm rot="10800000">
        <a:off x="325905" y="3246085"/>
        <a:ext cx="4397525" cy="742323"/>
      </dsp:txXfrm>
    </dsp:sp>
    <dsp:sp modelId="{11F25AE1-C626-CE45-96D8-E40D887A05DB}">
      <dsp:nvSpPr>
        <dsp:cNvPr id="0" name=""/>
        <dsp:cNvSpPr/>
      </dsp:nvSpPr>
      <dsp:spPr>
        <a:xfrm>
          <a:off x="401704" y="3207253"/>
          <a:ext cx="822637" cy="822637"/>
        </a:xfrm>
        <a:prstGeom prst="ellipse">
          <a:avLst/>
        </a:prstGeom>
        <a:blipFill>
          <a:blip xmlns:r="http://schemas.openxmlformats.org/officeDocument/2006/relationships" r:embed="rId7">
            <a:extLst>
              <a:ext uri="{96DAC541-7B7A-43D3-8B79-37D633B846F1}">
                <asvg:svgBlip xmlns="" xmlns:asvg="http://schemas.microsoft.com/office/drawing/2016/SVG/main" r:embed="rId8"/>
              </a:ext>
            </a:extLst>
          </a:blip>
          <a:srcRect/>
          <a:stretch>
            <a:fillRect/>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082528-6852-3B40-B59B-9A8A5812EE51}" type="datetimeFigureOut">
              <a:rPr lang="en-US" smtClean="0"/>
              <a:t>6/2/2022</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DE73337-8829-2C45-839C-997651227188}" type="slidenum">
              <a:rPr lang="en-US" smtClean="0"/>
              <a:t>‹#›</a:t>
            </a:fld>
            <a:endParaRPr lang="en-US" dirty="0"/>
          </a:p>
        </p:txBody>
      </p:sp>
    </p:spTree>
    <p:extLst>
      <p:ext uri="{BB962C8B-B14F-4D97-AF65-F5344CB8AC3E}">
        <p14:creationId xmlns:p14="http://schemas.microsoft.com/office/powerpoint/2010/main" val="2066195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DE73337-8829-2C45-839C-997651227188}" type="slidenum">
              <a:rPr lang="en-US" smtClean="0"/>
              <a:t>1</a:t>
            </a:fld>
            <a:endParaRPr lang="en-US" dirty="0"/>
          </a:p>
        </p:txBody>
      </p:sp>
    </p:spTree>
    <p:extLst>
      <p:ext uri="{BB962C8B-B14F-4D97-AF65-F5344CB8AC3E}">
        <p14:creationId xmlns:p14="http://schemas.microsoft.com/office/powerpoint/2010/main" val="12429721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DE73337-8829-2C45-839C-997651227188}" type="slidenum">
              <a:rPr lang="en-US" smtClean="0"/>
              <a:t>6</a:t>
            </a:fld>
            <a:endParaRPr lang="en-US" dirty="0"/>
          </a:p>
        </p:txBody>
      </p:sp>
    </p:spTree>
    <p:extLst>
      <p:ext uri="{BB962C8B-B14F-4D97-AF65-F5344CB8AC3E}">
        <p14:creationId xmlns:p14="http://schemas.microsoft.com/office/powerpoint/2010/main" val="23716805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DE73337-8829-2C45-839C-997651227188}" type="slidenum">
              <a:rPr lang="en-US" smtClean="0"/>
              <a:t>18</a:t>
            </a:fld>
            <a:endParaRPr lang="en-US" dirty="0"/>
          </a:p>
        </p:txBody>
      </p:sp>
    </p:spTree>
    <p:extLst>
      <p:ext uri="{BB962C8B-B14F-4D97-AF65-F5344CB8AC3E}">
        <p14:creationId xmlns:p14="http://schemas.microsoft.com/office/powerpoint/2010/main" val="344258145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224130" y="2037522"/>
            <a:ext cx="4717290" cy="2601385"/>
          </a:xfrm>
          <a:prstGeom prst="rect">
            <a:avLst/>
          </a:prstGeom>
          <a:noFill/>
        </p:spPr>
        <p:txBody>
          <a:bodyPr anchor="b">
            <a:normAutofit/>
          </a:bodyPr>
          <a:lstStyle>
            <a:lvl1pPr algn="r">
              <a:defRPr sz="4800">
                <a:solidFill>
                  <a:schemeClr val="accent2"/>
                </a:solidFill>
              </a:defRPr>
            </a:lvl1pPr>
          </a:lstStyle>
          <a:p>
            <a:r>
              <a:rPr lang="en-US" dirty="0"/>
              <a:t>Click to edit Master title style</a:t>
            </a:r>
          </a:p>
        </p:txBody>
      </p:sp>
      <p:sp>
        <p:nvSpPr>
          <p:cNvPr id="3" name="Subtitle 2"/>
          <p:cNvSpPr>
            <a:spLocks noGrp="1"/>
          </p:cNvSpPr>
          <p:nvPr>
            <p:ph type="subTitle" idx="1"/>
          </p:nvPr>
        </p:nvSpPr>
        <p:spPr>
          <a:xfrm>
            <a:off x="4224128" y="4638907"/>
            <a:ext cx="4717291" cy="1404084"/>
          </a:xfrm>
          <a:noFill/>
        </p:spPr>
        <p:txBody>
          <a:bodyPr/>
          <a:lstStyle>
            <a:lvl1pPr marL="0" indent="0" algn="r">
              <a:buNone/>
              <a:defRPr sz="240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533913B-6D7E-4547-89E3-830639433B1A}" type="datetimeFigureOut">
              <a:rPr lang="en-US" smtClean="0"/>
              <a:t>6/2/2022</a:t>
            </a:fld>
            <a:endParaRPr lang="en-US" dirty="0"/>
          </a:p>
        </p:txBody>
      </p:sp>
      <p:sp>
        <p:nvSpPr>
          <p:cNvPr id="8" name="Slide Number Placeholder 7"/>
          <p:cNvSpPr>
            <a:spLocks noGrp="1"/>
          </p:cNvSpPr>
          <p:nvPr>
            <p:ph type="sldNum" sz="quarter" idx="11"/>
          </p:nvPr>
        </p:nvSpPr>
        <p:spPr/>
        <p:txBody>
          <a:bodyPr/>
          <a:lstStyle/>
          <a:p>
            <a:fld id="{36A237DA-38EE-F64F-9654-469C4A158CF9}"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8650" y="4701224"/>
            <a:ext cx="7886700" cy="1413771"/>
          </a:xfrm>
        </p:spPr>
        <p:txBody>
          <a:bodyPr/>
          <a:lstStyle>
            <a:lvl1pPr marL="0" indent="0">
              <a:buNone/>
              <a:defRPr sz="2400">
                <a:solidFill>
                  <a:schemeClr val="accent4"/>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Date Placeholder 6"/>
          <p:cNvSpPr>
            <a:spLocks noGrp="1"/>
          </p:cNvSpPr>
          <p:nvPr>
            <p:ph type="dt" sz="half" idx="10"/>
          </p:nvPr>
        </p:nvSpPr>
        <p:spPr/>
        <p:txBody>
          <a:bodyPr/>
          <a:lstStyle/>
          <a:p>
            <a:fld id="{1533913B-6D7E-4547-89E3-830639433B1A}" type="datetimeFigureOut">
              <a:rPr lang="en-US" smtClean="0"/>
              <a:t>6/2/2022</a:t>
            </a:fld>
            <a:endParaRPr lang="en-US" dirty="0"/>
          </a:p>
        </p:txBody>
      </p:sp>
      <p:sp>
        <p:nvSpPr>
          <p:cNvPr id="8" name="Slide Number Placeholder 7"/>
          <p:cNvSpPr>
            <a:spLocks noGrp="1"/>
          </p:cNvSpPr>
          <p:nvPr>
            <p:ph type="sldNum" sz="quarter" idx="11"/>
          </p:nvPr>
        </p:nvSpPr>
        <p:spPr/>
        <p:txBody>
          <a:bodyPr/>
          <a:lstStyle/>
          <a:p>
            <a:fld id="{36A237DA-38EE-F64F-9654-469C4A158CF9}"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188720"/>
            <a:ext cx="3886200" cy="49174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188720"/>
            <a:ext cx="3886200" cy="49174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1533913B-6D7E-4547-89E3-830639433B1A}" type="datetimeFigureOut">
              <a:rPr lang="en-US" smtClean="0"/>
              <a:t>6/2/2022</a:t>
            </a:fld>
            <a:endParaRPr lang="en-US" dirty="0"/>
          </a:p>
        </p:txBody>
      </p:sp>
      <p:sp>
        <p:nvSpPr>
          <p:cNvPr id="9" name="Slide Number Placeholder 8"/>
          <p:cNvSpPr>
            <a:spLocks noGrp="1"/>
          </p:cNvSpPr>
          <p:nvPr>
            <p:ph type="sldNum" sz="quarter" idx="11"/>
          </p:nvPr>
        </p:nvSpPr>
        <p:spPr/>
        <p:txBody>
          <a:bodyPr/>
          <a:lstStyle/>
          <a:p>
            <a:fld id="{36A237DA-38EE-F64F-9654-469C4A158CF9}"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170600"/>
            <a:ext cx="3868340" cy="753550"/>
          </a:xfrm>
        </p:spPr>
        <p:txBody>
          <a:bodyPr anchor="b"/>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042161"/>
            <a:ext cx="3868340" cy="408432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170600"/>
            <a:ext cx="3887391" cy="753550"/>
          </a:xfrm>
        </p:spPr>
        <p:txBody>
          <a:bodyPr anchor="b"/>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042161"/>
            <a:ext cx="3887391" cy="40843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Date Placeholder 9"/>
          <p:cNvSpPr>
            <a:spLocks noGrp="1"/>
          </p:cNvSpPr>
          <p:nvPr>
            <p:ph type="dt" sz="half" idx="10"/>
          </p:nvPr>
        </p:nvSpPr>
        <p:spPr/>
        <p:txBody>
          <a:bodyPr/>
          <a:lstStyle/>
          <a:p>
            <a:fld id="{1533913B-6D7E-4547-89E3-830639433B1A}" type="datetimeFigureOut">
              <a:rPr lang="en-US" smtClean="0"/>
              <a:t>6/2/2022</a:t>
            </a:fld>
            <a:endParaRPr lang="en-US" dirty="0"/>
          </a:p>
        </p:txBody>
      </p:sp>
      <p:sp>
        <p:nvSpPr>
          <p:cNvPr id="11" name="Slide Number Placeholder 10"/>
          <p:cNvSpPr>
            <a:spLocks noGrp="1"/>
          </p:cNvSpPr>
          <p:nvPr>
            <p:ph type="sldNum" sz="quarter" idx="11"/>
          </p:nvPr>
        </p:nvSpPr>
        <p:spPr/>
        <p:txBody>
          <a:bodyPr/>
          <a:lstStyle/>
          <a:p>
            <a:fld id="{36A237DA-38EE-F64F-9654-469C4A158CF9}"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fld id="{1533913B-6D7E-4547-89E3-830639433B1A}" type="datetimeFigureOut">
              <a:rPr lang="en-US" smtClean="0"/>
              <a:t>6/2/2022</a:t>
            </a:fld>
            <a:endParaRPr lang="en-US" dirty="0"/>
          </a:p>
        </p:txBody>
      </p:sp>
      <p:sp>
        <p:nvSpPr>
          <p:cNvPr id="7" name="Slide Number Placeholder 6"/>
          <p:cNvSpPr>
            <a:spLocks noGrp="1"/>
          </p:cNvSpPr>
          <p:nvPr>
            <p:ph type="sldNum" sz="quarter" idx="11"/>
          </p:nvPr>
        </p:nvSpPr>
        <p:spPr/>
        <p:txBody>
          <a:bodyPr/>
          <a:lstStyle/>
          <a:p>
            <a:fld id="{36A237DA-38EE-F64F-9654-469C4A158CF9}"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1177373"/>
            <a:ext cx="2949178" cy="1459018"/>
          </a:xfrm>
          <a:prstGeom prst="rect">
            <a:avLst/>
          </a:prstGeom>
        </p:spPr>
        <p:txBody>
          <a:bodyPr anchor="b"/>
          <a:lstStyle>
            <a:lvl1pPr>
              <a:defRPr sz="3200">
                <a:solidFill>
                  <a:schemeClr val="accent2"/>
                </a:solidFill>
              </a:defRPr>
            </a:lvl1pPr>
          </a:lstStyle>
          <a:p>
            <a:r>
              <a:rPr lang="en-US" dirty="0"/>
              <a:t>Click to edit Master title style</a:t>
            </a:r>
          </a:p>
        </p:txBody>
      </p:sp>
      <p:sp>
        <p:nvSpPr>
          <p:cNvPr id="3" name="Content Placeholder 2"/>
          <p:cNvSpPr>
            <a:spLocks noGrp="1"/>
          </p:cNvSpPr>
          <p:nvPr>
            <p:ph idx="1"/>
          </p:nvPr>
        </p:nvSpPr>
        <p:spPr>
          <a:xfrm>
            <a:off x="3887391" y="1177372"/>
            <a:ext cx="4629150" cy="492583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7780" y="2636391"/>
            <a:ext cx="2949178" cy="346681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8" name="Date Placeholder 7"/>
          <p:cNvSpPr>
            <a:spLocks noGrp="1"/>
          </p:cNvSpPr>
          <p:nvPr>
            <p:ph type="dt" sz="half" idx="10"/>
          </p:nvPr>
        </p:nvSpPr>
        <p:spPr/>
        <p:txBody>
          <a:bodyPr/>
          <a:lstStyle/>
          <a:p>
            <a:fld id="{1533913B-6D7E-4547-89E3-830639433B1A}" type="datetimeFigureOut">
              <a:rPr lang="en-US" smtClean="0"/>
              <a:t>6/2/2022</a:t>
            </a:fld>
            <a:endParaRPr lang="en-US" dirty="0"/>
          </a:p>
        </p:txBody>
      </p:sp>
      <p:sp>
        <p:nvSpPr>
          <p:cNvPr id="9" name="Slide Number Placeholder 8"/>
          <p:cNvSpPr>
            <a:spLocks noGrp="1"/>
          </p:cNvSpPr>
          <p:nvPr>
            <p:ph type="sldNum" sz="quarter" idx="11"/>
          </p:nvPr>
        </p:nvSpPr>
        <p:spPr/>
        <p:txBody>
          <a:bodyPr/>
          <a:lstStyle/>
          <a:p>
            <a:fld id="{36A237DA-38EE-F64F-9654-469C4A158CF9}"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3887391" y="1158240"/>
            <a:ext cx="4629150" cy="4947920"/>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
        <p:nvSpPr>
          <p:cNvPr id="8" name="Date Placeholder 7"/>
          <p:cNvSpPr>
            <a:spLocks noGrp="1"/>
          </p:cNvSpPr>
          <p:nvPr>
            <p:ph type="dt" sz="half" idx="10"/>
          </p:nvPr>
        </p:nvSpPr>
        <p:spPr/>
        <p:txBody>
          <a:bodyPr/>
          <a:lstStyle/>
          <a:p>
            <a:fld id="{1533913B-6D7E-4547-89E3-830639433B1A}" type="datetimeFigureOut">
              <a:rPr lang="en-US" smtClean="0"/>
              <a:t>6/2/2022</a:t>
            </a:fld>
            <a:endParaRPr lang="en-US" dirty="0"/>
          </a:p>
        </p:txBody>
      </p:sp>
      <p:sp>
        <p:nvSpPr>
          <p:cNvPr id="9" name="Slide Number Placeholder 8"/>
          <p:cNvSpPr>
            <a:spLocks noGrp="1"/>
          </p:cNvSpPr>
          <p:nvPr>
            <p:ph type="sldNum" sz="quarter" idx="11"/>
          </p:nvPr>
        </p:nvSpPr>
        <p:spPr/>
        <p:txBody>
          <a:bodyPr/>
          <a:lstStyle/>
          <a:p>
            <a:fld id="{36A237DA-38EE-F64F-9654-469C4A158CF9}" type="slidenum">
              <a:rPr lang="en-US" smtClean="0"/>
              <a:t>‹#›</a:t>
            </a:fld>
            <a:endParaRPr lang="en-US" dirty="0"/>
          </a:p>
        </p:txBody>
      </p:sp>
      <p:sp>
        <p:nvSpPr>
          <p:cNvPr id="7" name="Title 1">
            <a:extLst>
              <a:ext uri="{FF2B5EF4-FFF2-40B4-BE49-F238E27FC236}">
                <a16:creationId xmlns:a16="http://schemas.microsoft.com/office/drawing/2014/main" id="{F7876329-77EF-CB40-AA67-F7A144BDA846}"/>
              </a:ext>
            </a:extLst>
          </p:cNvPr>
          <p:cNvSpPr>
            <a:spLocks noGrp="1"/>
          </p:cNvSpPr>
          <p:nvPr>
            <p:ph type="title"/>
          </p:nvPr>
        </p:nvSpPr>
        <p:spPr>
          <a:xfrm>
            <a:off x="629841" y="1158240"/>
            <a:ext cx="2949178" cy="1467990"/>
          </a:xfrm>
          <a:prstGeom prst="rect">
            <a:avLst/>
          </a:prstGeom>
        </p:spPr>
        <p:txBody>
          <a:bodyPr anchor="b"/>
          <a:lstStyle>
            <a:lvl1pPr>
              <a:defRPr sz="3200">
                <a:solidFill>
                  <a:schemeClr val="accent2"/>
                </a:solidFill>
              </a:defRPr>
            </a:lvl1pPr>
          </a:lstStyle>
          <a:p>
            <a:r>
              <a:rPr lang="en-US" dirty="0"/>
              <a:t>Click to edit Master title style</a:t>
            </a:r>
          </a:p>
        </p:txBody>
      </p:sp>
      <p:sp>
        <p:nvSpPr>
          <p:cNvPr id="10" name="Text Placeholder 3">
            <a:extLst>
              <a:ext uri="{FF2B5EF4-FFF2-40B4-BE49-F238E27FC236}">
                <a16:creationId xmlns:a16="http://schemas.microsoft.com/office/drawing/2014/main" id="{5F92547F-25D2-A046-8333-F0CB14957A1A}"/>
              </a:ext>
            </a:extLst>
          </p:cNvPr>
          <p:cNvSpPr>
            <a:spLocks noGrp="1"/>
          </p:cNvSpPr>
          <p:nvPr>
            <p:ph type="body" sz="half" idx="2"/>
          </p:nvPr>
        </p:nvSpPr>
        <p:spPr>
          <a:xfrm>
            <a:off x="627780" y="2626229"/>
            <a:ext cx="2949178" cy="347993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8650" y="1198881"/>
            <a:ext cx="7886700" cy="49276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1586364" y="6279515"/>
            <a:ext cx="20574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lgn="ctr"/>
            <a:fld id="{1533913B-6D7E-4547-89E3-830639433B1A}" type="datetimeFigureOut">
              <a:rPr lang="en-US" smtClean="0"/>
              <a:pPr algn="ctr"/>
              <a:t>6/2/2022</a:t>
            </a:fld>
            <a:endParaRPr lang="en-US" dirty="0"/>
          </a:p>
        </p:txBody>
      </p:sp>
      <p:sp>
        <p:nvSpPr>
          <p:cNvPr id="6" name="Slide Number Placeholder 5"/>
          <p:cNvSpPr>
            <a:spLocks noGrp="1"/>
          </p:cNvSpPr>
          <p:nvPr>
            <p:ph type="sldNum" sz="quarter" idx="4"/>
          </p:nvPr>
        </p:nvSpPr>
        <p:spPr>
          <a:xfrm>
            <a:off x="5107604" y="6279515"/>
            <a:ext cx="20574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lgn="ctr"/>
            <a:fld id="{36A237DA-38EE-F64F-9654-469C4A158CF9}" type="slidenum">
              <a:rPr lang="en-US" smtClean="0"/>
              <a:pPr/>
              <a:t>‹#›</a:t>
            </a:fld>
            <a:endParaRPr lang="en-US" dirty="0"/>
          </a:p>
        </p:txBody>
      </p:sp>
    </p:spTree>
    <p:extLst>
      <p:ext uri="{BB962C8B-B14F-4D97-AF65-F5344CB8AC3E}">
        <p14:creationId xmlns:p14="http://schemas.microsoft.com/office/powerpoint/2010/main" val="91517302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8" r:id="rId7"/>
    <p:sldLayoutId id="2147483669" r:id="rId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4"/>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4"/>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4"/>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4"/>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4.emf"/><Relationship Id="rId3" Type="http://schemas.openxmlformats.org/officeDocument/2006/relationships/diagramLayout" Target="../diagrams/layout2.xml"/><Relationship Id="rId7" Type="http://schemas.openxmlformats.org/officeDocument/2006/relationships/image" Target="../media/image8.emf"/><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57057" y="3304207"/>
            <a:ext cx="4184362" cy="2383474"/>
          </a:xfrm>
          <a:prstGeom prst="rect">
            <a:avLst/>
          </a:prstGeom>
        </p:spPr>
        <p:txBody>
          <a:bodyPr>
            <a:normAutofit fontScale="90000"/>
          </a:bodyPr>
          <a:lstStyle/>
          <a:p>
            <a:r>
              <a:rPr lang="en-US" altLang="en-US" sz="3200" b="1" dirty="0"/>
              <a:t/>
            </a:r>
            <a:br>
              <a:rPr lang="en-US" altLang="en-US" sz="3200" b="1" dirty="0"/>
            </a:br>
            <a:r>
              <a:rPr lang="en-US" altLang="en-US" sz="3200" b="1" dirty="0"/>
              <a:t/>
            </a:r>
            <a:br>
              <a:rPr lang="en-US" altLang="en-US" sz="3200" b="1" dirty="0"/>
            </a:br>
            <a:r>
              <a:rPr lang="en-US" altLang="en-US" sz="3200" b="1" dirty="0"/>
              <a:t> </a:t>
            </a:r>
            <a:br>
              <a:rPr lang="en-US" altLang="en-US" sz="3200" b="1" dirty="0"/>
            </a:br>
            <a:r>
              <a:rPr lang="en-US" altLang="en-US" sz="3200" b="1" dirty="0"/>
              <a:t/>
            </a:r>
            <a:br>
              <a:rPr lang="en-US" altLang="en-US" sz="3200" b="1" dirty="0"/>
            </a:br>
            <a:r>
              <a:rPr lang="en-US" altLang="en-US" sz="3200" b="1" dirty="0"/>
              <a:t/>
            </a:r>
            <a:br>
              <a:rPr lang="en-US" altLang="en-US" sz="3200" b="1" dirty="0"/>
            </a:br>
            <a:r>
              <a:rPr lang="en-US" altLang="en-US" sz="3200" b="1" dirty="0"/>
              <a:t/>
            </a:r>
            <a:br>
              <a:rPr lang="en-US" altLang="en-US" sz="3200" b="1" dirty="0"/>
            </a:br>
            <a:r>
              <a:rPr lang="en-US" altLang="en-US" sz="3200" b="1" dirty="0"/>
              <a:t/>
            </a:r>
            <a:br>
              <a:rPr lang="en-US" altLang="en-US" sz="3200" b="1" dirty="0"/>
            </a:br>
            <a:r>
              <a:rPr lang="en-US" altLang="en-US" sz="3200" b="1" dirty="0" err="1" smtClean="0"/>
              <a:t>Mobing</a:t>
            </a:r>
            <a:r>
              <a:rPr lang="en-US" altLang="en-US" sz="3200" b="1" dirty="0" smtClean="0"/>
              <a:t> </a:t>
            </a:r>
            <a:r>
              <a:rPr lang="en-US" altLang="en-US" sz="3200" b="1" dirty="0" err="1" smtClean="0"/>
              <a:t>Şikayetleri</a:t>
            </a:r>
            <a:r>
              <a:rPr lang="en-US" altLang="en-US" sz="3200" b="1" dirty="0" smtClean="0"/>
              <a:t> </a:t>
            </a:r>
            <a:r>
              <a:rPr lang="en-US" altLang="en-US" sz="3200" b="1" dirty="0" err="1" smtClean="0"/>
              <a:t>Raporu</a:t>
            </a:r>
            <a:r>
              <a:rPr lang="en-US" altLang="en-US" sz="3200" b="1" dirty="0" smtClean="0"/>
              <a:t/>
            </a:r>
            <a:br>
              <a:rPr lang="en-US" altLang="en-US" sz="3200" b="1" dirty="0" smtClean="0"/>
            </a:br>
            <a:r>
              <a:rPr lang="en-US" altLang="en-US" sz="3200" b="1" dirty="0"/>
              <a:t/>
            </a:r>
            <a:br>
              <a:rPr lang="en-US" altLang="en-US" sz="3200" b="1" dirty="0"/>
            </a:br>
            <a:r>
              <a:rPr lang="en-US" altLang="en-US" sz="3200" b="1" dirty="0" err="1" smtClean="0"/>
              <a:t>Sonuç</a:t>
            </a:r>
            <a:r>
              <a:rPr lang="en-US" altLang="en-US" sz="3200" b="1" dirty="0" smtClean="0"/>
              <a:t> </a:t>
            </a:r>
            <a:r>
              <a:rPr lang="en-US" altLang="en-US" sz="3200" b="1" dirty="0" err="1" smtClean="0"/>
              <a:t>Çalıştayı</a:t>
            </a:r>
            <a:r>
              <a:rPr lang="en-US" altLang="en-US" sz="3200" b="1" dirty="0"/>
              <a:t/>
            </a:r>
            <a:br>
              <a:rPr lang="en-US" altLang="en-US" sz="3200" b="1" dirty="0"/>
            </a:br>
            <a:r>
              <a:rPr lang="en-US" altLang="en-US" sz="3200" b="1" dirty="0"/>
              <a:t/>
            </a:r>
            <a:br>
              <a:rPr lang="en-US" altLang="en-US" sz="3200" b="1" dirty="0"/>
            </a:br>
            <a:endParaRPr lang="en-US" sz="3200" dirty="0"/>
          </a:p>
        </p:txBody>
      </p:sp>
      <p:sp>
        <p:nvSpPr>
          <p:cNvPr id="3" name="Subtitle 2"/>
          <p:cNvSpPr>
            <a:spLocks noGrp="1"/>
          </p:cNvSpPr>
          <p:nvPr>
            <p:ph type="subTitle" idx="1"/>
          </p:nvPr>
        </p:nvSpPr>
        <p:spPr>
          <a:xfrm>
            <a:off x="4224128" y="5088967"/>
            <a:ext cx="4717291" cy="1404084"/>
          </a:xfrm>
        </p:spPr>
        <p:txBody>
          <a:bodyPr/>
          <a:lstStyle/>
          <a:p>
            <a:r>
              <a:rPr lang="en-US" altLang="en-US" b="1" dirty="0" smtClean="0"/>
              <a:t>7 </a:t>
            </a:r>
            <a:r>
              <a:rPr lang="en-US" altLang="en-US" b="1" dirty="0" err="1" smtClean="0"/>
              <a:t>Haziran</a:t>
            </a:r>
            <a:r>
              <a:rPr lang="en-US" altLang="en-US" b="1" dirty="0" smtClean="0"/>
              <a:t> </a:t>
            </a:r>
            <a:r>
              <a:rPr lang="en-US" altLang="en-US" b="1" dirty="0"/>
              <a:t>2022</a:t>
            </a:r>
          </a:p>
          <a:p>
            <a:r>
              <a:rPr lang="en-US" b="1" dirty="0" smtClean="0"/>
              <a:t>(</a:t>
            </a:r>
            <a:r>
              <a:rPr lang="en-US" b="1" dirty="0" err="1" smtClean="0"/>
              <a:t>hibrit</a:t>
            </a:r>
            <a:r>
              <a:rPr lang="en-US" b="1" dirty="0" smtClean="0"/>
              <a:t>)</a:t>
            </a:r>
            <a:endParaRPr lang="en-US" dirty="0"/>
          </a:p>
        </p:txBody>
      </p:sp>
      <p:sp>
        <p:nvSpPr>
          <p:cNvPr id="4" name="TextBox 3">
            <a:extLst>
              <a:ext uri="{FF2B5EF4-FFF2-40B4-BE49-F238E27FC236}">
                <a16:creationId xmlns:a16="http://schemas.microsoft.com/office/drawing/2014/main" id="{FF0FFA6E-5339-0441-804C-9A60A248CB64}"/>
              </a:ext>
            </a:extLst>
          </p:cNvPr>
          <p:cNvSpPr txBox="1"/>
          <p:nvPr/>
        </p:nvSpPr>
        <p:spPr>
          <a:xfrm>
            <a:off x="6809127" y="2296886"/>
            <a:ext cx="1895071" cy="276999"/>
          </a:xfrm>
          <a:prstGeom prst="rect">
            <a:avLst/>
          </a:prstGeom>
          <a:noFill/>
        </p:spPr>
        <p:txBody>
          <a:bodyPr wrap="none" rtlCol="0">
            <a:spAutoFit/>
          </a:bodyPr>
          <a:lstStyle/>
          <a:p>
            <a:r>
              <a:rPr lang="en-US" sz="1100" b="1" dirty="0">
                <a:solidFill>
                  <a:schemeClr val="accent3"/>
                </a:solidFill>
              </a:rPr>
              <a:t>(</a:t>
            </a:r>
            <a:r>
              <a:rPr lang="en-GB" sz="1200" b="1" dirty="0">
                <a:solidFill>
                  <a:schemeClr val="accent2"/>
                </a:solidFill>
              </a:rPr>
              <a:t>TREESP1.3. FoW/P-01</a:t>
            </a:r>
            <a:r>
              <a:rPr lang="en-US" sz="1100" b="1" dirty="0">
                <a:solidFill>
                  <a:schemeClr val="accent3"/>
                </a:solidFill>
              </a:rPr>
              <a:t>)</a:t>
            </a:r>
          </a:p>
        </p:txBody>
      </p:sp>
    </p:spTree>
    <p:extLst>
      <p:ext uri="{BB962C8B-B14F-4D97-AF65-F5344CB8AC3E}">
        <p14:creationId xmlns:p14="http://schemas.microsoft.com/office/powerpoint/2010/main" val="25049711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6C500FA-17E4-4C61-AD8C-2138EC9BB398}"/>
              </a:ext>
            </a:extLst>
          </p:cNvPr>
          <p:cNvSpPr>
            <a:spLocks noGrp="1"/>
          </p:cNvSpPr>
          <p:nvPr>
            <p:ph idx="1"/>
          </p:nvPr>
        </p:nvSpPr>
        <p:spPr>
          <a:xfrm>
            <a:off x="536286" y="3325091"/>
            <a:ext cx="7886700" cy="554182"/>
          </a:xfrm>
        </p:spPr>
        <p:txBody>
          <a:bodyPr>
            <a:normAutofit/>
          </a:bodyPr>
          <a:lstStyle/>
          <a:p>
            <a:pPr marL="0" indent="0" algn="ctr">
              <a:buNone/>
            </a:pPr>
            <a:r>
              <a:rPr lang="es-AR" dirty="0"/>
              <a:t>  </a:t>
            </a:r>
            <a:endParaRPr lang="es-AR" sz="3600" b="1" dirty="0">
              <a:latin typeface="Calibri" panose="020F0502020204030204" pitchFamily="34" charset="0"/>
              <a:cs typeface="Calibri" panose="020F0502020204030204" pitchFamily="34" charset="0"/>
            </a:endParaRPr>
          </a:p>
          <a:p>
            <a:endParaRPr lang="en-US" dirty="0"/>
          </a:p>
        </p:txBody>
      </p:sp>
      <p:sp>
        <p:nvSpPr>
          <p:cNvPr id="3" name="Dikdörtgen 2"/>
          <p:cNvSpPr/>
          <p:nvPr/>
        </p:nvSpPr>
        <p:spPr>
          <a:xfrm>
            <a:off x="101601" y="1200725"/>
            <a:ext cx="8922326" cy="4729019"/>
          </a:xfrm>
          <a:prstGeom prst="rect">
            <a:avLst/>
          </a:prstGeom>
        </p:spPr>
        <p:txBody>
          <a:bodyPr wrap="square">
            <a:spAutoFit/>
          </a:bodyPr>
          <a:lstStyle/>
          <a:p>
            <a:pPr algn="ctr"/>
            <a:r>
              <a:rPr lang="tr-TR" sz="2000" b="1" dirty="0" smtClean="0">
                <a:solidFill>
                  <a:schemeClr val="accent4"/>
                </a:solidFill>
              </a:rPr>
              <a:t>Ön </a:t>
            </a:r>
            <a:r>
              <a:rPr lang="en-GB" sz="2000" b="1" dirty="0" smtClean="0">
                <a:solidFill>
                  <a:schemeClr val="accent4"/>
                </a:solidFill>
              </a:rPr>
              <a:t>Ç</a:t>
            </a:r>
            <a:r>
              <a:rPr lang="tr-TR" sz="2000" b="1" dirty="0" smtClean="0">
                <a:solidFill>
                  <a:schemeClr val="accent4"/>
                </a:solidFill>
              </a:rPr>
              <a:t>alışma </a:t>
            </a:r>
            <a:r>
              <a:rPr lang="en-GB" sz="2000" b="1" dirty="0" smtClean="0">
                <a:solidFill>
                  <a:schemeClr val="accent4"/>
                </a:solidFill>
              </a:rPr>
              <a:t>A</a:t>
            </a:r>
            <a:r>
              <a:rPr lang="tr-TR" sz="2000" b="1" dirty="0" err="1" smtClean="0">
                <a:solidFill>
                  <a:schemeClr val="accent4"/>
                </a:solidFill>
              </a:rPr>
              <a:t>tölye</a:t>
            </a:r>
            <a:r>
              <a:rPr lang="tr-TR" sz="2000" b="1" dirty="0" smtClean="0">
                <a:solidFill>
                  <a:schemeClr val="accent4"/>
                </a:solidFill>
              </a:rPr>
              <a:t> </a:t>
            </a:r>
            <a:r>
              <a:rPr lang="en-GB" sz="2000" b="1" dirty="0" smtClean="0">
                <a:solidFill>
                  <a:schemeClr val="accent4"/>
                </a:solidFill>
              </a:rPr>
              <a:t>T</a:t>
            </a:r>
            <a:r>
              <a:rPr lang="tr-TR" sz="2000" b="1" dirty="0" err="1" smtClean="0">
                <a:solidFill>
                  <a:schemeClr val="accent4"/>
                </a:solidFill>
              </a:rPr>
              <a:t>oplantısı</a:t>
            </a:r>
            <a:endParaRPr lang="en-GB" sz="2000" b="1" dirty="0">
              <a:solidFill>
                <a:schemeClr val="accent4"/>
              </a:solidFill>
            </a:endParaRPr>
          </a:p>
          <a:p>
            <a:pPr algn="ctr"/>
            <a:endParaRPr lang="tr-TR" dirty="0">
              <a:solidFill>
                <a:schemeClr val="accent4"/>
              </a:solidFill>
            </a:endParaRPr>
          </a:p>
          <a:p>
            <a:pPr algn="just"/>
            <a:r>
              <a:rPr lang="tr-TR" sz="1600" dirty="0">
                <a:solidFill>
                  <a:schemeClr val="accent4"/>
                </a:solidFill>
              </a:rPr>
              <a:t>10 Mart 2022 tarihinde online olarak </a:t>
            </a:r>
            <a:r>
              <a:rPr lang="tr-TR" sz="1600" dirty="0" err="1">
                <a:solidFill>
                  <a:schemeClr val="accent4"/>
                </a:solidFill>
              </a:rPr>
              <a:t>Mobbing</a:t>
            </a:r>
            <a:r>
              <a:rPr lang="tr-TR" sz="1600" dirty="0">
                <a:solidFill>
                  <a:schemeClr val="accent4"/>
                </a:solidFill>
              </a:rPr>
              <a:t> Şikayetleri Ön </a:t>
            </a:r>
            <a:r>
              <a:rPr lang="tr-TR" sz="1600" dirty="0" err="1" smtClean="0">
                <a:solidFill>
                  <a:schemeClr val="accent4"/>
                </a:solidFill>
              </a:rPr>
              <a:t>Çalıştayı</a:t>
            </a:r>
            <a:r>
              <a:rPr lang="tr-TR" sz="1600" dirty="0" smtClean="0">
                <a:solidFill>
                  <a:schemeClr val="accent4"/>
                </a:solidFill>
              </a:rPr>
              <a:t> </a:t>
            </a:r>
            <a:r>
              <a:rPr lang="tr-TR" sz="1600" dirty="0">
                <a:solidFill>
                  <a:schemeClr val="accent4"/>
                </a:solidFill>
              </a:rPr>
              <a:t>gerçekleştirilmiştir. (Bu Raporun Ekleri, Çalışma Öncesi </a:t>
            </a:r>
            <a:r>
              <a:rPr lang="tr-TR" sz="1600" dirty="0" err="1">
                <a:solidFill>
                  <a:schemeClr val="accent4"/>
                </a:solidFill>
              </a:rPr>
              <a:t>Çalıştay</a:t>
            </a:r>
            <a:r>
              <a:rPr lang="tr-TR" sz="1600" dirty="0">
                <a:solidFill>
                  <a:schemeClr val="accent4"/>
                </a:solidFill>
              </a:rPr>
              <a:t> Raporunu içerir). Kamu ve Özel sektörlerden oluşan 57 paydaş bu </a:t>
            </a:r>
            <a:r>
              <a:rPr lang="tr-TR" sz="1600" dirty="0" err="1">
                <a:solidFill>
                  <a:schemeClr val="accent4"/>
                </a:solidFill>
              </a:rPr>
              <a:t>Çalıştaya</a:t>
            </a:r>
            <a:r>
              <a:rPr lang="tr-TR" sz="1600" dirty="0">
                <a:solidFill>
                  <a:schemeClr val="accent4"/>
                </a:solidFill>
              </a:rPr>
              <a:t> katıldı.</a:t>
            </a:r>
          </a:p>
          <a:p>
            <a:pPr algn="just"/>
            <a:endParaRPr lang="tr-TR" sz="1600" dirty="0">
              <a:solidFill>
                <a:schemeClr val="accent4"/>
              </a:solidFill>
            </a:endParaRPr>
          </a:p>
          <a:p>
            <a:pPr algn="just"/>
            <a:r>
              <a:rPr lang="tr-TR" sz="1600" dirty="0">
                <a:solidFill>
                  <a:schemeClr val="accent4"/>
                </a:solidFill>
              </a:rPr>
              <a:t>1 günlük </a:t>
            </a:r>
            <a:r>
              <a:rPr lang="tr-TR" sz="1600" dirty="0" err="1">
                <a:solidFill>
                  <a:schemeClr val="accent4"/>
                </a:solidFill>
              </a:rPr>
              <a:t>Çalıştay</a:t>
            </a:r>
            <a:r>
              <a:rPr lang="tr-TR" sz="1600" dirty="0">
                <a:solidFill>
                  <a:schemeClr val="accent4"/>
                </a:solidFill>
              </a:rPr>
              <a:t> genel olarak 2 yarıya bölündü: sabah oturumu, </a:t>
            </a:r>
            <a:r>
              <a:rPr lang="tr-TR" sz="1600" dirty="0" err="1">
                <a:solidFill>
                  <a:schemeClr val="accent4"/>
                </a:solidFill>
              </a:rPr>
              <a:t>mobbing</a:t>
            </a:r>
            <a:r>
              <a:rPr lang="tr-TR" sz="1600" dirty="0">
                <a:solidFill>
                  <a:schemeClr val="accent4"/>
                </a:solidFill>
              </a:rPr>
              <a:t> konusunda sonraki paydaş tartışmaları için Türkiye ve uluslararası bir bağlam oluşturmayı amaçlayan ÇSGB, proje uzmanlarının bir dizi sunumunu içeriyordu; Öğleden sonraki oturum, 3 "çalışma odasında" gerçekleştirilen paydaş tartışmalarına odaklandı ve her oda kendi gündemini tartıştı. </a:t>
            </a:r>
            <a:endParaRPr lang="en-GB" sz="1600" dirty="0" smtClean="0">
              <a:solidFill>
                <a:schemeClr val="accent4"/>
              </a:solidFill>
            </a:endParaRPr>
          </a:p>
          <a:p>
            <a:pPr algn="just"/>
            <a:endParaRPr lang="en-GB" sz="1600" dirty="0" smtClean="0">
              <a:solidFill>
                <a:schemeClr val="accent4"/>
              </a:solidFill>
            </a:endParaRPr>
          </a:p>
          <a:p>
            <a:pPr algn="just"/>
            <a:r>
              <a:rPr lang="tr-TR" sz="1600" dirty="0">
                <a:solidFill>
                  <a:schemeClr val="accent4"/>
                </a:solidFill>
              </a:rPr>
              <a:t>Grup 1: Kurumlar arası işbirliği ve veri paylaşımı</a:t>
            </a:r>
          </a:p>
          <a:p>
            <a:pPr algn="just"/>
            <a:r>
              <a:rPr lang="tr-TR" sz="1600" dirty="0">
                <a:solidFill>
                  <a:schemeClr val="accent4"/>
                </a:solidFill>
              </a:rPr>
              <a:t>Grup</a:t>
            </a:r>
            <a:r>
              <a:rPr lang="en-GB" sz="1600" dirty="0">
                <a:solidFill>
                  <a:schemeClr val="accent4"/>
                </a:solidFill>
              </a:rPr>
              <a:t> 2</a:t>
            </a:r>
            <a:r>
              <a:rPr lang="tr-TR" sz="1600" dirty="0">
                <a:solidFill>
                  <a:schemeClr val="accent4"/>
                </a:solidFill>
              </a:rPr>
              <a:t>: </a:t>
            </a:r>
            <a:r>
              <a:rPr lang="tr-TR" sz="1600" dirty="0" err="1">
                <a:solidFill>
                  <a:schemeClr val="accent4"/>
                </a:solidFill>
              </a:rPr>
              <a:t>Mobbing</a:t>
            </a:r>
            <a:r>
              <a:rPr lang="tr-TR" sz="1600" dirty="0">
                <a:solidFill>
                  <a:schemeClr val="accent4"/>
                </a:solidFill>
              </a:rPr>
              <a:t> Algısı</a:t>
            </a:r>
          </a:p>
          <a:p>
            <a:pPr algn="just"/>
            <a:r>
              <a:rPr lang="tr-TR" sz="1600" dirty="0">
                <a:solidFill>
                  <a:schemeClr val="accent4"/>
                </a:solidFill>
              </a:rPr>
              <a:t>Grup </a:t>
            </a:r>
            <a:r>
              <a:rPr lang="en-GB" sz="1600" dirty="0">
                <a:solidFill>
                  <a:schemeClr val="accent4"/>
                </a:solidFill>
              </a:rPr>
              <a:t> </a:t>
            </a:r>
            <a:r>
              <a:rPr lang="tr-TR" sz="1600" dirty="0">
                <a:solidFill>
                  <a:schemeClr val="accent4"/>
                </a:solidFill>
              </a:rPr>
              <a:t>3: Göstergeler</a:t>
            </a:r>
          </a:p>
          <a:p>
            <a:pPr algn="just"/>
            <a:endParaRPr lang="tr-TR" sz="1600" dirty="0">
              <a:solidFill>
                <a:schemeClr val="accent4"/>
              </a:solidFill>
            </a:endParaRPr>
          </a:p>
          <a:p>
            <a:pPr algn="just"/>
            <a:r>
              <a:rPr lang="tr-TR" sz="1600" dirty="0">
                <a:solidFill>
                  <a:schemeClr val="accent4"/>
                </a:solidFill>
              </a:rPr>
              <a:t>Her grup, katılımcılara odak soruları aracılığıyla rehberlik eden ve tartışmalar sırasında notlar alan bir uzman tarafından yönetildi.</a:t>
            </a:r>
          </a:p>
          <a:p>
            <a:pPr algn="just"/>
            <a:endParaRPr lang="tr-TR" sz="1600" dirty="0">
              <a:solidFill>
                <a:schemeClr val="accent4"/>
              </a:solidFill>
            </a:endParaRPr>
          </a:p>
        </p:txBody>
      </p:sp>
    </p:spTree>
    <p:extLst>
      <p:ext uri="{BB962C8B-B14F-4D97-AF65-F5344CB8AC3E}">
        <p14:creationId xmlns:p14="http://schemas.microsoft.com/office/powerpoint/2010/main" val="26413325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çerik Yer Tutucusu 1"/>
          <p:cNvSpPr>
            <a:spLocks noGrp="1"/>
          </p:cNvSpPr>
          <p:nvPr>
            <p:ph idx="1"/>
          </p:nvPr>
        </p:nvSpPr>
        <p:spPr>
          <a:xfrm>
            <a:off x="277091" y="1198881"/>
            <a:ext cx="8645235" cy="5026428"/>
          </a:xfrm>
        </p:spPr>
        <p:txBody>
          <a:bodyPr>
            <a:normAutofit/>
          </a:bodyPr>
          <a:lstStyle/>
          <a:p>
            <a:pPr algn="just"/>
            <a:r>
              <a:rPr lang="tr-TR" sz="1600" dirty="0"/>
              <a:t>Bunlara ek olarak Sektörler ve STK'lardan oluşan 6 derinlemesine görüşme daha gerçekleştirilmiştir.</a:t>
            </a:r>
          </a:p>
          <a:p>
            <a:pPr marL="0" indent="0" algn="just">
              <a:buNone/>
            </a:pPr>
            <a:endParaRPr lang="tr-TR" sz="1600" dirty="0"/>
          </a:p>
          <a:p>
            <a:pPr marL="0" indent="0" algn="just">
              <a:buNone/>
            </a:pPr>
            <a:r>
              <a:rPr lang="tr-TR" sz="1600" dirty="0"/>
              <a:t>Bu görüşmelerde, </a:t>
            </a:r>
            <a:r>
              <a:rPr lang="en-GB" sz="1600" dirty="0" smtClean="0"/>
              <a:t>m</a:t>
            </a:r>
            <a:r>
              <a:rPr lang="tr-TR" sz="1600" dirty="0" err="1" smtClean="0"/>
              <a:t>obbingin</a:t>
            </a:r>
            <a:r>
              <a:rPr lang="tr-TR" sz="1600" dirty="0" smtClean="0"/>
              <a:t> </a:t>
            </a:r>
            <a:r>
              <a:rPr lang="tr-TR" sz="1600" dirty="0"/>
              <a:t>olası nedenleri için aşağıdaki nedenler de ifade edildi</a:t>
            </a:r>
          </a:p>
          <a:p>
            <a:pPr algn="just"/>
            <a:r>
              <a:rPr lang="tr-TR" sz="1600" dirty="0"/>
              <a:t>Mevzuatta </a:t>
            </a:r>
            <a:r>
              <a:rPr lang="tr-TR" sz="1600" dirty="0" err="1"/>
              <a:t>mobbing</a:t>
            </a:r>
            <a:r>
              <a:rPr lang="tr-TR" sz="1600" dirty="0"/>
              <a:t> davranışına yönelik katı yaptırımların olmaması</a:t>
            </a:r>
          </a:p>
          <a:p>
            <a:pPr algn="just"/>
            <a:r>
              <a:rPr lang="tr-TR" sz="1600" dirty="0"/>
              <a:t>Yetersiz kurumsal yapılar ve prosedürler</a:t>
            </a:r>
          </a:p>
          <a:p>
            <a:pPr algn="just"/>
            <a:r>
              <a:rPr lang="tr-TR" sz="1600" dirty="0"/>
              <a:t>Yönetim yetkinliği eksikliği</a:t>
            </a:r>
          </a:p>
          <a:p>
            <a:pPr algn="just"/>
            <a:r>
              <a:rPr lang="tr-TR" sz="1600" dirty="0"/>
              <a:t>Belirli sektörlerde (özellikle özel sektör) rekabetçi ve yüksek performans gereksinimleri</a:t>
            </a:r>
          </a:p>
          <a:p>
            <a:pPr algn="just"/>
            <a:r>
              <a:rPr lang="tr-TR" sz="1600" dirty="0"/>
              <a:t>Belirsiz iş tanımları ve iş ile çalışanın nitelikleri arasındaki uyumsuzluk</a:t>
            </a:r>
          </a:p>
        </p:txBody>
      </p:sp>
    </p:spTree>
    <p:extLst>
      <p:ext uri="{BB962C8B-B14F-4D97-AF65-F5344CB8AC3E}">
        <p14:creationId xmlns:p14="http://schemas.microsoft.com/office/powerpoint/2010/main" val="31714864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6C500FA-17E4-4C61-AD8C-2138EC9BB398}"/>
              </a:ext>
            </a:extLst>
          </p:cNvPr>
          <p:cNvSpPr>
            <a:spLocks noGrp="1"/>
          </p:cNvSpPr>
          <p:nvPr>
            <p:ph idx="1"/>
          </p:nvPr>
        </p:nvSpPr>
        <p:spPr>
          <a:xfrm>
            <a:off x="175491" y="1163782"/>
            <a:ext cx="8756073" cy="4969163"/>
          </a:xfrm>
        </p:spPr>
        <p:txBody>
          <a:bodyPr>
            <a:normAutofit/>
          </a:bodyPr>
          <a:lstStyle/>
          <a:p>
            <a:pPr marL="0" indent="0" algn="just">
              <a:lnSpc>
                <a:spcPct val="110000"/>
              </a:lnSpc>
              <a:buNone/>
            </a:pPr>
            <a:r>
              <a:rPr lang="tr-TR" sz="2000" b="1" dirty="0"/>
              <a:t>KANTİTATİF BİLGİLER (SAHA ÇALIŞMASI VE VERİ ANALİZLERİNİN BULGULARI</a:t>
            </a:r>
            <a:r>
              <a:rPr lang="tr-TR" sz="2000" b="1" dirty="0" smtClean="0"/>
              <a:t>)</a:t>
            </a:r>
            <a:endParaRPr lang="en-GB" sz="2000" dirty="0"/>
          </a:p>
          <a:p>
            <a:pPr marL="0" indent="0" algn="just">
              <a:lnSpc>
                <a:spcPct val="110000"/>
              </a:lnSpc>
              <a:buFont typeface="Arial" panose="020B0604020202020204" pitchFamily="34" charset="0"/>
              <a:buNone/>
            </a:pPr>
            <a:r>
              <a:rPr lang="tr-TR" sz="1600" dirty="0" smtClean="0"/>
              <a:t>Saha </a:t>
            </a:r>
            <a:r>
              <a:rPr lang="tr-TR" sz="1600" dirty="0"/>
              <a:t>çalışması, Şubat 2022'de Ankara'da hazırlanan ve pilot uygulaması yapılan yarı yapılandırılmış bir ankete dayanmaktadır. Saha çalışmasının kendisi Mart 2022'de Ankara'da gerçekleştirilmiştir. Yarı yapılandırılmış anket kullanılarak imalat ve hizmetler gibi sektörlerden 109 çalışan ve 39 işverenle yüz yüze görüşülmüştür. Anketleri uygulamadan önce, katılımcılara çalışmanın gizliliği ve prosedürü hakkında kısa bir açıklama yapıldı ve </a:t>
            </a:r>
            <a:r>
              <a:rPr lang="tr-TR" sz="1600" dirty="0" err="1"/>
              <a:t>anonimlik</a:t>
            </a:r>
            <a:r>
              <a:rPr lang="tr-TR" sz="1600" dirty="0"/>
              <a:t> garanti edildi. Her katılımcı için işlem ortalama 20-25 dakika sürmüştür.</a:t>
            </a:r>
          </a:p>
          <a:p>
            <a:pPr marL="0" indent="0">
              <a:buNone/>
            </a:pPr>
            <a:endParaRPr lang="tr-TR" sz="1200" dirty="0" smtClean="0"/>
          </a:p>
          <a:p>
            <a:pPr marL="0" indent="0">
              <a:buNone/>
            </a:pPr>
            <a:endParaRPr lang="tr-TR" sz="1200" dirty="0" smtClean="0"/>
          </a:p>
          <a:p>
            <a:pPr marL="0" indent="0">
              <a:buNone/>
            </a:pPr>
            <a:endParaRPr lang="es-AR" sz="3600" b="1" dirty="0">
              <a:latin typeface="Calibri" panose="020F0502020204030204" pitchFamily="34" charset="0"/>
              <a:cs typeface="Calibri" panose="020F0502020204030204" pitchFamily="34" charset="0"/>
            </a:endParaRPr>
          </a:p>
          <a:p>
            <a:endParaRPr lang="en-US" dirty="0"/>
          </a:p>
        </p:txBody>
      </p:sp>
    </p:spTree>
    <p:extLst>
      <p:ext uri="{BB962C8B-B14F-4D97-AF65-F5344CB8AC3E}">
        <p14:creationId xmlns:p14="http://schemas.microsoft.com/office/powerpoint/2010/main" val="32158950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İçerik Yer Tutucusu 2"/>
          <p:cNvGraphicFramePr>
            <a:graphicFrameLocks noGrp="1"/>
          </p:cNvGraphicFramePr>
          <p:nvPr>
            <p:ph idx="1"/>
            <p:extLst>
              <p:ext uri="{D42A27DB-BD31-4B8C-83A1-F6EECF244321}">
                <p14:modId xmlns:p14="http://schemas.microsoft.com/office/powerpoint/2010/main" val="2549747064"/>
              </p:ext>
            </p:extLst>
          </p:nvPr>
        </p:nvGraphicFramePr>
        <p:xfrm>
          <a:off x="193965" y="1308527"/>
          <a:ext cx="8728361" cy="4639693"/>
        </p:xfrm>
        <a:graphic>
          <a:graphicData uri="http://schemas.openxmlformats.org/drawingml/2006/table">
            <a:tbl>
              <a:tblPr>
                <a:tableStyleId>{5C22544A-7EE6-4342-B048-85BDC9FD1C3A}</a:tableStyleId>
              </a:tblPr>
              <a:tblGrid>
                <a:gridCol w="3902313">
                  <a:extLst>
                    <a:ext uri="{9D8B030D-6E8A-4147-A177-3AD203B41FA5}">
                      <a16:colId xmlns:a16="http://schemas.microsoft.com/office/drawing/2014/main" val="20000"/>
                    </a:ext>
                  </a:extLst>
                </a:gridCol>
                <a:gridCol w="1206512">
                  <a:extLst>
                    <a:ext uri="{9D8B030D-6E8A-4147-A177-3AD203B41FA5}">
                      <a16:colId xmlns:a16="http://schemas.microsoft.com/office/drawing/2014/main" val="20001"/>
                    </a:ext>
                  </a:extLst>
                </a:gridCol>
                <a:gridCol w="1206512">
                  <a:extLst>
                    <a:ext uri="{9D8B030D-6E8A-4147-A177-3AD203B41FA5}">
                      <a16:colId xmlns:a16="http://schemas.microsoft.com/office/drawing/2014/main" val="20002"/>
                    </a:ext>
                  </a:extLst>
                </a:gridCol>
                <a:gridCol w="1206512">
                  <a:extLst>
                    <a:ext uri="{9D8B030D-6E8A-4147-A177-3AD203B41FA5}">
                      <a16:colId xmlns:a16="http://schemas.microsoft.com/office/drawing/2014/main" val="20003"/>
                    </a:ext>
                  </a:extLst>
                </a:gridCol>
                <a:gridCol w="1206512">
                  <a:extLst>
                    <a:ext uri="{9D8B030D-6E8A-4147-A177-3AD203B41FA5}">
                      <a16:colId xmlns:a16="http://schemas.microsoft.com/office/drawing/2014/main" val="20004"/>
                    </a:ext>
                  </a:extLst>
                </a:gridCol>
              </a:tblGrid>
              <a:tr h="821996">
                <a:tc gridSpan="5">
                  <a:txBody>
                    <a:bodyPr/>
                    <a:lstStyle/>
                    <a:p>
                      <a:pPr algn="ctr" fontAlgn="b"/>
                      <a:r>
                        <a:rPr lang="tr-TR" sz="1600" u="none" strike="noStrike" dirty="0">
                          <a:effectLst/>
                        </a:rPr>
                        <a:t>B3. İşyerlerinde </a:t>
                      </a:r>
                      <a:r>
                        <a:rPr lang="tr-TR" sz="1600" u="none" strike="noStrike" dirty="0" err="1">
                          <a:effectLst/>
                        </a:rPr>
                        <a:t>Mobbing</a:t>
                      </a:r>
                      <a:r>
                        <a:rPr lang="tr-TR" sz="1600" u="none" strike="noStrike" dirty="0">
                          <a:effectLst/>
                        </a:rPr>
                        <a:t>/Psikolojik  şiddet davranışlarının olduğunu düşünüyor musunuz? (Birden çok seçenek işaretleyebilirsiniz)</a:t>
                      </a:r>
                      <a:endParaRPr lang="tr-TR" sz="1600" b="0" i="0" u="none" strike="noStrike" dirty="0">
                        <a:solidFill>
                          <a:srgbClr val="000000"/>
                        </a:solidFill>
                        <a:effectLst/>
                        <a:latin typeface="Calibri"/>
                      </a:endParaRPr>
                    </a:p>
                  </a:txBody>
                  <a:tcPr marL="9525" marR="9525" marT="9525" marB="0" anchor="b"/>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extLst>
                  <a:ext uri="{0D108BD9-81ED-4DB2-BD59-A6C34878D82A}">
                    <a16:rowId xmlns:a16="http://schemas.microsoft.com/office/drawing/2014/main" val="10000"/>
                  </a:ext>
                </a:extLst>
              </a:tr>
              <a:tr h="454143">
                <a:tc rowSpan="3">
                  <a:txBody>
                    <a:bodyPr/>
                    <a:lstStyle/>
                    <a:p>
                      <a:pPr algn="l" fontAlgn="ctr"/>
                      <a:r>
                        <a:rPr lang="tr-TR" sz="900" u="none" strike="noStrike">
                          <a:effectLst/>
                        </a:rPr>
                        <a:t> </a:t>
                      </a:r>
                      <a:endParaRPr lang="tr-TR" sz="900" b="0" i="0" u="none" strike="noStrike">
                        <a:solidFill>
                          <a:srgbClr val="000000"/>
                        </a:solidFill>
                        <a:effectLst/>
                        <a:latin typeface="Arial"/>
                      </a:endParaRPr>
                    </a:p>
                  </a:txBody>
                  <a:tcPr marL="9525" marR="9525" marT="9525" marB="0" anchor="ctr"/>
                </a:tc>
                <a:tc gridSpan="4">
                  <a:txBody>
                    <a:bodyPr/>
                    <a:lstStyle/>
                    <a:p>
                      <a:pPr algn="ctr" fontAlgn="ctr"/>
                      <a:r>
                        <a:rPr lang="tr-TR" sz="900" u="none" strike="noStrike" dirty="0">
                          <a:effectLst/>
                        </a:rPr>
                        <a:t>A2. Cinsiyet</a:t>
                      </a:r>
                      <a:endParaRPr lang="tr-TR" sz="900" b="0" i="0" u="none" strike="noStrike" dirty="0">
                        <a:solidFill>
                          <a:srgbClr val="000000"/>
                        </a:solidFill>
                        <a:effectLst/>
                        <a:latin typeface="Arial"/>
                      </a:endParaRPr>
                    </a:p>
                  </a:txBody>
                  <a:tcPr marL="9525" marR="9525" marT="9525" marB="0" anchor="ctr"/>
                </a:tc>
                <a:tc hMerge="1">
                  <a:txBody>
                    <a:bodyPr/>
                    <a:lstStyle/>
                    <a:p>
                      <a:endParaRPr lang="tr-TR"/>
                    </a:p>
                  </a:txBody>
                  <a:tcPr/>
                </a:tc>
                <a:tc hMerge="1">
                  <a:txBody>
                    <a:bodyPr/>
                    <a:lstStyle/>
                    <a:p>
                      <a:endParaRPr lang="tr-TR"/>
                    </a:p>
                  </a:txBody>
                  <a:tcPr/>
                </a:tc>
                <a:tc hMerge="1">
                  <a:txBody>
                    <a:bodyPr/>
                    <a:lstStyle/>
                    <a:p>
                      <a:endParaRPr lang="tr-TR"/>
                    </a:p>
                  </a:txBody>
                  <a:tcPr/>
                </a:tc>
                <a:extLst>
                  <a:ext uri="{0D108BD9-81ED-4DB2-BD59-A6C34878D82A}">
                    <a16:rowId xmlns:a16="http://schemas.microsoft.com/office/drawing/2014/main" val="10001"/>
                  </a:ext>
                </a:extLst>
              </a:tr>
              <a:tr h="454143">
                <a:tc vMerge="1">
                  <a:txBody>
                    <a:bodyPr/>
                    <a:lstStyle/>
                    <a:p>
                      <a:endParaRPr lang="tr-TR"/>
                    </a:p>
                  </a:txBody>
                  <a:tcPr/>
                </a:tc>
                <a:tc gridSpan="2">
                  <a:txBody>
                    <a:bodyPr/>
                    <a:lstStyle/>
                    <a:p>
                      <a:pPr algn="ctr" fontAlgn="ctr"/>
                      <a:r>
                        <a:rPr lang="tr-TR" sz="900" u="none" strike="noStrike">
                          <a:effectLst/>
                        </a:rPr>
                        <a:t>Kadın</a:t>
                      </a:r>
                      <a:endParaRPr lang="tr-TR" sz="900" b="0" i="0" u="none" strike="noStrike">
                        <a:solidFill>
                          <a:srgbClr val="000000"/>
                        </a:solidFill>
                        <a:effectLst/>
                        <a:latin typeface="Arial"/>
                      </a:endParaRPr>
                    </a:p>
                  </a:txBody>
                  <a:tcPr marL="9525" marR="9525" marT="9525" marB="0" anchor="ctr"/>
                </a:tc>
                <a:tc hMerge="1">
                  <a:txBody>
                    <a:bodyPr/>
                    <a:lstStyle/>
                    <a:p>
                      <a:endParaRPr lang="tr-TR"/>
                    </a:p>
                  </a:txBody>
                  <a:tcPr/>
                </a:tc>
                <a:tc gridSpan="2">
                  <a:txBody>
                    <a:bodyPr/>
                    <a:lstStyle/>
                    <a:p>
                      <a:pPr algn="ctr" fontAlgn="ctr"/>
                      <a:r>
                        <a:rPr lang="tr-TR" sz="900" u="none" strike="noStrike">
                          <a:effectLst/>
                        </a:rPr>
                        <a:t>Erkek</a:t>
                      </a:r>
                      <a:endParaRPr lang="tr-TR" sz="900" b="0" i="0" u="none" strike="noStrike">
                        <a:solidFill>
                          <a:srgbClr val="000000"/>
                        </a:solidFill>
                        <a:effectLst/>
                        <a:latin typeface="Arial"/>
                      </a:endParaRPr>
                    </a:p>
                  </a:txBody>
                  <a:tcPr marL="9525" marR="9525" marT="9525" marB="0" anchor="ctr"/>
                </a:tc>
                <a:tc hMerge="1">
                  <a:txBody>
                    <a:bodyPr/>
                    <a:lstStyle/>
                    <a:p>
                      <a:endParaRPr lang="tr-TR"/>
                    </a:p>
                  </a:txBody>
                  <a:tcPr/>
                </a:tc>
                <a:extLst>
                  <a:ext uri="{0D108BD9-81ED-4DB2-BD59-A6C34878D82A}">
                    <a16:rowId xmlns:a16="http://schemas.microsoft.com/office/drawing/2014/main" val="10002"/>
                  </a:ext>
                </a:extLst>
              </a:tr>
              <a:tr h="454143">
                <a:tc vMerge="1">
                  <a:txBody>
                    <a:bodyPr/>
                    <a:lstStyle/>
                    <a:p>
                      <a:endParaRPr lang="tr-TR"/>
                    </a:p>
                  </a:txBody>
                  <a:tcPr/>
                </a:tc>
                <a:tc>
                  <a:txBody>
                    <a:bodyPr/>
                    <a:lstStyle/>
                    <a:p>
                      <a:pPr algn="ctr" fontAlgn="ctr"/>
                      <a:r>
                        <a:rPr lang="tr-TR" sz="1400" u="none" strike="noStrike" dirty="0">
                          <a:solidFill>
                            <a:schemeClr val="tx1">
                              <a:lumMod val="85000"/>
                              <a:lumOff val="15000"/>
                            </a:schemeClr>
                          </a:solidFill>
                          <a:effectLst/>
                        </a:rPr>
                        <a:t>n</a:t>
                      </a:r>
                      <a:endParaRPr lang="tr-TR" sz="1400" b="0" i="0" u="none" strike="noStrike" dirty="0">
                        <a:solidFill>
                          <a:schemeClr val="tx1">
                            <a:lumMod val="85000"/>
                            <a:lumOff val="15000"/>
                          </a:schemeClr>
                        </a:solidFill>
                        <a:effectLst/>
                        <a:latin typeface="Arial"/>
                      </a:endParaRPr>
                    </a:p>
                  </a:txBody>
                  <a:tcPr marL="9525" marR="9525" marT="9525" marB="0" anchor="ctr"/>
                </a:tc>
                <a:tc>
                  <a:txBody>
                    <a:bodyPr/>
                    <a:lstStyle/>
                    <a:p>
                      <a:pPr algn="ctr" fontAlgn="ctr"/>
                      <a:r>
                        <a:rPr lang="tr-TR" sz="1400" u="none" strike="noStrike">
                          <a:solidFill>
                            <a:schemeClr val="tx1">
                              <a:lumMod val="85000"/>
                              <a:lumOff val="15000"/>
                            </a:schemeClr>
                          </a:solidFill>
                          <a:effectLst/>
                        </a:rPr>
                        <a:t>%</a:t>
                      </a:r>
                      <a:endParaRPr lang="tr-TR" sz="1400" b="0" i="0" u="none" strike="noStrike">
                        <a:solidFill>
                          <a:schemeClr val="tx1">
                            <a:lumMod val="85000"/>
                            <a:lumOff val="15000"/>
                          </a:schemeClr>
                        </a:solidFill>
                        <a:effectLst/>
                        <a:latin typeface="Arial"/>
                      </a:endParaRPr>
                    </a:p>
                  </a:txBody>
                  <a:tcPr marL="9525" marR="9525" marT="9525" marB="0" anchor="ctr"/>
                </a:tc>
                <a:tc>
                  <a:txBody>
                    <a:bodyPr/>
                    <a:lstStyle/>
                    <a:p>
                      <a:pPr algn="ctr" fontAlgn="ctr"/>
                      <a:r>
                        <a:rPr lang="tr-TR" sz="1400" u="none" strike="noStrike">
                          <a:solidFill>
                            <a:schemeClr val="tx1">
                              <a:lumMod val="85000"/>
                              <a:lumOff val="15000"/>
                            </a:schemeClr>
                          </a:solidFill>
                          <a:effectLst/>
                        </a:rPr>
                        <a:t>n</a:t>
                      </a:r>
                      <a:endParaRPr lang="tr-TR" sz="1400" b="0" i="0" u="none" strike="noStrike">
                        <a:solidFill>
                          <a:schemeClr val="tx1">
                            <a:lumMod val="85000"/>
                            <a:lumOff val="15000"/>
                          </a:schemeClr>
                        </a:solidFill>
                        <a:effectLst/>
                        <a:latin typeface="Arial"/>
                      </a:endParaRPr>
                    </a:p>
                  </a:txBody>
                  <a:tcPr marL="9525" marR="9525" marT="9525" marB="0" anchor="ctr"/>
                </a:tc>
                <a:tc>
                  <a:txBody>
                    <a:bodyPr/>
                    <a:lstStyle/>
                    <a:p>
                      <a:pPr algn="ctr" fontAlgn="ctr"/>
                      <a:r>
                        <a:rPr lang="tr-TR" sz="1400" u="none" strike="noStrike">
                          <a:solidFill>
                            <a:schemeClr val="tx1">
                              <a:lumMod val="85000"/>
                              <a:lumOff val="15000"/>
                            </a:schemeClr>
                          </a:solidFill>
                          <a:effectLst/>
                        </a:rPr>
                        <a:t>%</a:t>
                      </a:r>
                      <a:endParaRPr lang="tr-TR" sz="1400" b="0" i="0" u="none" strike="noStrike">
                        <a:solidFill>
                          <a:schemeClr val="tx1">
                            <a:lumMod val="85000"/>
                            <a:lumOff val="15000"/>
                          </a:schemeClr>
                        </a:solidFill>
                        <a:effectLst/>
                        <a:latin typeface="Arial"/>
                      </a:endParaRPr>
                    </a:p>
                  </a:txBody>
                  <a:tcPr marL="9525" marR="9525" marT="9525" marB="0" anchor="ctr"/>
                </a:tc>
                <a:extLst>
                  <a:ext uri="{0D108BD9-81ED-4DB2-BD59-A6C34878D82A}">
                    <a16:rowId xmlns:a16="http://schemas.microsoft.com/office/drawing/2014/main" val="10003"/>
                  </a:ext>
                </a:extLst>
              </a:tr>
              <a:tr h="638703">
                <a:tc>
                  <a:txBody>
                    <a:bodyPr/>
                    <a:lstStyle/>
                    <a:p>
                      <a:pPr algn="l" fontAlgn="ctr"/>
                      <a:r>
                        <a:rPr lang="tr-TR" sz="1400" u="none" strike="noStrike" dirty="0">
                          <a:effectLst/>
                        </a:rPr>
                        <a:t>Evet kendim </a:t>
                      </a:r>
                      <a:r>
                        <a:rPr lang="tr-TR" sz="1400" u="none" strike="noStrike" dirty="0" err="1">
                          <a:effectLst/>
                        </a:rPr>
                        <a:t>Mobbing</a:t>
                      </a:r>
                      <a:r>
                        <a:rPr lang="tr-TR" sz="1400" u="none" strike="noStrike" dirty="0">
                          <a:effectLst/>
                        </a:rPr>
                        <a:t>/Psikolojik şiddet maruz kaldım</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dirty="0">
                          <a:solidFill>
                            <a:schemeClr val="tx1">
                              <a:lumMod val="85000"/>
                              <a:lumOff val="15000"/>
                            </a:schemeClr>
                          </a:solidFill>
                          <a:effectLst/>
                        </a:rPr>
                        <a:t>31</a:t>
                      </a:r>
                      <a:endParaRPr lang="tr-TR" sz="1400" b="0" i="0" u="none" strike="noStrike" dirty="0">
                        <a:solidFill>
                          <a:schemeClr val="tx1">
                            <a:lumMod val="85000"/>
                            <a:lumOff val="15000"/>
                          </a:schemeClr>
                        </a:solidFill>
                        <a:effectLst/>
                        <a:latin typeface="Arial"/>
                      </a:endParaRPr>
                    </a:p>
                  </a:txBody>
                  <a:tcPr marL="9525" marR="9525" marT="9525" marB="0" anchor="ctr"/>
                </a:tc>
                <a:tc>
                  <a:txBody>
                    <a:bodyPr/>
                    <a:lstStyle/>
                    <a:p>
                      <a:pPr algn="ctr" fontAlgn="ctr"/>
                      <a:r>
                        <a:rPr lang="tr-TR" sz="1400" u="none" strike="noStrike" dirty="0">
                          <a:solidFill>
                            <a:schemeClr val="tx1">
                              <a:lumMod val="85000"/>
                              <a:lumOff val="15000"/>
                            </a:schemeClr>
                          </a:solidFill>
                          <a:effectLst/>
                        </a:rPr>
                        <a:t>59,6</a:t>
                      </a:r>
                      <a:endParaRPr lang="tr-TR" sz="1400" b="0" i="0" u="none" strike="noStrike" dirty="0">
                        <a:solidFill>
                          <a:schemeClr val="tx1">
                            <a:lumMod val="85000"/>
                            <a:lumOff val="15000"/>
                          </a:schemeClr>
                        </a:solidFill>
                        <a:effectLst/>
                        <a:latin typeface="Arial"/>
                      </a:endParaRPr>
                    </a:p>
                  </a:txBody>
                  <a:tcPr marL="9525" marR="9525" marT="9525" marB="0" anchor="ctr"/>
                </a:tc>
                <a:tc>
                  <a:txBody>
                    <a:bodyPr/>
                    <a:lstStyle/>
                    <a:p>
                      <a:pPr algn="ctr" fontAlgn="ctr"/>
                      <a:r>
                        <a:rPr lang="tr-TR" sz="1400" u="none" strike="noStrike" dirty="0">
                          <a:solidFill>
                            <a:schemeClr val="tx1">
                              <a:lumMod val="85000"/>
                              <a:lumOff val="15000"/>
                            </a:schemeClr>
                          </a:solidFill>
                          <a:effectLst/>
                        </a:rPr>
                        <a:t>36</a:t>
                      </a:r>
                      <a:endParaRPr lang="tr-TR" sz="1400" b="0" i="0" u="none" strike="noStrike" dirty="0">
                        <a:solidFill>
                          <a:schemeClr val="tx1">
                            <a:lumMod val="85000"/>
                            <a:lumOff val="15000"/>
                          </a:schemeClr>
                        </a:solidFill>
                        <a:effectLst/>
                        <a:latin typeface="Arial"/>
                      </a:endParaRPr>
                    </a:p>
                  </a:txBody>
                  <a:tcPr marL="9525" marR="9525" marT="9525" marB="0" anchor="ctr"/>
                </a:tc>
                <a:tc>
                  <a:txBody>
                    <a:bodyPr/>
                    <a:lstStyle/>
                    <a:p>
                      <a:pPr algn="ctr" fontAlgn="ctr"/>
                      <a:r>
                        <a:rPr lang="tr-TR" sz="1400" u="none" strike="noStrike">
                          <a:solidFill>
                            <a:schemeClr val="tx1">
                              <a:lumMod val="85000"/>
                              <a:lumOff val="15000"/>
                            </a:schemeClr>
                          </a:solidFill>
                          <a:effectLst/>
                        </a:rPr>
                        <a:t>63,2</a:t>
                      </a:r>
                      <a:endParaRPr lang="tr-TR" sz="1400" b="0" i="0" u="none" strike="noStrike">
                        <a:solidFill>
                          <a:schemeClr val="tx1">
                            <a:lumMod val="85000"/>
                            <a:lumOff val="15000"/>
                          </a:schemeClr>
                        </a:solidFill>
                        <a:effectLst/>
                        <a:latin typeface="Arial"/>
                      </a:endParaRPr>
                    </a:p>
                  </a:txBody>
                  <a:tcPr marL="9525" marR="9525" marT="9525" marB="0" anchor="ctr"/>
                </a:tc>
                <a:extLst>
                  <a:ext uri="{0D108BD9-81ED-4DB2-BD59-A6C34878D82A}">
                    <a16:rowId xmlns:a16="http://schemas.microsoft.com/office/drawing/2014/main" val="10004"/>
                  </a:ext>
                </a:extLst>
              </a:tr>
              <a:tr h="1089939">
                <a:tc>
                  <a:txBody>
                    <a:bodyPr/>
                    <a:lstStyle/>
                    <a:p>
                      <a:pPr algn="l" fontAlgn="ctr"/>
                      <a:r>
                        <a:rPr lang="tr-TR" sz="1400" u="none" strike="noStrike" dirty="0">
                          <a:effectLst/>
                        </a:rPr>
                        <a:t>Evet ben bir başkasının uğradığı  </a:t>
                      </a:r>
                      <a:r>
                        <a:rPr lang="tr-TR" sz="1400" u="none" strike="noStrike" dirty="0" err="1">
                          <a:effectLst/>
                        </a:rPr>
                        <a:t>Mobbing</a:t>
                      </a:r>
                      <a:r>
                        <a:rPr lang="tr-TR" sz="1400" u="none" strike="noStrike" dirty="0">
                          <a:effectLst/>
                        </a:rPr>
                        <a:t>/Psikolojik  şiddete şahit oldum</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a:solidFill>
                            <a:schemeClr val="tx1">
                              <a:lumMod val="85000"/>
                              <a:lumOff val="15000"/>
                            </a:schemeClr>
                          </a:solidFill>
                          <a:effectLst/>
                        </a:rPr>
                        <a:t>31</a:t>
                      </a:r>
                      <a:endParaRPr lang="tr-TR" sz="1400" b="0" i="0" u="none" strike="noStrike">
                        <a:solidFill>
                          <a:schemeClr val="tx1">
                            <a:lumMod val="85000"/>
                            <a:lumOff val="15000"/>
                          </a:schemeClr>
                        </a:solidFill>
                        <a:effectLst/>
                        <a:latin typeface="Arial"/>
                      </a:endParaRPr>
                    </a:p>
                  </a:txBody>
                  <a:tcPr marL="9525" marR="9525" marT="9525" marB="0" anchor="ctr"/>
                </a:tc>
                <a:tc>
                  <a:txBody>
                    <a:bodyPr/>
                    <a:lstStyle/>
                    <a:p>
                      <a:pPr algn="ctr" fontAlgn="ctr"/>
                      <a:r>
                        <a:rPr lang="tr-TR" sz="1400" u="none" strike="noStrike" dirty="0">
                          <a:solidFill>
                            <a:schemeClr val="tx1">
                              <a:lumMod val="85000"/>
                              <a:lumOff val="15000"/>
                            </a:schemeClr>
                          </a:solidFill>
                          <a:effectLst/>
                        </a:rPr>
                        <a:t>59,6</a:t>
                      </a:r>
                      <a:endParaRPr lang="tr-TR" sz="1400" b="0" i="0" u="none" strike="noStrike" dirty="0">
                        <a:solidFill>
                          <a:schemeClr val="tx1">
                            <a:lumMod val="85000"/>
                            <a:lumOff val="15000"/>
                          </a:schemeClr>
                        </a:solidFill>
                        <a:effectLst/>
                        <a:latin typeface="Arial"/>
                      </a:endParaRPr>
                    </a:p>
                  </a:txBody>
                  <a:tcPr marL="9525" marR="9525" marT="9525" marB="0" anchor="ctr"/>
                </a:tc>
                <a:tc>
                  <a:txBody>
                    <a:bodyPr/>
                    <a:lstStyle/>
                    <a:p>
                      <a:pPr algn="ctr" fontAlgn="ctr"/>
                      <a:r>
                        <a:rPr lang="tr-TR" sz="1400" u="none" strike="noStrike" dirty="0">
                          <a:solidFill>
                            <a:schemeClr val="tx1">
                              <a:lumMod val="85000"/>
                              <a:lumOff val="15000"/>
                            </a:schemeClr>
                          </a:solidFill>
                          <a:effectLst/>
                        </a:rPr>
                        <a:t>34</a:t>
                      </a:r>
                      <a:endParaRPr lang="tr-TR" sz="1400" b="0" i="0" u="none" strike="noStrike" dirty="0">
                        <a:solidFill>
                          <a:schemeClr val="tx1">
                            <a:lumMod val="85000"/>
                            <a:lumOff val="15000"/>
                          </a:schemeClr>
                        </a:solidFill>
                        <a:effectLst/>
                        <a:latin typeface="Arial"/>
                      </a:endParaRPr>
                    </a:p>
                  </a:txBody>
                  <a:tcPr marL="9525" marR="9525" marT="9525" marB="0" anchor="ctr"/>
                </a:tc>
                <a:tc>
                  <a:txBody>
                    <a:bodyPr/>
                    <a:lstStyle/>
                    <a:p>
                      <a:pPr algn="ctr" fontAlgn="ctr"/>
                      <a:r>
                        <a:rPr lang="tr-TR" sz="1400" u="none" strike="noStrike" dirty="0">
                          <a:solidFill>
                            <a:schemeClr val="tx1">
                              <a:lumMod val="85000"/>
                              <a:lumOff val="15000"/>
                            </a:schemeClr>
                          </a:solidFill>
                          <a:effectLst/>
                        </a:rPr>
                        <a:t>59,6</a:t>
                      </a:r>
                      <a:endParaRPr lang="tr-TR" sz="1400" b="0" i="0" u="none" strike="noStrike" dirty="0">
                        <a:solidFill>
                          <a:schemeClr val="tx1">
                            <a:lumMod val="85000"/>
                            <a:lumOff val="15000"/>
                          </a:schemeClr>
                        </a:solidFill>
                        <a:effectLst/>
                        <a:latin typeface="Arial"/>
                      </a:endParaRPr>
                    </a:p>
                  </a:txBody>
                  <a:tcPr marL="9525" marR="9525" marT="9525" marB="0" anchor="ctr"/>
                </a:tc>
                <a:extLst>
                  <a:ext uri="{0D108BD9-81ED-4DB2-BD59-A6C34878D82A}">
                    <a16:rowId xmlns:a16="http://schemas.microsoft.com/office/drawing/2014/main" val="10005"/>
                  </a:ext>
                </a:extLst>
              </a:tr>
              <a:tr h="726626">
                <a:tc>
                  <a:txBody>
                    <a:bodyPr/>
                    <a:lstStyle/>
                    <a:p>
                      <a:pPr algn="l" fontAlgn="ctr"/>
                      <a:r>
                        <a:rPr lang="tr-TR" sz="1400" u="none" strike="noStrike" dirty="0">
                          <a:effectLst/>
                        </a:rPr>
                        <a:t>Ben şahit olmadım ancak çevremden duydum</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a:solidFill>
                            <a:schemeClr val="tx1">
                              <a:lumMod val="85000"/>
                              <a:lumOff val="15000"/>
                            </a:schemeClr>
                          </a:solidFill>
                          <a:effectLst/>
                        </a:rPr>
                        <a:t>14</a:t>
                      </a:r>
                      <a:endParaRPr lang="tr-TR" sz="1400" b="0" i="0" u="none" strike="noStrike">
                        <a:solidFill>
                          <a:schemeClr val="tx1">
                            <a:lumMod val="85000"/>
                            <a:lumOff val="15000"/>
                          </a:schemeClr>
                        </a:solidFill>
                        <a:effectLst/>
                        <a:latin typeface="Arial"/>
                      </a:endParaRPr>
                    </a:p>
                  </a:txBody>
                  <a:tcPr marL="9525" marR="9525" marT="9525" marB="0" anchor="ctr"/>
                </a:tc>
                <a:tc>
                  <a:txBody>
                    <a:bodyPr/>
                    <a:lstStyle/>
                    <a:p>
                      <a:pPr algn="ctr" fontAlgn="ctr"/>
                      <a:r>
                        <a:rPr lang="tr-TR" sz="1400" u="none" strike="noStrike">
                          <a:solidFill>
                            <a:schemeClr val="tx1">
                              <a:lumMod val="85000"/>
                              <a:lumOff val="15000"/>
                            </a:schemeClr>
                          </a:solidFill>
                          <a:effectLst/>
                        </a:rPr>
                        <a:t>26,9</a:t>
                      </a:r>
                      <a:endParaRPr lang="tr-TR" sz="1400" b="0" i="0" u="none" strike="noStrike">
                        <a:solidFill>
                          <a:schemeClr val="tx1">
                            <a:lumMod val="85000"/>
                            <a:lumOff val="15000"/>
                          </a:schemeClr>
                        </a:solidFill>
                        <a:effectLst/>
                        <a:latin typeface="Arial"/>
                      </a:endParaRPr>
                    </a:p>
                  </a:txBody>
                  <a:tcPr marL="9525" marR="9525" marT="9525" marB="0" anchor="ctr"/>
                </a:tc>
                <a:tc>
                  <a:txBody>
                    <a:bodyPr/>
                    <a:lstStyle/>
                    <a:p>
                      <a:pPr algn="ctr" fontAlgn="ctr"/>
                      <a:r>
                        <a:rPr lang="tr-TR" sz="1400" u="none" strike="noStrike" dirty="0">
                          <a:solidFill>
                            <a:schemeClr val="tx1">
                              <a:lumMod val="85000"/>
                              <a:lumOff val="15000"/>
                            </a:schemeClr>
                          </a:solidFill>
                          <a:effectLst/>
                        </a:rPr>
                        <a:t>9</a:t>
                      </a:r>
                      <a:endParaRPr lang="tr-TR" sz="1400" b="0" i="0" u="none" strike="noStrike" dirty="0">
                        <a:solidFill>
                          <a:schemeClr val="tx1">
                            <a:lumMod val="85000"/>
                            <a:lumOff val="15000"/>
                          </a:schemeClr>
                        </a:solidFill>
                        <a:effectLst/>
                        <a:latin typeface="Arial"/>
                      </a:endParaRPr>
                    </a:p>
                  </a:txBody>
                  <a:tcPr marL="9525" marR="9525" marT="9525" marB="0" anchor="ctr"/>
                </a:tc>
                <a:tc>
                  <a:txBody>
                    <a:bodyPr/>
                    <a:lstStyle/>
                    <a:p>
                      <a:pPr algn="ctr" fontAlgn="ctr"/>
                      <a:r>
                        <a:rPr lang="tr-TR" sz="1400" u="none" strike="noStrike" dirty="0">
                          <a:solidFill>
                            <a:schemeClr val="tx1">
                              <a:lumMod val="85000"/>
                              <a:lumOff val="15000"/>
                            </a:schemeClr>
                          </a:solidFill>
                          <a:effectLst/>
                        </a:rPr>
                        <a:t>15,8</a:t>
                      </a:r>
                      <a:endParaRPr lang="tr-TR" sz="1400" b="0" i="0" u="none" strike="noStrike" dirty="0">
                        <a:solidFill>
                          <a:schemeClr val="tx1">
                            <a:lumMod val="85000"/>
                            <a:lumOff val="15000"/>
                          </a:schemeClr>
                        </a:solidFill>
                        <a:effectLst/>
                        <a:latin typeface="Arial"/>
                      </a:endParaRPr>
                    </a:p>
                  </a:txBody>
                  <a:tcPr marL="9525" marR="9525" marT="9525" marB="0" anchor="ct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8915482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İçerik Yer Tutucusu 2"/>
          <p:cNvGraphicFramePr>
            <a:graphicFrameLocks noGrp="1"/>
          </p:cNvGraphicFramePr>
          <p:nvPr>
            <p:ph idx="1"/>
            <p:extLst>
              <p:ext uri="{D42A27DB-BD31-4B8C-83A1-F6EECF244321}">
                <p14:modId xmlns:p14="http://schemas.microsoft.com/office/powerpoint/2010/main" val="3989720906"/>
              </p:ext>
            </p:extLst>
          </p:nvPr>
        </p:nvGraphicFramePr>
        <p:xfrm>
          <a:off x="225849" y="1165431"/>
          <a:ext cx="8724186" cy="4865915"/>
        </p:xfrm>
        <a:graphic>
          <a:graphicData uri="http://schemas.openxmlformats.org/drawingml/2006/table">
            <a:tbl>
              <a:tblPr>
                <a:tableStyleId>{5C22544A-7EE6-4342-B048-85BDC9FD1C3A}</a:tableStyleId>
              </a:tblPr>
              <a:tblGrid>
                <a:gridCol w="4536578">
                  <a:extLst>
                    <a:ext uri="{9D8B030D-6E8A-4147-A177-3AD203B41FA5}">
                      <a16:colId xmlns:a16="http://schemas.microsoft.com/office/drawing/2014/main" val="20000"/>
                    </a:ext>
                  </a:extLst>
                </a:gridCol>
                <a:gridCol w="1046902">
                  <a:extLst>
                    <a:ext uri="{9D8B030D-6E8A-4147-A177-3AD203B41FA5}">
                      <a16:colId xmlns:a16="http://schemas.microsoft.com/office/drawing/2014/main" val="20001"/>
                    </a:ext>
                  </a:extLst>
                </a:gridCol>
                <a:gridCol w="1046902">
                  <a:extLst>
                    <a:ext uri="{9D8B030D-6E8A-4147-A177-3AD203B41FA5}">
                      <a16:colId xmlns:a16="http://schemas.microsoft.com/office/drawing/2014/main" val="20002"/>
                    </a:ext>
                  </a:extLst>
                </a:gridCol>
                <a:gridCol w="1046902">
                  <a:extLst>
                    <a:ext uri="{9D8B030D-6E8A-4147-A177-3AD203B41FA5}">
                      <a16:colId xmlns:a16="http://schemas.microsoft.com/office/drawing/2014/main" val="20003"/>
                    </a:ext>
                  </a:extLst>
                </a:gridCol>
                <a:gridCol w="1046902">
                  <a:extLst>
                    <a:ext uri="{9D8B030D-6E8A-4147-A177-3AD203B41FA5}">
                      <a16:colId xmlns:a16="http://schemas.microsoft.com/office/drawing/2014/main" val="20004"/>
                    </a:ext>
                  </a:extLst>
                </a:gridCol>
              </a:tblGrid>
              <a:tr h="1159375">
                <a:tc gridSpan="5">
                  <a:txBody>
                    <a:bodyPr/>
                    <a:lstStyle/>
                    <a:p>
                      <a:pPr algn="ctr" fontAlgn="b"/>
                      <a:r>
                        <a:rPr lang="tr-TR" sz="1600" u="none" strike="noStrike" dirty="0">
                          <a:effectLst/>
                        </a:rPr>
                        <a:t>B4. İş yerlerinde </a:t>
                      </a:r>
                      <a:r>
                        <a:rPr lang="tr-TR" sz="1600" u="none" strike="noStrike" dirty="0" err="1">
                          <a:effectLst/>
                        </a:rPr>
                        <a:t>Mobbing</a:t>
                      </a:r>
                      <a:r>
                        <a:rPr lang="tr-TR" sz="1600" u="none" strike="noStrike" dirty="0">
                          <a:effectLst/>
                        </a:rPr>
                        <a:t>/ Psikolojik şiddet davranışlarına maruz kalınmasının/kalmanızın nedenleri neler olabilir?  (Birden çok seçenek işaretleyebilirsiniz)</a:t>
                      </a:r>
                      <a:endParaRPr lang="tr-TR" sz="1600" b="0" i="0" u="none" strike="noStrike" dirty="0">
                        <a:solidFill>
                          <a:srgbClr val="000000"/>
                        </a:solidFill>
                        <a:effectLst/>
                        <a:latin typeface="Calibri"/>
                      </a:endParaRPr>
                    </a:p>
                  </a:txBody>
                  <a:tcPr marL="9525" marR="9525" marT="9525" marB="0" anchor="b"/>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extLst>
                  <a:ext uri="{0D108BD9-81ED-4DB2-BD59-A6C34878D82A}">
                    <a16:rowId xmlns:a16="http://schemas.microsoft.com/office/drawing/2014/main" val="10000"/>
                  </a:ext>
                </a:extLst>
              </a:tr>
              <a:tr h="430993">
                <a:tc>
                  <a:txBody>
                    <a:bodyPr/>
                    <a:lstStyle/>
                    <a:p>
                      <a:pPr algn="l" fontAlgn="b"/>
                      <a:r>
                        <a:rPr lang="tr-TR" sz="1100" u="none" strike="noStrike">
                          <a:effectLst/>
                        </a:rPr>
                        <a:t> </a:t>
                      </a:r>
                      <a:endParaRPr lang="tr-TR" sz="1100" b="0" i="0" u="none" strike="noStrike">
                        <a:solidFill>
                          <a:srgbClr val="000000"/>
                        </a:solidFill>
                        <a:effectLst/>
                        <a:latin typeface="Calibri"/>
                      </a:endParaRPr>
                    </a:p>
                  </a:txBody>
                  <a:tcPr marL="9525" marR="9525" marT="9525" marB="0" anchor="b"/>
                </a:tc>
                <a:tc gridSpan="4">
                  <a:txBody>
                    <a:bodyPr/>
                    <a:lstStyle/>
                    <a:p>
                      <a:pPr algn="ctr" fontAlgn="ctr"/>
                      <a:r>
                        <a:rPr lang="tr-TR" sz="1600" u="none" strike="noStrike" dirty="0">
                          <a:effectLst/>
                        </a:rPr>
                        <a:t>A2. Cinsiyet</a:t>
                      </a:r>
                      <a:endParaRPr lang="tr-TR" sz="1600" b="0" i="0" u="none" strike="noStrike" dirty="0">
                        <a:solidFill>
                          <a:srgbClr val="000000"/>
                        </a:solidFill>
                        <a:effectLst/>
                        <a:latin typeface="Arial"/>
                      </a:endParaRPr>
                    </a:p>
                  </a:txBody>
                  <a:tcPr marL="9525" marR="9525" marT="9525" marB="0" anchor="ctr"/>
                </a:tc>
                <a:tc hMerge="1">
                  <a:txBody>
                    <a:bodyPr/>
                    <a:lstStyle/>
                    <a:p>
                      <a:endParaRPr lang="tr-TR"/>
                    </a:p>
                  </a:txBody>
                  <a:tcPr/>
                </a:tc>
                <a:tc hMerge="1">
                  <a:txBody>
                    <a:bodyPr/>
                    <a:lstStyle/>
                    <a:p>
                      <a:endParaRPr lang="tr-TR"/>
                    </a:p>
                  </a:txBody>
                  <a:tcPr/>
                </a:tc>
                <a:tc hMerge="1">
                  <a:txBody>
                    <a:bodyPr/>
                    <a:lstStyle/>
                    <a:p>
                      <a:endParaRPr lang="tr-TR"/>
                    </a:p>
                  </a:txBody>
                  <a:tcPr/>
                </a:tc>
                <a:extLst>
                  <a:ext uri="{0D108BD9-81ED-4DB2-BD59-A6C34878D82A}">
                    <a16:rowId xmlns:a16="http://schemas.microsoft.com/office/drawing/2014/main" val="10001"/>
                  </a:ext>
                </a:extLst>
              </a:tr>
              <a:tr h="430993">
                <a:tc>
                  <a:txBody>
                    <a:bodyPr/>
                    <a:lstStyle/>
                    <a:p>
                      <a:pPr algn="l" fontAlgn="b"/>
                      <a:r>
                        <a:rPr lang="tr-TR" sz="1100" u="none" strike="noStrike" dirty="0">
                          <a:effectLst/>
                        </a:rPr>
                        <a:t> </a:t>
                      </a:r>
                      <a:endParaRPr lang="tr-TR" sz="1100" b="0" i="0" u="none" strike="noStrike" dirty="0">
                        <a:solidFill>
                          <a:srgbClr val="000000"/>
                        </a:solidFill>
                        <a:effectLst/>
                        <a:latin typeface="Calibri"/>
                      </a:endParaRPr>
                    </a:p>
                  </a:txBody>
                  <a:tcPr marL="9525" marR="9525" marT="9525" marB="0" anchor="b"/>
                </a:tc>
                <a:tc gridSpan="2">
                  <a:txBody>
                    <a:bodyPr/>
                    <a:lstStyle/>
                    <a:p>
                      <a:pPr algn="ctr" fontAlgn="ctr"/>
                      <a:r>
                        <a:rPr lang="tr-TR" sz="1600" u="none" strike="noStrike" dirty="0">
                          <a:effectLst/>
                        </a:rPr>
                        <a:t>Kadın</a:t>
                      </a:r>
                      <a:endParaRPr lang="tr-TR" sz="1600" b="0" i="0" u="none" strike="noStrike" dirty="0">
                        <a:solidFill>
                          <a:srgbClr val="000000"/>
                        </a:solidFill>
                        <a:effectLst/>
                        <a:latin typeface="Arial"/>
                      </a:endParaRPr>
                    </a:p>
                  </a:txBody>
                  <a:tcPr marL="9525" marR="9525" marT="9525" marB="0" anchor="ctr"/>
                </a:tc>
                <a:tc hMerge="1">
                  <a:txBody>
                    <a:bodyPr/>
                    <a:lstStyle/>
                    <a:p>
                      <a:endParaRPr lang="tr-TR"/>
                    </a:p>
                  </a:txBody>
                  <a:tcPr/>
                </a:tc>
                <a:tc gridSpan="2">
                  <a:txBody>
                    <a:bodyPr/>
                    <a:lstStyle/>
                    <a:p>
                      <a:pPr algn="ctr" fontAlgn="ctr"/>
                      <a:r>
                        <a:rPr lang="tr-TR" sz="1600" u="none" strike="noStrike" dirty="0">
                          <a:effectLst/>
                        </a:rPr>
                        <a:t>Erkek</a:t>
                      </a:r>
                      <a:endParaRPr lang="tr-TR" sz="1600" b="0" i="0" u="none" strike="noStrike" dirty="0">
                        <a:solidFill>
                          <a:srgbClr val="000000"/>
                        </a:solidFill>
                        <a:effectLst/>
                        <a:latin typeface="Arial"/>
                      </a:endParaRPr>
                    </a:p>
                  </a:txBody>
                  <a:tcPr marL="9525" marR="9525" marT="9525" marB="0" anchor="ctr"/>
                </a:tc>
                <a:tc hMerge="1">
                  <a:txBody>
                    <a:bodyPr/>
                    <a:lstStyle/>
                    <a:p>
                      <a:endParaRPr lang="tr-TR"/>
                    </a:p>
                  </a:txBody>
                  <a:tcPr/>
                </a:tc>
                <a:extLst>
                  <a:ext uri="{0D108BD9-81ED-4DB2-BD59-A6C34878D82A}">
                    <a16:rowId xmlns:a16="http://schemas.microsoft.com/office/drawing/2014/main" val="10002"/>
                  </a:ext>
                </a:extLst>
              </a:tr>
              <a:tr h="430993">
                <a:tc>
                  <a:txBody>
                    <a:bodyPr/>
                    <a:lstStyle/>
                    <a:p>
                      <a:pPr algn="l" fontAlgn="ctr"/>
                      <a:r>
                        <a:rPr lang="tr-TR" sz="1400" u="none" strike="noStrike" dirty="0">
                          <a:effectLst/>
                        </a:rPr>
                        <a:t>Yönetim tarzı ve yöneticilerin yetersizliği</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dirty="0">
                          <a:effectLst/>
                        </a:rPr>
                        <a:t>39</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dirty="0">
                          <a:effectLst/>
                        </a:rPr>
                        <a:t>          75,0 </a:t>
                      </a:r>
                      <a:endParaRPr lang="tr-TR" sz="1400" b="0" i="0" u="none" strike="noStrike" dirty="0">
                        <a:solidFill>
                          <a:srgbClr val="FF0000"/>
                        </a:solidFill>
                        <a:effectLst/>
                        <a:latin typeface="Arial"/>
                      </a:endParaRPr>
                    </a:p>
                  </a:txBody>
                  <a:tcPr marL="9525" marR="9525" marT="9525" marB="0" anchor="ctr"/>
                </a:tc>
                <a:tc>
                  <a:txBody>
                    <a:bodyPr/>
                    <a:lstStyle/>
                    <a:p>
                      <a:pPr algn="ctr" fontAlgn="ctr"/>
                      <a:r>
                        <a:rPr lang="tr-TR" sz="1400" u="none" strike="noStrike">
                          <a:effectLst/>
                        </a:rPr>
                        <a:t>33</a:t>
                      </a:r>
                      <a:endParaRPr lang="tr-TR" sz="1400" b="0" i="0" u="none" strike="noStrike">
                        <a:solidFill>
                          <a:srgbClr val="000000"/>
                        </a:solidFill>
                        <a:effectLst/>
                        <a:latin typeface="Arial"/>
                      </a:endParaRPr>
                    </a:p>
                  </a:txBody>
                  <a:tcPr marL="9525" marR="9525" marT="9525" marB="0" anchor="ctr"/>
                </a:tc>
                <a:tc>
                  <a:txBody>
                    <a:bodyPr/>
                    <a:lstStyle/>
                    <a:p>
                      <a:pPr algn="ctr" fontAlgn="ctr"/>
                      <a:r>
                        <a:rPr lang="tr-TR" sz="1400" u="none" strike="noStrike">
                          <a:effectLst/>
                        </a:rPr>
                        <a:t>57,9</a:t>
                      </a:r>
                      <a:endParaRPr lang="tr-TR" sz="1400" b="0" i="0" u="none" strike="noStrike">
                        <a:solidFill>
                          <a:srgbClr val="000000"/>
                        </a:solidFill>
                        <a:effectLst/>
                        <a:latin typeface="Arial"/>
                      </a:endParaRPr>
                    </a:p>
                  </a:txBody>
                  <a:tcPr marL="9525" marR="9525" marT="9525" marB="0" anchor="ctr"/>
                </a:tc>
                <a:extLst>
                  <a:ext uri="{0D108BD9-81ED-4DB2-BD59-A6C34878D82A}">
                    <a16:rowId xmlns:a16="http://schemas.microsoft.com/office/drawing/2014/main" val="10003"/>
                  </a:ext>
                </a:extLst>
              </a:tr>
              <a:tr h="689589">
                <a:tc>
                  <a:txBody>
                    <a:bodyPr/>
                    <a:lstStyle/>
                    <a:p>
                      <a:pPr algn="l" fontAlgn="ctr"/>
                      <a:r>
                        <a:rPr lang="tr-TR" sz="1400" u="none" strike="noStrike" dirty="0" err="1">
                          <a:effectLst/>
                        </a:rPr>
                        <a:t>Mobbing</a:t>
                      </a:r>
                      <a:r>
                        <a:rPr lang="tr-TR" sz="1400" u="none" strike="noStrike" dirty="0">
                          <a:effectLst/>
                        </a:rPr>
                        <a:t>/Psikolojik şiddeti önleyici tedbirlerin olmayışı yada eksik olması</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dirty="0">
                          <a:effectLst/>
                        </a:rPr>
                        <a:t>39</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dirty="0">
                          <a:effectLst/>
                        </a:rPr>
                        <a:t>          75,0 </a:t>
                      </a:r>
                      <a:endParaRPr lang="tr-TR" sz="1400" b="0" i="0" u="none" strike="noStrike" dirty="0">
                        <a:solidFill>
                          <a:srgbClr val="FF0000"/>
                        </a:solidFill>
                        <a:effectLst/>
                        <a:latin typeface="Arial"/>
                      </a:endParaRPr>
                    </a:p>
                  </a:txBody>
                  <a:tcPr marL="9525" marR="9525" marT="9525" marB="0" anchor="ctr"/>
                </a:tc>
                <a:tc>
                  <a:txBody>
                    <a:bodyPr/>
                    <a:lstStyle/>
                    <a:p>
                      <a:pPr algn="ctr" fontAlgn="ctr"/>
                      <a:r>
                        <a:rPr lang="tr-TR" sz="1400" u="none" strike="noStrike" dirty="0">
                          <a:effectLst/>
                        </a:rPr>
                        <a:t>18</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a:effectLst/>
                        </a:rPr>
                        <a:t>31,6</a:t>
                      </a:r>
                      <a:endParaRPr lang="tr-TR" sz="1400" b="0" i="0" u="none" strike="noStrike">
                        <a:solidFill>
                          <a:srgbClr val="000000"/>
                        </a:solidFill>
                        <a:effectLst/>
                        <a:latin typeface="Arial"/>
                      </a:endParaRPr>
                    </a:p>
                  </a:txBody>
                  <a:tcPr marL="9525" marR="9525" marT="9525" marB="0" anchor="ctr"/>
                </a:tc>
                <a:extLst>
                  <a:ext uri="{0D108BD9-81ED-4DB2-BD59-A6C34878D82A}">
                    <a16:rowId xmlns:a16="http://schemas.microsoft.com/office/drawing/2014/main" val="10004"/>
                  </a:ext>
                </a:extLst>
              </a:tr>
              <a:tr h="430993">
                <a:tc>
                  <a:txBody>
                    <a:bodyPr/>
                    <a:lstStyle/>
                    <a:p>
                      <a:pPr algn="l" fontAlgn="ctr"/>
                      <a:r>
                        <a:rPr lang="tr-TR" sz="1400" u="none" strike="noStrike" dirty="0">
                          <a:effectLst/>
                        </a:rPr>
                        <a:t>İşyerinde iletişim eksikliği</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dirty="0">
                          <a:effectLst/>
                        </a:rPr>
                        <a:t>36</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dirty="0">
                          <a:effectLst/>
                        </a:rPr>
                        <a:t>69,2</a:t>
                      </a:r>
                      <a:endParaRPr lang="tr-TR" sz="1400" b="0" i="0" u="none" strike="noStrike" dirty="0">
                        <a:solidFill>
                          <a:srgbClr val="FF0000"/>
                        </a:solidFill>
                        <a:effectLst/>
                        <a:latin typeface="Arial"/>
                      </a:endParaRPr>
                    </a:p>
                  </a:txBody>
                  <a:tcPr marL="9525" marR="9525" marT="9525" marB="0" anchor="ctr"/>
                </a:tc>
                <a:tc>
                  <a:txBody>
                    <a:bodyPr/>
                    <a:lstStyle/>
                    <a:p>
                      <a:pPr algn="ctr" fontAlgn="ctr"/>
                      <a:r>
                        <a:rPr lang="tr-TR" sz="1400" u="none" strike="noStrike" dirty="0">
                          <a:effectLst/>
                        </a:rPr>
                        <a:t>31</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a:effectLst/>
                        </a:rPr>
                        <a:t>54,4</a:t>
                      </a:r>
                      <a:endParaRPr lang="tr-TR" sz="1400" b="0" i="0" u="none" strike="noStrike">
                        <a:solidFill>
                          <a:srgbClr val="000000"/>
                        </a:solidFill>
                        <a:effectLst/>
                        <a:latin typeface="Arial"/>
                      </a:endParaRPr>
                    </a:p>
                  </a:txBody>
                  <a:tcPr marL="9525" marR="9525" marT="9525" marB="0" anchor="ctr"/>
                </a:tc>
                <a:extLst>
                  <a:ext uri="{0D108BD9-81ED-4DB2-BD59-A6C34878D82A}">
                    <a16:rowId xmlns:a16="http://schemas.microsoft.com/office/drawing/2014/main" val="10005"/>
                  </a:ext>
                </a:extLst>
              </a:tr>
              <a:tr h="430993">
                <a:tc>
                  <a:txBody>
                    <a:bodyPr/>
                    <a:lstStyle/>
                    <a:p>
                      <a:pPr algn="l" fontAlgn="ctr"/>
                      <a:r>
                        <a:rPr lang="tr-TR" sz="1400" u="none" strike="noStrike" dirty="0">
                          <a:effectLst/>
                        </a:rPr>
                        <a:t>Çalışanlar arasındaki dayanışma eksikliği</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a:effectLst/>
                        </a:rPr>
                        <a:t>31</a:t>
                      </a:r>
                      <a:endParaRPr lang="tr-TR" sz="1400" b="0" i="0" u="none" strike="noStrike">
                        <a:solidFill>
                          <a:srgbClr val="000000"/>
                        </a:solidFill>
                        <a:effectLst/>
                        <a:latin typeface="Arial"/>
                      </a:endParaRPr>
                    </a:p>
                  </a:txBody>
                  <a:tcPr marL="9525" marR="9525" marT="9525" marB="0" anchor="ctr"/>
                </a:tc>
                <a:tc>
                  <a:txBody>
                    <a:bodyPr/>
                    <a:lstStyle/>
                    <a:p>
                      <a:pPr algn="ctr" fontAlgn="ctr"/>
                      <a:r>
                        <a:rPr lang="tr-TR" sz="1400" u="none" strike="noStrike" dirty="0">
                          <a:effectLst/>
                        </a:rPr>
                        <a:t>59,6</a:t>
                      </a:r>
                      <a:endParaRPr lang="tr-TR" sz="1400" b="0" i="0" u="none" strike="noStrike" dirty="0">
                        <a:solidFill>
                          <a:srgbClr val="FF0000"/>
                        </a:solidFill>
                        <a:effectLst/>
                        <a:latin typeface="Arial"/>
                      </a:endParaRPr>
                    </a:p>
                  </a:txBody>
                  <a:tcPr marL="9525" marR="9525" marT="9525" marB="0" anchor="ctr"/>
                </a:tc>
                <a:tc>
                  <a:txBody>
                    <a:bodyPr/>
                    <a:lstStyle/>
                    <a:p>
                      <a:pPr algn="ctr" fontAlgn="ctr"/>
                      <a:r>
                        <a:rPr lang="tr-TR" sz="1400" u="none" strike="noStrike" dirty="0">
                          <a:effectLst/>
                        </a:rPr>
                        <a:t>19</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a:effectLst/>
                        </a:rPr>
                        <a:t>33,3</a:t>
                      </a:r>
                      <a:endParaRPr lang="tr-TR" sz="1400" b="0" i="0" u="none" strike="noStrike">
                        <a:solidFill>
                          <a:srgbClr val="000000"/>
                        </a:solidFill>
                        <a:effectLst/>
                        <a:latin typeface="Arial"/>
                      </a:endParaRPr>
                    </a:p>
                  </a:txBody>
                  <a:tcPr marL="9525" marR="9525" marT="9525" marB="0" anchor="ctr"/>
                </a:tc>
                <a:extLst>
                  <a:ext uri="{0D108BD9-81ED-4DB2-BD59-A6C34878D82A}">
                    <a16:rowId xmlns:a16="http://schemas.microsoft.com/office/drawing/2014/main" val="10006"/>
                  </a:ext>
                </a:extLst>
              </a:tr>
              <a:tr h="430993">
                <a:tc>
                  <a:txBody>
                    <a:bodyPr/>
                    <a:lstStyle/>
                    <a:p>
                      <a:pPr algn="l" fontAlgn="ctr"/>
                      <a:r>
                        <a:rPr lang="tr-TR" sz="1400" u="none" strike="noStrike" dirty="0">
                          <a:effectLst/>
                        </a:rPr>
                        <a:t>İşyerimin kurumsal yapıya sahip olmaması</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a:effectLst/>
                        </a:rPr>
                        <a:t>23</a:t>
                      </a:r>
                      <a:endParaRPr lang="tr-TR" sz="1400" b="0" i="0" u="none" strike="noStrike">
                        <a:solidFill>
                          <a:srgbClr val="000000"/>
                        </a:solidFill>
                        <a:effectLst/>
                        <a:latin typeface="Arial"/>
                      </a:endParaRPr>
                    </a:p>
                  </a:txBody>
                  <a:tcPr marL="9525" marR="9525" marT="9525" marB="0" anchor="ctr"/>
                </a:tc>
                <a:tc>
                  <a:txBody>
                    <a:bodyPr/>
                    <a:lstStyle/>
                    <a:p>
                      <a:pPr algn="ctr" fontAlgn="ctr"/>
                      <a:r>
                        <a:rPr lang="tr-TR" sz="1400" u="none" strike="noStrike">
                          <a:effectLst/>
                        </a:rPr>
                        <a:t>44,2</a:t>
                      </a:r>
                      <a:endParaRPr lang="tr-TR" sz="1400" b="0" i="0" u="none" strike="noStrike">
                        <a:solidFill>
                          <a:srgbClr val="FF0000"/>
                        </a:solidFill>
                        <a:effectLst/>
                        <a:latin typeface="Arial"/>
                      </a:endParaRPr>
                    </a:p>
                  </a:txBody>
                  <a:tcPr marL="9525" marR="9525" marT="9525" marB="0" anchor="ctr"/>
                </a:tc>
                <a:tc>
                  <a:txBody>
                    <a:bodyPr/>
                    <a:lstStyle/>
                    <a:p>
                      <a:pPr algn="ctr" fontAlgn="ctr"/>
                      <a:r>
                        <a:rPr lang="tr-TR" sz="1400" u="none" strike="noStrike" dirty="0">
                          <a:effectLst/>
                        </a:rPr>
                        <a:t>20</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dirty="0">
                          <a:effectLst/>
                        </a:rPr>
                        <a:t>35,1</a:t>
                      </a:r>
                      <a:endParaRPr lang="tr-TR" sz="1400" b="0" i="0" u="none" strike="noStrike" dirty="0">
                        <a:solidFill>
                          <a:srgbClr val="000000"/>
                        </a:solidFill>
                        <a:effectLst/>
                        <a:latin typeface="Arial"/>
                      </a:endParaRPr>
                    </a:p>
                  </a:txBody>
                  <a:tcPr marL="9525" marR="9525" marT="9525" marB="0" anchor="ctr"/>
                </a:tc>
                <a:extLst>
                  <a:ext uri="{0D108BD9-81ED-4DB2-BD59-A6C34878D82A}">
                    <a16:rowId xmlns:a16="http://schemas.microsoft.com/office/drawing/2014/main" val="10007"/>
                  </a:ext>
                </a:extLst>
              </a:tr>
              <a:tr h="430993">
                <a:tc>
                  <a:txBody>
                    <a:bodyPr/>
                    <a:lstStyle/>
                    <a:p>
                      <a:pPr algn="l" fontAlgn="ctr"/>
                      <a:r>
                        <a:rPr lang="tr-TR" sz="1400" u="none" strike="noStrike" dirty="0">
                          <a:effectLst/>
                        </a:rPr>
                        <a:t>İnsan kaynakları yönetiminin etkin çalışmaması</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a:effectLst/>
                        </a:rPr>
                        <a:t>21</a:t>
                      </a:r>
                      <a:endParaRPr lang="tr-TR" sz="1400" b="0" i="0" u="none" strike="noStrike">
                        <a:solidFill>
                          <a:srgbClr val="000000"/>
                        </a:solidFill>
                        <a:effectLst/>
                        <a:latin typeface="Arial"/>
                      </a:endParaRPr>
                    </a:p>
                  </a:txBody>
                  <a:tcPr marL="9525" marR="9525" marT="9525" marB="0" anchor="ctr"/>
                </a:tc>
                <a:tc>
                  <a:txBody>
                    <a:bodyPr/>
                    <a:lstStyle/>
                    <a:p>
                      <a:pPr algn="ctr" fontAlgn="ctr"/>
                      <a:r>
                        <a:rPr lang="tr-TR" sz="1400" u="none" strike="noStrike">
                          <a:effectLst/>
                        </a:rPr>
                        <a:t>40,4</a:t>
                      </a:r>
                      <a:endParaRPr lang="tr-TR" sz="1400" b="0" i="0" u="none" strike="noStrike">
                        <a:solidFill>
                          <a:srgbClr val="FF0000"/>
                        </a:solidFill>
                        <a:effectLst/>
                        <a:latin typeface="Arial"/>
                      </a:endParaRPr>
                    </a:p>
                  </a:txBody>
                  <a:tcPr marL="9525" marR="9525" marT="9525" marB="0" anchor="ctr"/>
                </a:tc>
                <a:tc>
                  <a:txBody>
                    <a:bodyPr/>
                    <a:lstStyle/>
                    <a:p>
                      <a:pPr algn="ctr" fontAlgn="ctr"/>
                      <a:r>
                        <a:rPr lang="tr-TR" sz="1400" u="none" strike="noStrike" dirty="0">
                          <a:effectLst/>
                        </a:rPr>
                        <a:t>10</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dirty="0">
                          <a:effectLst/>
                        </a:rPr>
                        <a:t>17,5</a:t>
                      </a:r>
                      <a:endParaRPr lang="tr-TR" sz="1400" b="0" i="0" u="none" strike="noStrike" dirty="0">
                        <a:solidFill>
                          <a:srgbClr val="000000"/>
                        </a:solidFill>
                        <a:effectLst/>
                        <a:latin typeface="Arial"/>
                      </a:endParaRPr>
                    </a:p>
                  </a:txBody>
                  <a:tcPr marL="9525" marR="9525" marT="9525" marB="0" anchor="ct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2807696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İçerik Yer Tutucusu 2"/>
          <p:cNvGraphicFramePr>
            <a:graphicFrameLocks noGrp="1"/>
          </p:cNvGraphicFramePr>
          <p:nvPr>
            <p:ph idx="1"/>
            <p:extLst>
              <p:ext uri="{D42A27DB-BD31-4B8C-83A1-F6EECF244321}">
                <p14:modId xmlns:p14="http://schemas.microsoft.com/office/powerpoint/2010/main" val="1815442913"/>
              </p:ext>
            </p:extLst>
          </p:nvPr>
        </p:nvGraphicFramePr>
        <p:xfrm>
          <a:off x="381474" y="1246908"/>
          <a:ext cx="8605508" cy="4802909"/>
        </p:xfrm>
        <a:graphic>
          <a:graphicData uri="http://schemas.openxmlformats.org/drawingml/2006/table">
            <a:tbl>
              <a:tblPr>
                <a:tableStyleId>{5C22544A-7EE6-4342-B048-85BDC9FD1C3A}</a:tableStyleId>
              </a:tblPr>
              <a:tblGrid>
                <a:gridCol w="5279147">
                  <a:extLst>
                    <a:ext uri="{9D8B030D-6E8A-4147-A177-3AD203B41FA5}">
                      <a16:colId xmlns:a16="http://schemas.microsoft.com/office/drawing/2014/main" val="20000"/>
                    </a:ext>
                  </a:extLst>
                </a:gridCol>
                <a:gridCol w="943296">
                  <a:extLst>
                    <a:ext uri="{9D8B030D-6E8A-4147-A177-3AD203B41FA5}">
                      <a16:colId xmlns:a16="http://schemas.microsoft.com/office/drawing/2014/main" val="20001"/>
                    </a:ext>
                  </a:extLst>
                </a:gridCol>
                <a:gridCol w="794355">
                  <a:extLst>
                    <a:ext uri="{9D8B030D-6E8A-4147-A177-3AD203B41FA5}">
                      <a16:colId xmlns:a16="http://schemas.microsoft.com/office/drawing/2014/main" val="20002"/>
                    </a:ext>
                  </a:extLst>
                </a:gridCol>
                <a:gridCol w="794355">
                  <a:extLst>
                    <a:ext uri="{9D8B030D-6E8A-4147-A177-3AD203B41FA5}">
                      <a16:colId xmlns:a16="http://schemas.microsoft.com/office/drawing/2014/main" val="20003"/>
                    </a:ext>
                  </a:extLst>
                </a:gridCol>
                <a:gridCol w="794355">
                  <a:extLst>
                    <a:ext uri="{9D8B030D-6E8A-4147-A177-3AD203B41FA5}">
                      <a16:colId xmlns:a16="http://schemas.microsoft.com/office/drawing/2014/main" val="20004"/>
                    </a:ext>
                  </a:extLst>
                </a:gridCol>
              </a:tblGrid>
              <a:tr h="753209">
                <a:tc gridSpan="5">
                  <a:txBody>
                    <a:bodyPr/>
                    <a:lstStyle/>
                    <a:p>
                      <a:pPr algn="ctr" fontAlgn="b"/>
                      <a:r>
                        <a:rPr lang="tr-TR" sz="1600" u="none" strike="noStrike" dirty="0">
                          <a:effectLst/>
                        </a:rPr>
                        <a:t>B5. İş yerinizde </a:t>
                      </a:r>
                      <a:r>
                        <a:rPr lang="tr-TR" sz="1600" u="none" strike="noStrike" dirty="0" err="1">
                          <a:effectLst/>
                        </a:rPr>
                        <a:t>Mobbing</a:t>
                      </a:r>
                      <a:r>
                        <a:rPr lang="tr-TR" sz="1600" u="none" strike="noStrike" dirty="0">
                          <a:effectLst/>
                        </a:rPr>
                        <a:t>/ Psikolojik şiddet davranışına uğradığınızda/uğrasanız </a:t>
                      </a:r>
                      <a:br>
                        <a:rPr lang="tr-TR" sz="1600" u="none" strike="noStrike" dirty="0">
                          <a:effectLst/>
                        </a:rPr>
                      </a:br>
                      <a:r>
                        <a:rPr lang="tr-TR" sz="1600" u="none" strike="noStrike" dirty="0" err="1">
                          <a:effectLst/>
                        </a:rPr>
                        <a:t>Mobbing</a:t>
                      </a:r>
                      <a:r>
                        <a:rPr lang="tr-TR" sz="1600" u="none" strike="noStrike" dirty="0">
                          <a:effectLst/>
                        </a:rPr>
                        <a:t> davranışına karşı neler yapmayı düşünürsünüz? (Birden çok seçenek işaretleyebilirsiniz)</a:t>
                      </a:r>
                      <a:endParaRPr lang="tr-TR" sz="1600" b="0" i="0" u="none" strike="noStrike" dirty="0">
                        <a:solidFill>
                          <a:srgbClr val="000000"/>
                        </a:solidFill>
                        <a:effectLst/>
                        <a:latin typeface="Calibri"/>
                      </a:endParaRPr>
                    </a:p>
                  </a:txBody>
                  <a:tcPr marL="9525" marR="9525" marT="9525" marB="0" anchor="b"/>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extLst>
                  <a:ext uri="{0D108BD9-81ED-4DB2-BD59-A6C34878D82A}">
                    <a16:rowId xmlns:a16="http://schemas.microsoft.com/office/drawing/2014/main" val="10000"/>
                  </a:ext>
                </a:extLst>
              </a:tr>
              <a:tr h="298650">
                <a:tc rowSpan="3">
                  <a:txBody>
                    <a:bodyPr/>
                    <a:lstStyle/>
                    <a:p>
                      <a:pPr algn="l" fontAlgn="ctr"/>
                      <a:r>
                        <a:rPr lang="tr-TR" sz="900" u="none" strike="noStrike">
                          <a:effectLst/>
                        </a:rPr>
                        <a:t> </a:t>
                      </a:r>
                      <a:endParaRPr lang="tr-TR" sz="900" b="0" i="0" u="none" strike="noStrike">
                        <a:solidFill>
                          <a:srgbClr val="000000"/>
                        </a:solidFill>
                        <a:effectLst/>
                        <a:latin typeface="Arial"/>
                      </a:endParaRPr>
                    </a:p>
                  </a:txBody>
                  <a:tcPr marL="9525" marR="9525" marT="9525" marB="0" anchor="ctr"/>
                </a:tc>
                <a:tc gridSpan="4">
                  <a:txBody>
                    <a:bodyPr/>
                    <a:lstStyle/>
                    <a:p>
                      <a:pPr algn="ctr" fontAlgn="ctr"/>
                      <a:r>
                        <a:rPr lang="tr-TR" sz="900" u="none" strike="noStrike">
                          <a:effectLst/>
                        </a:rPr>
                        <a:t>A2. Cinsiyet</a:t>
                      </a:r>
                      <a:endParaRPr lang="tr-TR" sz="900" b="0" i="0" u="none" strike="noStrike">
                        <a:solidFill>
                          <a:srgbClr val="000000"/>
                        </a:solidFill>
                        <a:effectLst/>
                        <a:latin typeface="Arial"/>
                      </a:endParaRPr>
                    </a:p>
                  </a:txBody>
                  <a:tcPr marL="9525" marR="9525" marT="9525" marB="0" anchor="ctr"/>
                </a:tc>
                <a:tc hMerge="1">
                  <a:txBody>
                    <a:bodyPr/>
                    <a:lstStyle/>
                    <a:p>
                      <a:endParaRPr lang="tr-TR"/>
                    </a:p>
                  </a:txBody>
                  <a:tcPr/>
                </a:tc>
                <a:tc hMerge="1">
                  <a:txBody>
                    <a:bodyPr/>
                    <a:lstStyle/>
                    <a:p>
                      <a:endParaRPr lang="tr-TR"/>
                    </a:p>
                  </a:txBody>
                  <a:tcPr/>
                </a:tc>
                <a:tc hMerge="1">
                  <a:txBody>
                    <a:bodyPr/>
                    <a:lstStyle/>
                    <a:p>
                      <a:endParaRPr lang="tr-TR"/>
                    </a:p>
                  </a:txBody>
                  <a:tcPr/>
                </a:tc>
                <a:extLst>
                  <a:ext uri="{0D108BD9-81ED-4DB2-BD59-A6C34878D82A}">
                    <a16:rowId xmlns:a16="http://schemas.microsoft.com/office/drawing/2014/main" val="10001"/>
                  </a:ext>
                </a:extLst>
              </a:tr>
              <a:tr h="349421">
                <a:tc vMerge="1">
                  <a:txBody>
                    <a:bodyPr/>
                    <a:lstStyle/>
                    <a:p>
                      <a:endParaRPr lang="tr-TR"/>
                    </a:p>
                  </a:txBody>
                  <a:tcPr/>
                </a:tc>
                <a:tc gridSpan="2">
                  <a:txBody>
                    <a:bodyPr/>
                    <a:lstStyle/>
                    <a:p>
                      <a:pPr algn="ctr" fontAlgn="ctr"/>
                      <a:r>
                        <a:rPr lang="tr-TR" sz="1400" u="none" strike="noStrike" dirty="0">
                          <a:effectLst/>
                        </a:rPr>
                        <a:t>Kadın</a:t>
                      </a:r>
                      <a:endParaRPr lang="tr-TR" sz="1400" b="0" i="0" u="none" strike="noStrike" dirty="0">
                        <a:solidFill>
                          <a:srgbClr val="000000"/>
                        </a:solidFill>
                        <a:effectLst/>
                        <a:latin typeface="Arial"/>
                      </a:endParaRPr>
                    </a:p>
                  </a:txBody>
                  <a:tcPr marL="9525" marR="9525" marT="9525" marB="0" anchor="ctr"/>
                </a:tc>
                <a:tc hMerge="1">
                  <a:txBody>
                    <a:bodyPr/>
                    <a:lstStyle/>
                    <a:p>
                      <a:endParaRPr lang="tr-TR"/>
                    </a:p>
                  </a:txBody>
                  <a:tcPr/>
                </a:tc>
                <a:tc gridSpan="2">
                  <a:txBody>
                    <a:bodyPr/>
                    <a:lstStyle/>
                    <a:p>
                      <a:pPr algn="ctr" fontAlgn="ctr"/>
                      <a:r>
                        <a:rPr lang="tr-TR" sz="1400" u="none" strike="noStrike">
                          <a:effectLst/>
                        </a:rPr>
                        <a:t>Erkek</a:t>
                      </a:r>
                      <a:endParaRPr lang="tr-TR" sz="1400" b="0" i="0" u="none" strike="noStrike">
                        <a:solidFill>
                          <a:srgbClr val="000000"/>
                        </a:solidFill>
                        <a:effectLst/>
                        <a:latin typeface="Arial"/>
                      </a:endParaRPr>
                    </a:p>
                  </a:txBody>
                  <a:tcPr marL="9525" marR="9525" marT="9525" marB="0" anchor="ctr"/>
                </a:tc>
                <a:tc hMerge="1">
                  <a:txBody>
                    <a:bodyPr/>
                    <a:lstStyle/>
                    <a:p>
                      <a:endParaRPr lang="tr-TR"/>
                    </a:p>
                  </a:txBody>
                  <a:tcPr/>
                </a:tc>
                <a:extLst>
                  <a:ext uri="{0D108BD9-81ED-4DB2-BD59-A6C34878D82A}">
                    <a16:rowId xmlns:a16="http://schemas.microsoft.com/office/drawing/2014/main" val="10002"/>
                  </a:ext>
                </a:extLst>
              </a:tr>
              <a:tr h="349421">
                <a:tc vMerge="1">
                  <a:txBody>
                    <a:bodyPr/>
                    <a:lstStyle/>
                    <a:p>
                      <a:endParaRPr lang="tr-TR"/>
                    </a:p>
                  </a:txBody>
                  <a:tcPr/>
                </a:tc>
                <a:tc>
                  <a:txBody>
                    <a:bodyPr/>
                    <a:lstStyle/>
                    <a:p>
                      <a:pPr algn="ctr" fontAlgn="ctr"/>
                      <a:r>
                        <a:rPr lang="tr-TR" sz="1400" u="none" strike="noStrike" dirty="0">
                          <a:effectLst/>
                        </a:rPr>
                        <a:t>n</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a:effectLst/>
                        </a:rPr>
                        <a:t>%</a:t>
                      </a:r>
                      <a:endParaRPr lang="tr-TR" sz="1400" b="0" i="0" u="none" strike="noStrike">
                        <a:solidFill>
                          <a:srgbClr val="000000"/>
                        </a:solidFill>
                        <a:effectLst/>
                        <a:latin typeface="Arial"/>
                      </a:endParaRPr>
                    </a:p>
                  </a:txBody>
                  <a:tcPr marL="9525" marR="9525" marT="9525" marB="0" anchor="ctr"/>
                </a:tc>
                <a:tc>
                  <a:txBody>
                    <a:bodyPr/>
                    <a:lstStyle/>
                    <a:p>
                      <a:pPr algn="ctr" fontAlgn="ctr"/>
                      <a:r>
                        <a:rPr lang="tr-TR" sz="1400" u="none" strike="noStrike">
                          <a:effectLst/>
                        </a:rPr>
                        <a:t>n</a:t>
                      </a:r>
                      <a:endParaRPr lang="tr-TR" sz="1400" b="0" i="0" u="none" strike="noStrike">
                        <a:solidFill>
                          <a:srgbClr val="000000"/>
                        </a:solidFill>
                        <a:effectLst/>
                        <a:latin typeface="Arial"/>
                      </a:endParaRPr>
                    </a:p>
                  </a:txBody>
                  <a:tcPr marL="9525" marR="9525" marT="9525" marB="0" anchor="ctr"/>
                </a:tc>
                <a:tc>
                  <a:txBody>
                    <a:bodyPr/>
                    <a:lstStyle/>
                    <a:p>
                      <a:pPr algn="ctr" fontAlgn="ctr"/>
                      <a:r>
                        <a:rPr lang="tr-TR" sz="1400" u="none" strike="noStrike">
                          <a:effectLst/>
                        </a:rPr>
                        <a:t>%</a:t>
                      </a:r>
                      <a:endParaRPr lang="tr-TR" sz="1400" b="0" i="0" u="none" strike="noStrike">
                        <a:solidFill>
                          <a:srgbClr val="000000"/>
                        </a:solidFill>
                        <a:effectLst/>
                        <a:latin typeface="Arial"/>
                      </a:endParaRPr>
                    </a:p>
                  </a:txBody>
                  <a:tcPr marL="9525" marR="9525" marT="9525" marB="0" anchor="ctr"/>
                </a:tc>
                <a:extLst>
                  <a:ext uri="{0D108BD9-81ED-4DB2-BD59-A6C34878D82A}">
                    <a16:rowId xmlns:a16="http://schemas.microsoft.com/office/drawing/2014/main" val="10003"/>
                  </a:ext>
                </a:extLst>
              </a:tr>
              <a:tr h="349421">
                <a:tc>
                  <a:txBody>
                    <a:bodyPr/>
                    <a:lstStyle/>
                    <a:p>
                      <a:pPr algn="l" fontAlgn="ctr"/>
                      <a:r>
                        <a:rPr lang="tr-TR" sz="1200" u="none" strike="noStrike" dirty="0">
                          <a:effectLst/>
                        </a:rPr>
                        <a:t>Yöneticime/İşverenime sözlü olarak bilgi veririm</a:t>
                      </a:r>
                      <a:endParaRPr lang="tr-TR" sz="12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dirty="0">
                          <a:effectLst/>
                        </a:rPr>
                        <a:t>30</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dirty="0">
                          <a:effectLst/>
                        </a:rPr>
                        <a:t>57,7</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dirty="0">
                          <a:effectLst/>
                        </a:rPr>
                        <a:t>28</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a:effectLst/>
                        </a:rPr>
                        <a:t>49,1</a:t>
                      </a:r>
                      <a:endParaRPr lang="tr-TR" sz="1400" b="0" i="0" u="none" strike="noStrike">
                        <a:solidFill>
                          <a:srgbClr val="000000"/>
                        </a:solidFill>
                        <a:effectLst/>
                        <a:latin typeface="Arial"/>
                      </a:endParaRPr>
                    </a:p>
                  </a:txBody>
                  <a:tcPr marL="9525" marR="9525" marT="9525" marB="0" anchor="ctr"/>
                </a:tc>
                <a:extLst>
                  <a:ext uri="{0D108BD9-81ED-4DB2-BD59-A6C34878D82A}">
                    <a16:rowId xmlns:a16="http://schemas.microsoft.com/office/drawing/2014/main" val="10004"/>
                  </a:ext>
                </a:extLst>
              </a:tr>
              <a:tr h="477841">
                <a:tc>
                  <a:txBody>
                    <a:bodyPr/>
                    <a:lstStyle/>
                    <a:p>
                      <a:pPr algn="l" fontAlgn="ctr"/>
                      <a:r>
                        <a:rPr lang="tr-TR" sz="1200" u="none" strike="noStrike" dirty="0" err="1">
                          <a:effectLst/>
                        </a:rPr>
                        <a:t>Mobbing</a:t>
                      </a:r>
                      <a:r>
                        <a:rPr lang="tr-TR" sz="1200" u="none" strike="noStrike" dirty="0">
                          <a:effectLst/>
                        </a:rPr>
                        <a:t>/ Psikolojik şiddet  davranışını gerçekleştirenlerle görüşerek çözümlemeye uğraşırım</a:t>
                      </a:r>
                      <a:endParaRPr lang="tr-TR" sz="12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dirty="0">
                          <a:effectLst/>
                        </a:rPr>
                        <a:t>29</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dirty="0">
                          <a:effectLst/>
                        </a:rPr>
                        <a:t>55,8</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dirty="0">
                          <a:effectLst/>
                        </a:rPr>
                        <a:t>39</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dirty="0">
                          <a:effectLst/>
                        </a:rPr>
                        <a:t>68,4</a:t>
                      </a:r>
                      <a:endParaRPr lang="tr-TR" sz="1400" b="0" i="0" u="none" strike="noStrike" dirty="0">
                        <a:solidFill>
                          <a:srgbClr val="000000"/>
                        </a:solidFill>
                        <a:effectLst/>
                        <a:latin typeface="Arial"/>
                      </a:endParaRPr>
                    </a:p>
                  </a:txBody>
                  <a:tcPr marL="9525" marR="9525" marT="9525" marB="0" anchor="ctr"/>
                </a:tc>
                <a:extLst>
                  <a:ext uri="{0D108BD9-81ED-4DB2-BD59-A6C34878D82A}">
                    <a16:rowId xmlns:a16="http://schemas.microsoft.com/office/drawing/2014/main" val="10005"/>
                  </a:ext>
                </a:extLst>
              </a:tr>
              <a:tr h="349421">
                <a:tc>
                  <a:txBody>
                    <a:bodyPr/>
                    <a:lstStyle/>
                    <a:p>
                      <a:pPr algn="l" fontAlgn="ctr"/>
                      <a:r>
                        <a:rPr lang="tr-TR" sz="1200" u="none" strike="noStrike" dirty="0">
                          <a:effectLst/>
                        </a:rPr>
                        <a:t>İş yerimden istifa etmeyi düşünürüm</a:t>
                      </a:r>
                      <a:endParaRPr lang="tr-TR" sz="12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a:effectLst/>
                        </a:rPr>
                        <a:t>15</a:t>
                      </a:r>
                      <a:endParaRPr lang="tr-TR" sz="1400" b="0" i="0" u="none" strike="noStrike">
                        <a:solidFill>
                          <a:srgbClr val="000000"/>
                        </a:solidFill>
                        <a:effectLst/>
                        <a:latin typeface="Arial"/>
                      </a:endParaRPr>
                    </a:p>
                  </a:txBody>
                  <a:tcPr marL="9525" marR="9525" marT="9525" marB="0" anchor="ctr"/>
                </a:tc>
                <a:tc>
                  <a:txBody>
                    <a:bodyPr/>
                    <a:lstStyle/>
                    <a:p>
                      <a:pPr algn="ctr" fontAlgn="ctr"/>
                      <a:r>
                        <a:rPr lang="tr-TR" sz="1400" u="none" strike="noStrike" dirty="0">
                          <a:effectLst/>
                        </a:rPr>
                        <a:t>28,8</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a:effectLst/>
                        </a:rPr>
                        <a:t>15</a:t>
                      </a:r>
                      <a:endParaRPr lang="tr-TR" sz="1400" b="0" i="0" u="none" strike="noStrike">
                        <a:solidFill>
                          <a:srgbClr val="000000"/>
                        </a:solidFill>
                        <a:effectLst/>
                        <a:latin typeface="Arial"/>
                      </a:endParaRPr>
                    </a:p>
                  </a:txBody>
                  <a:tcPr marL="9525" marR="9525" marT="9525" marB="0" anchor="ctr"/>
                </a:tc>
                <a:tc>
                  <a:txBody>
                    <a:bodyPr/>
                    <a:lstStyle/>
                    <a:p>
                      <a:pPr algn="ctr" fontAlgn="ctr"/>
                      <a:r>
                        <a:rPr lang="tr-TR" sz="1400" u="none" strike="noStrike" dirty="0">
                          <a:effectLst/>
                        </a:rPr>
                        <a:t>26,3</a:t>
                      </a:r>
                      <a:endParaRPr lang="tr-TR" sz="1400" b="0" i="0" u="none" strike="noStrike" dirty="0">
                        <a:solidFill>
                          <a:srgbClr val="000000"/>
                        </a:solidFill>
                        <a:effectLst/>
                        <a:latin typeface="Arial"/>
                      </a:endParaRPr>
                    </a:p>
                  </a:txBody>
                  <a:tcPr marL="9525" marR="9525" marT="9525" marB="0" anchor="ctr"/>
                </a:tc>
                <a:extLst>
                  <a:ext uri="{0D108BD9-81ED-4DB2-BD59-A6C34878D82A}">
                    <a16:rowId xmlns:a16="http://schemas.microsoft.com/office/drawing/2014/main" val="10006"/>
                  </a:ext>
                </a:extLst>
              </a:tr>
              <a:tr h="349421">
                <a:tc>
                  <a:txBody>
                    <a:bodyPr/>
                    <a:lstStyle/>
                    <a:p>
                      <a:pPr algn="l" fontAlgn="ctr"/>
                      <a:r>
                        <a:rPr lang="tr-TR" sz="1200" u="none" strike="noStrike" dirty="0">
                          <a:effectLst/>
                        </a:rPr>
                        <a:t>Yöneticime/İşverenime yazılı olarak bilgi veririm</a:t>
                      </a:r>
                      <a:endParaRPr lang="tr-TR" sz="12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a:effectLst/>
                        </a:rPr>
                        <a:t>14</a:t>
                      </a:r>
                      <a:endParaRPr lang="tr-TR" sz="1400" b="0" i="0" u="none" strike="noStrike">
                        <a:solidFill>
                          <a:srgbClr val="000000"/>
                        </a:solidFill>
                        <a:effectLst/>
                        <a:latin typeface="Arial"/>
                      </a:endParaRPr>
                    </a:p>
                  </a:txBody>
                  <a:tcPr marL="9525" marR="9525" marT="9525" marB="0" anchor="ctr"/>
                </a:tc>
                <a:tc>
                  <a:txBody>
                    <a:bodyPr/>
                    <a:lstStyle/>
                    <a:p>
                      <a:pPr algn="ctr" fontAlgn="ctr"/>
                      <a:r>
                        <a:rPr lang="tr-TR" sz="1400" u="none" strike="noStrike" dirty="0">
                          <a:effectLst/>
                        </a:rPr>
                        <a:t>26,9</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dirty="0">
                          <a:effectLst/>
                        </a:rPr>
                        <a:t>7</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dirty="0">
                          <a:effectLst/>
                        </a:rPr>
                        <a:t>12,3</a:t>
                      </a:r>
                      <a:endParaRPr lang="tr-TR" sz="1400" b="0" i="0" u="none" strike="noStrike" dirty="0">
                        <a:solidFill>
                          <a:srgbClr val="000000"/>
                        </a:solidFill>
                        <a:effectLst/>
                        <a:latin typeface="Arial"/>
                      </a:endParaRPr>
                    </a:p>
                  </a:txBody>
                  <a:tcPr marL="9525" marR="9525" marT="9525" marB="0" anchor="ctr"/>
                </a:tc>
                <a:extLst>
                  <a:ext uri="{0D108BD9-81ED-4DB2-BD59-A6C34878D82A}">
                    <a16:rowId xmlns:a16="http://schemas.microsoft.com/office/drawing/2014/main" val="10007"/>
                  </a:ext>
                </a:extLst>
              </a:tr>
              <a:tr h="349421">
                <a:tc>
                  <a:txBody>
                    <a:bodyPr/>
                    <a:lstStyle/>
                    <a:p>
                      <a:pPr algn="l" fontAlgn="ctr"/>
                      <a:r>
                        <a:rPr lang="tr-TR" sz="1200" u="none" strike="noStrike" dirty="0">
                          <a:effectLst/>
                        </a:rPr>
                        <a:t>Yasal Mercilere başvurarak hukuki yola yönelirim</a:t>
                      </a:r>
                      <a:endParaRPr lang="tr-TR" sz="12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a:effectLst/>
                        </a:rPr>
                        <a:t>13</a:t>
                      </a:r>
                      <a:endParaRPr lang="tr-TR" sz="1400" b="0" i="0" u="none" strike="noStrike">
                        <a:solidFill>
                          <a:srgbClr val="000000"/>
                        </a:solidFill>
                        <a:effectLst/>
                        <a:latin typeface="Arial"/>
                      </a:endParaRPr>
                    </a:p>
                  </a:txBody>
                  <a:tcPr marL="9525" marR="9525" marT="9525" marB="0" anchor="ctr"/>
                </a:tc>
                <a:tc>
                  <a:txBody>
                    <a:bodyPr/>
                    <a:lstStyle/>
                    <a:p>
                      <a:pPr algn="ctr" fontAlgn="ctr"/>
                      <a:r>
                        <a:rPr lang="tr-TR" sz="1400" u="none" strike="noStrike" dirty="0">
                          <a:effectLst/>
                        </a:rPr>
                        <a:t>25</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dirty="0">
                          <a:effectLst/>
                        </a:rPr>
                        <a:t>7</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dirty="0">
                          <a:effectLst/>
                        </a:rPr>
                        <a:t>12,3</a:t>
                      </a:r>
                      <a:endParaRPr lang="tr-TR" sz="1400" b="0" i="0" u="none" strike="noStrike" dirty="0">
                        <a:solidFill>
                          <a:srgbClr val="000000"/>
                        </a:solidFill>
                        <a:effectLst/>
                        <a:latin typeface="Arial"/>
                      </a:endParaRPr>
                    </a:p>
                  </a:txBody>
                  <a:tcPr marL="9525" marR="9525" marT="9525" marB="0" anchor="ctr"/>
                </a:tc>
                <a:extLst>
                  <a:ext uri="{0D108BD9-81ED-4DB2-BD59-A6C34878D82A}">
                    <a16:rowId xmlns:a16="http://schemas.microsoft.com/office/drawing/2014/main" val="10008"/>
                  </a:ext>
                </a:extLst>
              </a:tr>
              <a:tr h="477841">
                <a:tc>
                  <a:txBody>
                    <a:bodyPr/>
                    <a:lstStyle/>
                    <a:p>
                      <a:pPr algn="l" fontAlgn="ctr"/>
                      <a:r>
                        <a:rPr lang="tr-TR" sz="1200" u="none" strike="noStrike" dirty="0">
                          <a:effectLst/>
                        </a:rPr>
                        <a:t>Yöneticimin/İşverenimin herhangi bir çözüm üreteceğini düşünmediğim için bir şey yapmam</a:t>
                      </a:r>
                      <a:endParaRPr lang="tr-TR" sz="12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a:effectLst/>
                        </a:rPr>
                        <a:t>11</a:t>
                      </a:r>
                      <a:endParaRPr lang="tr-TR" sz="1400" b="0" i="0" u="none" strike="noStrike">
                        <a:solidFill>
                          <a:srgbClr val="000000"/>
                        </a:solidFill>
                        <a:effectLst/>
                        <a:latin typeface="Arial"/>
                      </a:endParaRPr>
                    </a:p>
                  </a:txBody>
                  <a:tcPr marL="9525" marR="9525" marT="9525" marB="0" anchor="ctr"/>
                </a:tc>
                <a:tc>
                  <a:txBody>
                    <a:bodyPr/>
                    <a:lstStyle/>
                    <a:p>
                      <a:pPr algn="ctr" fontAlgn="ctr"/>
                      <a:r>
                        <a:rPr lang="tr-TR" sz="1400" u="none" strike="noStrike" dirty="0">
                          <a:effectLst/>
                        </a:rPr>
                        <a:t>21,2</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dirty="0">
                          <a:effectLst/>
                        </a:rPr>
                        <a:t>8</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dirty="0">
                          <a:effectLst/>
                        </a:rPr>
                        <a:t>14</a:t>
                      </a:r>
                      <a:endParaRPr lang="tr-TR" sz="1400" b="0" i="0" u="none" strike="noStrike" dirty="0">
                        <a:solidFill>
                          <a:srgbClr val="000000"/>
                        </a:solidFill>
                        <a:effectLst/>
                        <a:latin typeface="Arial"/>
                      </a:endParaRPr>
                    </a:p>
                  </a:txBody>
                  <a:tcPr marL="9525" marR="9525" marT="9525" marB="0" anchor="ctr"/>
                </a:tc>
                <a:extLst>
                  <a:ext uri="{0D108BD9-81ED-4DB2-BD59-A6C34878D82A}">
                    <a16:rowId xmlns:a16="http://schemas.microsoft.com/office/drawing/2014/main" val="10009"/>
                  </a:ext>
                </a:extLst>
              </a:tr>
              <a:tr h="349421">
                <a:tc>
                  <a:txBody>
                    <a:bodyPr/>
                    <a:lstStyle/>
                    <a:p>
                      <a:pPr algn="l" fontAlgn="ctr"/>
                      <a:r>
                        <a:rPr lang="tr-TR" sz="1200" u="none" strike="noStrike" dirty="0">
                          <a:effectLst/>
                        </a:rPr>
                        <a:t>İş yerimden bir süre uzaklaşırım (Rapor-İzin vb.)</a:t>
                      </a:r>
                      <a:endParaRPr lang="tr-TR" sz="12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a:effectLst/>
                        </a:rPr>
                        <a:t>7</a:t>
                      </a:r>
                      <a:endParaRPr lang="tr-TR" sz="1400" b="0" i="0" u="none" strike="noStrike">
                        <a:solidFill>
                          <a:srgbClr val="000000"/>
                        </a:solidFill>
                        <a:effectLst/>
                        <a:latin typeface="Arial"/>
                      </a:endParaRPr>
                    </a:p>
                  </a:txBody>
                  <a:tcPr marL="9525" marR="9525" marT="9525" marB="0" anchor="ctr"/>
                </a:tc>
                <a:tc>
                  <a:txBody>
                    <a:bodyPr/>
                    <a:lstStyle/>
                    <a:p>
                      <a:pPr algn="ctr" fontAlgn="ctr"/>
                      <a:r>
                        <a:rPr lang="tr-TR" sz="1400" u="none" strike="noStrike">
                          <a:effectLst/>
                        </a:rPr>
                        <a:t>13,5</a:t>
                      </a:r>
                      <a:endParaRPr lang="tr-TR" sz="1400" b="0" i="0" u="none" strike="noStrike">
                        <a:solidFill>
                          <a:srgbClr val="000000"/>
                        </a:solidFill>
                        <a:effectLst/>
                        <a:latin typeface="Arial"/>
                      </a:endParaRPr>
                    </a:p>
                  </a:txBody>
                  <a:tcPr marL="9525" marR="9525" marT="9525" marB="0" anchor="ctr"/>
                </a:tc>
                <a:tc>
                  <a:txBody>
                    <a:bodyPr/>
                    <a:lstStyle/>
                    <a:p>
                      <a:pPr algn="ctr" fontAlgn="ctr"/>
                      <a:r>
                        <a:rPr lang="tr-TR" sz="1400" u="none" strike="noStrike" dirty="0">
                          <a:effectLst/>
                        </a:rPr>
                        <a:t>2</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dirty="0">
                          <a:effectLst/>
                        </a:rPr>
                        <a:t>3,5</a:t>
                      </a:r>
                      <a:endParaRPr lang="tr-TR" sz="1400" b="0" i="0" u="none" strike="noStrike" dirty="0">
                        <a:solidFill>
                          <a:srgbClr val="000000"/>
                        </a:solidFill>
                        <a:effectLst/>
                        <a:latin typeface="Arial"/>
                      </a:endParaRPr>
                    </a:p>
                  </a:txBody>
                  <a:tcPr marL="9525" marR="9525" marT="9525" marB="0" anchor="ctr"/>
                </a:tc>
                <a:extLst>
                  <a:ext uri="{0D108BD9-81ED-4DB2-BD59-A6C34878D82A}">
                    <a16:rowId xmlns:a16="http://schemas.microsoft.com/office/drawing/2014/main" val="10010"/>
                  </a:ext>
                </a:extLst>
              </a:tr>
              <a:tr h="349421">
                <a:tc>
                  <a:txBody>
                    <a:bodyPr/>
                    <a:lstStyle/>
                    <a:p>
                      <a:pPr algn="l" fontAlgn="ctr"/>
                      <a:r>
                        <a:rPr lang="tr-TR" sz="1200" u="none" strike="noStrike" dirty="0">
                          <a:effectLst/>
                        </a:rPr>
                        <a:t>Ne yapacağım konusunda fikrim yok</a:t>
                      </a:r>
                      <a:endParaRPr lang="tr-TR" sz="12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a:effectLst/>
                        </a:rPr>
                        <a:t>4</a:t>
                      </a:r>
                      <a:endParaRPr lang="tr-TR" sz="1400" b="0" i="0" u="none" strike="noStrike">
                        <a:solidFill>
                          <a:srgbClr val="000000"/>
                        </a:solidFill>
                        <a:effectLst/>
                        <a:latin typeface="Arial"/>
                      </a:endParaRPr>
                    </a:p>
                  </a:txBody>
                  <a:tcPr marL="9525" marR="9525" marT="9525" marB="0" anchor="ctr"/>
                </a:tc>
                <a:tc>
                  <a:txBody>
                    <a:bodyPr/>
                    <a:lstStyle/>
                    <a:p>
                      <a:pPr algn="ctr" fontAlgn="ctr"/>
                      <a:r>
                        <a:rPr lang="tr-TR" sz="1400" u="none" strike="noStrike">
                          <a:effectLst/>
                        </a:rPr>
                        <a:t>7,7</a:t>
                      </a:r>
                      <a:endParaRPr lang="tr-TR" sz="1400" b="0" i="0" u="none" strike="noStrike">
                        <a:solidFill>
                          <a:srgbClr val="000000"/>
                        </a:solidFill>
                        <a:effectLst/>
                        <a:latin typeface="Arial"/>
                      </a:endParaRPr>
                    </a:p>
                  </a:txBody>
                  <a:tcPr marL="9525" marR="9525" marT="9525" marB="0" anchor="ctr"/>
                </a:tc>
                <a:tc>
                  <a:txBody>
                    <a:bodyPr/>
                    <a:lstStyle/>
                    <a:p>
                      <a:pPr algn="ctr" fontAlgn="ctr"/>
                      <a:r>
                        <a:rPr lang="tr-TR" sz="1400" u="none" strike="noStrike" dirty="0">
                          <a:effectLst/>
                        </a:rPr>
                        <a:t>0</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dirty="0">
                          <a:effectLst/>
                        </a:rPr>
                        <a:t>0</a:t>
                      </a:r>
                      <a:endParaRPr lang="tr-TR" sz="1400" b="0" i="0" u="none" strike="noStrike" dirty="0">
                        <a:solidFill>
                          <a:srgbClr val="000000"/>
                        </a:solidFill>
                        <a:effectLst/>
                        <a:latin typeface="Arial"/>
                      </a:endParaRPr>
                    </a:p>
                  </a:txBody>
                  <a:tcPr marL="9525" marR="9525" marT="9525" marB="0" anchor="ct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22680201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İçerik Yer Tutucusu 2"/>
          <p:cNvGraphicFramePr>
            <a:graphicFrameLocks noGrp="1"/>
          </p:cNvGraphicFramePr>
          <p:nvPr>
            <p:ph idx="1"/>
            <p:extLst>
              <p:ext uri="{D42A27DB-BD31-4B8C-83A1-F6EECF244321}">
                <p14:modId xmlns:p14="http://schemas.microsoft.com/office/powerpoint/2010/main" val="840291273"/>
              </p:ext>
            </p:extLst>
          </p:nvPr>
        </p:nvGraphicFramePr>
        <p:xfrm>
          <a:off x="355023" y="1253486"/>
          <a:ext cx="8493412" cy="4731681"/>
        </p:xfrm>
        <a:graphic>
          <a:graphicData uri="http://schemas.openxmlformats.org/drawingml/2006/table">
            <a:tbl>
              <a:tblPr>
                <a:tableStyleId>{5C22544A-7EE6-4342-B048-85BDC9FD1C3A}</a:tableStyleId>
              </a:tblPr>
              <a:tblGrid>
                <a:gridCol w="4209520">
                  <a:extLst>
                    <a:ext uri="{9D8B030D-6E8A-4147-A177-3AD203B41FA5}">
                      <a16:colId xmlns:a16="http://schemas.microsoft.com/office/drawing/2014/main" val="20000"/>
                    </a:ext>
                  </a:extLst>
                </a:gridCol>
                <a:gridCol w="713982">
                  <a:extLst>
                    <a:ext uri="{9D8B030D-6E8A-4147-A177-3AD203B41FA5}">
                      <a16:colId xmlns:a16="http://schemas.microsoft.com/office/drawing/2014/main" val="20001"/>
                    </a:ext>
                  </a:extLst>
                </a:gridCol>
                <a:gridCol w="713982">
                  <a:extLst>
                    <a:ext uri="{9D8B030D-6E8A-4147-A177-3AD203B41FA5}">
                      <a16:colId xmlns:a16="http://schemas.microsoft.com/office/drawing/2014/main" val="20002"/>
                    </a:ext>
                  </a:extLst>
                </a:gridCol>
                <a:gridCol w="713982">
                  <a:extLst>
                    <a:ext uri="{9D8B030D-6E8A-4147-A177-3AD203B41FA5}">
                      <a16:colId xmlns:a16="http://schemas.microsoft.com/office/drawing/2014/main" val="20003"/>
                    </a:ext>
                  </a:extLst>
                </a:gridCol>
                <a:gridCol w="713982">
                  <a:extLst>
                    <a:ext uri="{9D8B030D-6E8A-4147-A177-3AD203B41FA5}">
                      <a16:colId xmlns:a16="http://schemas.microsoft.com/office/drawing/2014/main" val="20004"/>
                    </a:ext>
                  </a:extLst>
                </a:gridCol>
                <a:gridCol w="713982">
                  <a:extLst>
                    <a:ext uri="{9D8B030D-6E8A-4147-A177-3AD203B41FA5}">
                      <a16:colId xmlns:a16="http://schemas.microsoft.com/office/drawing/2014/main" val="20005"/>
                    </a:ext>
                  </a:extLst>
                </a:gridCol>
                <a:gridCol w="713982">
                  <a:extLst>
                    <a:ext uri="{9D8B030D-6E8A-4147-A177-3AD203B41FA5}">
                      <a16:colId xmlns:a16="http://schemas.microsoft.com/office/drawing/2014/main" val="20006"/>
                    </a:ext>
                  </a:extLst>
                </a:gridCol>
              </a:tblGrid>
              <a:tr h="972114">
                <a:tc gridSpan="7">
                  <a:txBody>
                    <a:bodyPr/>
                    <a:lstStyle/>
                    <a:p>
                      <a:pPr algn="ctr" fontAlgn="b"/>
                      <a:r>
                        <a:rPr lang="tr-TR" sz="1600" u="none" strike="noStrike" dirty="0">
                          <a:effectLst/>
                        </a:rPr>
                        <a:t>B6. İş yerinizde </a:t>
                      </a:r>
                      <a:r>
                        <a:rPr lang="tr-TR" sz="1600" u="none" strike="noStrike" dirty="0" err="1">
                          <a:effectLst/>
                        </a:rPr>
                        <a:t>Mobbing</a:t>
                      </a:r>
                      <a:r>
                        <a:rPr lang="tr-TR" sz="1600" u="none" strike="noStrike" dirty="0">
                          <a:effectLst/>
                        </a:rPr>
                        <a:t>/ Psikolojik şiddet olaylarına karşı iş vereniniz/ yöneticinin tutum ve davranışları ne olurdu/oldu?</a:t>
                      </a:r>
                      <a:endParaRPr lang="tr-TR" sz="1600" b="0" i="0" u="none" strike="noStrike" dirty="0">
                        <a:solidFill>
                          <a:srgbClr val="000000"/>
                        </a:solidFill>
                        <a:effectLst/>
                        <a:latin typeface="Calibri"/>
                      </a:endParaRPr>
                    </a:p>
                  </a:txBody>
                  <a:tcPr marL="9525" marR="9525" marT="9525" marB="0" anchor="b"/>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extLst>
                  <a:ext uri="{0D108BD9-81ED-4DB2-BD59-A6C34878D82A}">
                    <a16:rowId xmlns:a16="http://schemas.microsoft.com/office/drawing/2014/main" val="10000"/>
                  </a:ext>
                </a:extLst>
              </a:tr>
              <a:tr h="537081">
                <a:tc rowSpan="3">
                  <a:txBody>
                    <a:bodyPr/>
                    <a:lstStyle/>
                    <a:p>
                      <a:pPr algn="l" fontAlgn="ctr"/>
                      <a:r>
                        <a:rPr lang="tr-TR" sz="900" u="none" strike="noStrike">
                          <a:effectLst/>
                        </a:rPr>
                        <a:t> </a:t>
                      </a:r>
                      <a:endParaRPr lang="tr-TR" sz="900" b="0" i="0" u="none" strike="noStrike">
                        <a:solidFill>
                          <a:srgbClr val="000000"/>
                        </a:solidFill>
                        <a:effectLst/>
                        <a:latin typeface="Arial"/>
                      </a:endParaRPr>
                    </a:p>
                  </a:txBody>
                  <a:tcPr marL="9525" marR="9525" marT="9525" marB="0" anchor="ctr"/>
                </a:tc>
                <a:tc gridSpan="6">
                  <a:txBody>
                    <a:bodyPr/>
                    <a:lstStyle/>
                    <a:p>
                      <a:pPr algn="ctr" fontAlgn="ctr"/>
                      <a:r>
                        <a:rPr lang="tr-TR" sz="900" u="none" strike="noStrike">
                          <a:effectLst/>
                        </a:rPr>
                        <a:t>A2. Cinsiyet</a:t>
                      </a:r>
                      <a:endParaRPr lang="tr-TR" sz="900" b="0" i="0" u="none" strike="noStrike">
                        <a:solidFill>
                          <a:srgbClr val="000000"/>
                        </a:solidFill>
                        <a:effectLst/>
                        <a:latin typeface="Arial"/>
                      </a:endParaRPr>
                    </a:p>
                  </a:txBody>
                  <a:tcPr marL="9525" marR="9525" marT="9525" marB="0" anchor="ct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extLst>
                  <a:ext uri="{0D108BD9-81ED-4DB2-BD59-A6C34878D82A}">
                    <a16:rowId xmlns:a16="http://schemas.microsoft.com/office/drawing/2014/main" val="10001"/>
                  </a:ext>
                </a:extLst>
              </a:tr>
              <a:tr h="537081">
                <a:tc vMerge="1">
                  <a:txBody>
                    <a:bodyPr/>
                    <a:lstStyle/>
                    <a:p>
                      <a:endParaRPr lang="tr-TR"/>
                    </a:p>
                  </a:txBody>
                  <a:tcPr/>
                </a:tc>
                <a:tc gridSpan="2">
                  <a:txBody>
                    <a:bodyPr/>
                    <a:lstStyle/>
                    <a:p>
                      <a:pPr algn="ctr" fontAlgn="ctr"/>
                      <a:r>
                        <a:rPr lang="tr-TR" sz="900" u="none" strike="noStrike">
                          <a:effectLst/>
                        </a:rPr>
                        <a:t>Kadın</a:t>
                      </a:r>
                      <a:endParaRPr lang="tr-TR" sz="900" b="0" i="0" u="none" strike="noStrike">
                        <a:solidFill>
                          <a:srgbClr val="000000"/>
                        </a:solidFill>
                        <a:effectLst/>
                        <a:latin typeface="Arial"/>
                      </a:endParaRPr>
                    </a:p>
                  </a:txBody>
                  <a:tcPr marL="9525" marR="9525" marT="9525" marB="0" anchor="ctr"/>
                </a:tc>
                <a:tc hMerge="1">
                  <a:txBody>
                    <a:bodyPr/>
                    <a:lstStyle/>
                    <a:p>
                      <a:endParaRPr lang="tr-TR"/>
                    </a:p>
                  </a:txBody>
                  <a:tcPr/>
                </a:tc>
                <a:tc gridSpan="2">
                  <a:txBody>
                    <a:bodyPr/>
                    <a:lstStyle/>
                    <a:p>
                      <a:pPr algn="ctr" fontAlgn="ctr"/>
                      <a:r>
                        <a:rPr lang="tr-TR" sz="900" u="none" strike="noStrike">
                          <a:effectLst/>
                        </a:rPr>
                        <a:t>Erkek</a:t>
                      </a:r>
                      <a:endParaRPr lang="tr-TR" sz="900" b="0" i="0" u="none" strike="noStrike">
                        <a:solidFill>
                          <a:srgbClr val="000000"/>
                        </a:solidFill>
                        <a:effectLst/>
                        <a:latin typeface="Arial"/>
                      </a:endParaRPr>
                    </a:p>
                  </a:txBody>
                  <a:tcPr marL="9525" marR="9525" marT="9525" marB="0" anchor="ctr"/>
                </a:tc>
                <a:tc hMerge="1">
                  <a:txBody>
                    <a:bodyPr/>
                    <a:lstStyle/>
                    <a:p>
                      <a:endParaRPr lang="tr-TR"/>
                    </a:p>
                  </a:txBody>
                  <a:tcPr/>
                </a:tc>
                <a:tc gridSpan="2">
                  <a:txBody>
                    <a:bodyPr/>
                    <a:lstStyle/>
                    <a:p>
                      <a:pPr algn="ctr" fontAlgn="ctr"/>
                      <a:r>
                        <a:rPr lang="tr-TR" sz="900" u="none" strike="noStrike">
                          <a:effectLst/>
                        </a:rPr>
                        <a:t>Total</a:t>
                      </a:r>
                      <a:endParaRPr lang="tr-TR" sz="900" b="0" i="0" u="none" strike="noStrike">
                        <a:solidFill>
                          <a:srgbClr val="000000"/>
                        </a:solidFill>
                        <a:effectLst/>
                        <a:latin typeface="Arial"/>
                      </a:endParaRPr>
                    </a:p>
                  </a:txBody>
                  <a:tcPr marL="9525" marR="9525" marT="9525" marB="0" anchor="ctr"/>
                </a:tc>
                <a:tc hMerge="1">
                  <a:txBody>
                    <a:bodyPr/>
                    <a:lstStyle/>
                    <a:p>
                      <a:endParaRPr lang="tr-TR"/>
                    </a:p>
                  </a:txBody>
                  <a:tcPr/>
                </a:tc>
                <a:extLst>
                  <a:ext uri="{0D108BD9-81ED-4DB2-BD59-A6C34878D82A}">
                    <a16:rowId xmlns:a16="http://schemas.microsoft.com/office/drawing/2014/main" val="10002"/>
                  </a:ext>
                </a:extLst>
              </a:tr>
              <a:tr h="537081">
                <a:tc vMerge="1">
                  <a:txBody>
                    <a:bodyPr/>
                    <a:lstStyle/>
                    <a:p>
                      <a:endParaRPr lang="tr-TR"/>
                    </a:p>
                  </a:txBody>
                  <a:tcPr/>
                </a:tc>
                <a:tc>
                  <a:txBody>
                    <a:bodyPr/>
                    <a:lstStyle/>
                    <a:p>
                      <a:pPr algn="ctr" fontAlgn="ctr"/>
                      <a:r>
                        <a:rPr lang="tr-TR" sz="1400" u="none" strike="noStrike" dirty="0">
                          <a:effectLst/>
                        </a:rPr>
                        <a:t>n</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dirty="0">
                          <a:effectLst/>
                        </a:rPr>
                        <a:t>%</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a:effectLst/>
                        </a:rPr>
                        <a:t>n</a:t>
                      </a:r>
                      <a:endParaRPr lang="tr-TR" sz="1400" b="0" i="0" u="none" strike="noStrike">
                        <a:solidFill>
                          <a:srgbClr val="000000"/>
                        </a:solidFill>
                        <a:effectLst/>
                        <a:latin typeface="Arial"/>
                      </a:endParaRPr>
                    </a:p>
                  </a:txBody>
                  <a:tcPr marL="9525" marR="9525" marT="9525" marB="0" anchor="ctr"/>
                </a:tc>
                <a:tc>
                  <a:txBody>
                    <a:bodyPr/>
                    <a:lstStyle/>
                    <a:p>
                      <a:pPr algn="ctr" fontAlgn="ctr"/>
                      <a:r>
                        <a:rPr lang="tr-TR" sz="1400" u="none" strike="noStrike">
                          <a:effectLst/>
                        </a:rPr>
                        <a:t>%</a:t>
                      </a:r>
                      <a:endParaRPr lang="tr-TR" sz="1400" b="0" i="0" u="none" strike="noStrike">
                        <a:solidFill>
                          <a:srgbClr val="000000"/>
                        </a:solidFill>
                        <a:effectLst/>
                        <a:latin typeface="Arial"/>
                      </a:endParaRPr>
                    </a:p>
                  </a:txBody>
                  <a:tcPr marL="9525" marR="9525" marT="9525" marB="0" anchor="ctr"/>
                </a:tc>
                <a:tc>
                  <a:txBody>
                    <a:bodyPr/>
                    <a:lstStyle/>
                    <a:p>
                      <a:pPr algn="ctr" fontAlgn="ctr"/>
                      <a:r>
                        <a:rPr lang="tr-TR" sz="1400" u="none" strike="noStrike">
                          <a:effectLst/>
                        </a:rPr>
                        <a:t>n</a:t>
                      </a:r>
                      <a:endParaRPr lang="tr-TR" sz="1400" b="0" i="0" u="none" strike="noStrike">
                        <a:solidFill>
                          <a:srgbClr val="000000"/>
                        </a:solidFill>
                        <a:effectLst/>
                        <a:latin typeface="Arial"/>
                      </a:endParaRPr>
                    </a:p>
                  </a:txBody>
                  <a:tcPr marL="9525" marR="9525" marT="9525" marB="0" anchor="ctr"/>
                </a:tc>
                <a:tc>
                  <a:txBody>
                    <a:bodyPr/>
                    <a:lstStyle/>
                    <a:p>
                      <a:pPr algn="ctr" fontAlgn="ctr"/>
                      <a:r>
                        <a:rPr lang="tr-TR" sz="1400" u="none" strike="noStrike">
                          <a:effectLst/>
                        </a:rPr>
                        <a:t>%</a:t>
                      </a:r>
                      <a:endParaRPr lang="tr-TR" sz="1400" b="0" i="0" u="none" strike="noStrike">
                        <a:solidFill>
                          <a:srgbClr val="000000"/>
                        </a:solidFill>
                        <a:effectLst/>
                        <a:latin typeface="Arial"/>
                      </a:endParaRPr>
                    </a:p>
                  </a:txBody>
                  <a:tcPr marL="9525" marR="9525" marT="9525" marB="0" anchor="ctr"/>
                </a:tc>
                <a:extLst>
                  <a:ext uri="{0D108BD9-81ED-4DB2-BD59-A6C34878D82A}">
                    <a16:rowId xmlns:a16="http://schemas.microsoft.com/office/drawing/2014/main" val="10003"/>
                  </a:ext>
                </a:extLst>
              </a:tr>
              <a:tr h="537081">
                <a:tc>
                  <a:txBody>
                    <a:bodyPr/>
                    <a:lstStyle/>
                    <a:p>
                      <a:pPr algn="l" fontAlgn="ctr"/>
                      <a:r>
                        <a:rPr lang="tr-TR" sz="1200" u="none" strike="noStrike" dirty="0">
                          <a:effectLst/>
                        </a:rPr>
                        <a:t>Herhangi bir uygulamada bulunulmazdı/bulunulmadı</a:t>
                      </a:r>
                      <a:endParaRPr lang="tr-TR" sz="12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dirty="0">
                          <a:effectLst/>
                        </a:rPr>
                        <a:t>32</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dirty="0">
                          <a:effectLst/>
                        </a:rPr>
                        <a:t>61,5</a:t>
                      </a:r>
                      <a:endParaRPr lang="tr-TR" sz="1400" b="0" i="0" u="none" strike="noStrike" dirty="0">
                        <a:solidFill>
                          <a:srgbClr val="FF0000"/>
                        </a:solidFill>
                        <a:effectLst/>
                        <a:latin typeface="Arial"/>
                      </a:endParaRPr>
                    </a:p>
                  </a:txBody>
                  <a:tcPr marL="9525" marR="9525" marT="9525" marB="0" anchor="ctr"/>
                </a:tc>
                <a:tc>
                  <a:txBody>
                    <a:bodyPr/>
                    <a:lstStyle/>
                    <a:p>
                      <a:pPr algn="ctr" fontAlgn="ctr"/>
                      <a:r>
                        <a:rPr lang="tr-TR" sz="1400" u="none" strike="noStrike" dirty="0">
                          <a:effectLst/>
                        </a:rPr>
                        <a:t>18</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dirty="0">
                          <a:effectLst/>
                        </a:rPr>
                        <a:t>31,6</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a:effectLst/>
                        </a:rPr>
                        <a:t>50</a:t>
                      </a:r>
                      <a:endParaRPr lang="tr-TR" sz="1400" b="0" i="0" u="none" strike="noStrike">
                        <a:solidFill>
                          <a:srgbClr val="000000"/>
                        </a:solidFill>
                        <a:effectLst/>
                        <a:latin typeface="Arial"/>
                      </a:endParaRPr>
                    </a:p>
                  </a:txBody>
                  <a:tcPr marL="9525" marR="9525" marT="9525" marB="0" anchor="ctr"/>
                </a:tc>
                <a:tc>
                  <a:txBody>
                    <a:bodyPr/>
                    <a:lstStyle/>
                    <a:p>
                      <a:pPr algn="ctr" fontAlgn="ctr"/>
                      <a:r>
                        <a:rPr lang="tr-TR" sz="1400" u="none" strike="noStrike">
                          <a:effectLst/>
                        </a:rPr>
                        <a:t>45,9</a:t>
                      </a:r>
                      <a:endParaRPr lang="tr-TR" sz="1400" b="0" i="0" u="none" strike="noStrike">
                        <a:solidFill>
                          <a:srgbClr val="000000"/>
                        </a:solidFill>
                        <a:effectLst/>
                        <a:latin typeface="Arial"/>
                      </a:endParaRPr>
                    </a:p>
                  </a:txBody>
                  <a:tcPr marL="9525" marR="9525" marT="9525" marB="0" anchor="ctr"/>
                </a:tc>
                <a:extLst>
                  <a:ext uri="{0D108BD9-81ED-4DB2-BD59-A6C34878D82A}">
                    <a16:rowId xmlns:a16="http://schemas.microsoft.com/office/drawing/2014/main" val="10004"/>
                  </a:ext>
                </a:extLst>
              </a:tr>
              <a:tr h="537081">
                <a:tc>
                  <a:txBody>
                    <a:bodyPr/>
                    <a:lstStyle/>
                    <a:p>
                      <a:pPr algn="l" fontAlgn="ctr"/>
                      <a:r>
                        <a:rPr lang="tr-TR" sz="1200" u="none" strike="noStrike" dirty="0">
                          <a:effectLst/>
                        </a:rPr>
                        <a:t>Çözüm üretici uygulamalar yapılırdı/ yapıldı</a:t>
                      </a:r>
                      <a:endParaRPr lang="tr-TR" sz="12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a:effectLst/>
                        </a:rPr>
                        <a:t>18</a:t>
                      </a:r>
                      <a:endParaRPr lang="tr-TR" sz="1400" b="0" i="0" u="none" strike="noStrike">
                        <a:solidFill>
                          <a:srgbClr val="000000"/>
                        </a:solidFill>
                        <a:effectLst/>
                        <a:latin typeface="Arial"/>
                      </a:endParaRPr>
                    </a:p>
                  </a:txBody>
                  <a:tcPr marL="9525" marR="9525" marT="9525" marB="0" anchor="ctr"/>
                </a:tc>
                <a:tc>
                  <a:txBody>
                    <a:bodyPr/>
                    <a:lstStyle/>
                    <a:p>
                      <a:pPr algn="ctr" fontAlgn="ctr"/>
                      <a:r>
                        <a:rPr lang="tr-TR" sz="1400" u="none" strike="noStrike" dirty="0">
                          <a:effectLst/>
                        </a:rPr>
                        <a:t>34,6</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dirty="0">
                          <a:effectLst/>
                        </a:rPr>
                        <a:t>35</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dirty="0">
                          <a:effectLst/>
                        </a:rPr>
                        <a:t>61,4</a:t>
                      </a:r>
                      <a:endParaRPr lang="tr-TR" sz="1400" b="0" i="0" u="none" strike="noStrike" dirty="0">
                        <a:solidFill>
                          <a:srgbClr val="FF0000"/>
                        </a:solidFill>
                        <a:effectLst/>
                        <a:latin typeface="Arial"/>
                      </a:endParaRPr>
                    </a:p>
                  </a:txBody>
                  <a:tcPr marL="9525" marR="9525" marT="9525" marB="0" anchor="ctr"/>
                </a:tc>
                <a:tc>
                  <a:txBody>
                    <a:bodyPr/>
                    <a:lstStyle/>
                    <a:p>
                      <a:pPr algn="ctr" fontAlgn="ctr"/>
                      <a:r>
                        <a:rPr lang="tr-TR" sz="1400" u="none" strike="noStrike" dirty="0">
                          <a:effectLst/>
                        </a:rPr>
                        <a:t>53</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a:effectLst/>
                        </a:rPr>
                        <a:t>48,6</a:t>
                      </a:r>
                      <a:endParaRPr lang="tr-TR" sz="1400" b="0" i="0" u="none" strike="noStrike">
                        <a:solidFill>
                          <a:srgbClr val="000000"/>
                        </a:solidFill>
                        <a:effectLst/>
                        <a:latin typeface="Arial"/>
                      </a:endParaRPr>
                    </a:p>
                  </a:txBody>
                  <a:tcPr marL="9525" marR="9525" marT="9525" marB="0" anchor="ctr"/>
                </a:tc>
                <a:extLst>
                  <a:ext uri="{0D108BD9-81ED-4DB2-BD59-A6C34878D82A}">
                    <a16:rowId xmlns:a16="http://schemas.microsoft.com/office/drawing/2014/main" val="10005"/>
                  </a:ext>
                </a:extLst>
              </a:tr>
              <a:tr h="537081">
                <a:tc>
                  <a:txBody>
                    <a:bodyPr/>
                    <a:lstStyle/>
                    <a:p>
                      <a:pPr algn="l" fontAlgn="ctr"/>
                      <a:r>
                        <a:rPr lang="tr-TR" sz="1200" u="none" strike="noStrike" dirty="0">
                          <a:effectLst/>
                        </a:rPr>
                        <a:t>Yasal işlem </a:t>
                      </a:r>
                      <a:r>
                        <a:rPr lang="tr-TR" sz="1200" u="none" strike="noStrike" dirty="0" smtClean="0">
                          <a:effectLst/>
                        </a:rPr>
                        <a:t>başlatılırdı/başlatıldı</a:t>
                      </a:r>
                      <a:endParaRPr lang="tr-TR" sz="12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a:effectLst/>
                        </a:rPr>
                        <a:t>1</a:t>
                      </a:r>
                      <a:endParaRPr lang="tr-TR" sz="1400" b="0" i="0" u="none" strike="noStrike">
                        <a:solidFill>
                          <a:srgbClr val="000000"/>
                        </a:solidFill>
                        <a:effectLst/>
                        <a:latin typeface="Arial"/>
                      </a:endParaRPr>
                    </a:p>
                  </a:txBody>
                  <a:tcPr marL="9525" marR="9525" marT="9525" marB="0" anchor="ctr"/>
                </a:tc>
                <a:tc>
                  <a:txBody>
                    <a:bodyPr/>
                    <a:lstStyle/>
                    <a:p>
                      <a:pPr algn="ctr" fontAlgn="ctr"/>
                      <a:r>
                        <a:rPr lang="tr-TR" sz="1400" u="none" strike="noStrike">
                          <a:effectLst/>
                        </a:rPr>
                        <a:t>1,9</a:t>
                      </a:r>
                      <a:endParaRPr lang="tr-TR" sz="1400" b="0" i="0" u="none" strike="noStrike">
                        <a:solidFill>
                          <a:srgbClr val="000000"/>
                        </a:solidFill>
                        <a:effectLst/>
                        <a:latin typeface="Arial"/>
                      </a:endParaRPr>
                    </a:p>
                  </a:txBody>
                  <a:tcPr marL="9525" marR="9525" marT="9525" marB="0" anchor="ctr"/>
                </a:tc>
                <a:tc>
                  <a:txBody>
                    <a:bodyPr/>
                    <a:lstStyle/>
                    <a:p>
                      <a:pPr algn="ctr" fontAlgn="ctr"/>
                      <a:r>
                        <a:rPr lang="tr-TR" sz="1400" u="none" strike="noStrike" dirty="0">
                          <a:effectLst/>
                        </a:rPr>
                        <a:t>1</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a:effectLst/>
                        </a:rPr>
                        <a:t>1,8</a:t>
                      </a:r>
                      <a:endParaRPr lang="tr-TR" sz="1400" b="0" i="0" u="none" strike="noStrike">
                        <a:solidFill>
                          <a:srgbClr val="000000"/>
                        </a:solidFill>
                        <a:effectLst/>
                        <a:latin typeface="Arial"/>
                      </a:endParaRPr>
                    </a:p>
                  </a:txBody>
                  <a:tcPr marL="9525" marR="9525" marT="9525" marB="0" anchor="ctr"/>
                </a:tc>
                <a:tc>
                  <a:txBody>
                    <a:bodyPr/>
                    <a:lstStyle/>
                    <a:p>
                      <a:pPr algn="ctr" fontAlgn="ctr"/>
                      <a:r>
                        <a:rPr lang="tr-TR" sz="1400" u="none" strike="noStrike" dirty="0">
                          <a:effectLst/>
                        </a:rPr>
                        <a:t>2</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a:effectLst/>
                        </a:rPr>
                        <a:t>1,8</a:t>
                      </a:r>
                      <a:endParaRPr lang="tr-TR" sz="1400" b="0" i="0" u="none" strike="noStrike">
                        <a:solidFill>
                          <a:srgbClr val="000000"/>
                        </a:solidFill>
                        <a:effectLst/>
                        <a:latin typeface="Arial"/>
                      </a:endParaRPr>
                    </a:p>
                  </a:txBody>
                  <a:tcPr marL="9525" marR="9525" marT="9525" marB="0" anchor="ctr"/>
                </a:tc>
                <a:extLst>
                  <a:ext uri="{0D108BD9-81ED-4DB2-BD59-A6C34878D82A}">
                    <a16:rowId xmlns:a16="http://schemas.microsoft.com/office/drawing/2014/main" val="10006"/>
                  </a:ext>
                </a:extLst>
              </a:tr>
              <a:tr h="537081">
                <a:tc>
                  <a:txBody>
                    <a:bodyPr/>
                    <a:lstStyle/>
                    <a:p>
                      <a:pPr algn="l" fontAlgn="ctr"/>
                      <a:r>
                        <a:rPr lang="tr-TR" sz="1200" u="none" strike="noStrike" dirty="0">
                          <a:effectLst/>
                        </a:rPr>
                        <a:t>Total</a:t>
                      </a:r>
                      <a:endParaRPr lang="tr-TR" sz="12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a:effectLst/>
                        </a:rPr>
                        <a:t>52</a:t>
                      </a:r>
                      <a:endParaRPr lang="tr-TR" sz="1400" b="0" i="0" u="none" strike="noStrike">
                        <a:solidFill>
                          <a:srgbClr val="000000"/>
                        </a:solidFill>
                        <a:effectLst/>
                        <a:latin typeface="Arial"/>
                      </a:endParaRPr>
                    </a:p>
                  </a:txBody>
                  <a:tcPr marL="9525" marR="9525" marT="9525" marB="0" anchor="ctr"/>
                </a:tc>
                <a:tc>
                  <a:txBody>
                    <a:bodyPr/>
                    <a:lstStyle/>
                    <a:p>
                      <a:pPr algn="ctr" fontAlgn="ctr"/>
                      <a:r>
                        <a:rPr lang="tr-TR" sz="1400" u="none" strike="noStrike">
                          <a:effectLst/>
                        </a:rPr>
                        <a:t>100</a:t>
                      </a:r>
                      <a:endParaRPr lang="tr-TR" sz="1400" b="0" i="0" u="none" strike="noStrike">
                        <a:solidFill>
                          <a:srgbClr val="000000"/>
                        </a:solidFill>
                        <a:effectLst/>
                        <a:latin typeface="Arial"/>
                      </a:endParaRPr>
                    </a:p>
                  </a:txBody>
                  <a:tcPr marL="9525" marR="9525" marT="9525" marB="0" anchor="ctr"/>
                </a:tc>
                <a:tc>
                  <a:txBody>
                    <a:bodyPr/>
                    <a:lstStyle/>
                    <a:p>
                      <a:pPr algn="ctr" fontAlgn="ctr"/>
                      <a:r>
                        <a:rPr lang="tr-TR" sz="1400" u="none" strike="noStrike">
                          <a:effectLst/>
                        </a:rPr>
                        <a:t>57</a:t>
                      </a:r>
                      <a:endParaRPr lang="tr-TR" sz="1400" b="0" i="0" u="none" strike="noStrike">
                        <a:solidFill>
                          <a:srgbClr val="000000"/>
                        </a:solidFill>
                        <a:effectLst/>
                        <a:latin typeface="Arial"/>
                      </a:endParaRPr>
                    </a:p>
                  </a:txBody>
                  <a:tcPr marL="9525" marR="9525" marT="9525" marB="0" anchor="ctr"/>
                </a:tc>
                <a:tc>
                  <a:txBody>
                    <a:bodyPr/>
                    <a:lstStyle/>
                    <a:p>
                      <a:pPr algn="ctr" fontAlgn="ctr"/>
                      <a:r>
                        <a:rPr lang="tr-TR" sz="1400" u="none" strike="noStrike" dirty="0">
                          <a:effectLst/>
                        </a:rPr>
                        <a:t>100</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dirty="0">
                          <a:effectLst/>
                        </a:rPr>
                        <a:t>109</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dirty="0">
                          <a:effectLst/>
                        </a:rPr>
                        <a:t>100</a:t>
                      </a:r>
                      <a:endParaRPr lang="tr-TR" sz="1400" b="0" i="0" u="none" strike="noStrike" dirty="0">
                        <a:solidFill>
                          <a:srgbClr val="000000"/>
                        </a:solidFill>
                        <a:effectLst/>
                        <a:latin typeface="Arial"/>
                      </a:endParaRPr>
                    </a:p>
                  </a:txBody>
                  <a:tcPr marL="9525" marR="9525" marT="9525" marB="0" anchor="ct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8039221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İçerik Yer Tutucusu 2"/>
          <p:cNvGraphicFramePr>
            <a:graphicFrameLocks noGrp="1"/>
          </p:cNvGraphicFramePr>
          <p:nvPr>
            <p:ph idx="1"/>
            <p:extLst>
              <p:ext uri="{D42A27DB-BD31-4B8C-83A1-F6EECF244321}">
                <p14:modId xmlns:p14="http://schemas.microsoft.com/office/powerpoint/2010/main" val="3738178856"/>
              </p:ext>
            </p:extLst>
          </p:nvPr>
        </p:nvGraphicFramePr>
        <p:xfrm>
          <a:off x="230910" y="1274744"/>
          <a:ext cx="8571344" cy="4682711"/>
        </p:xfrm>
        <a:graphic>
          <a:graphicData uri="http://schemas.openxmlformats.org/drawingml/2006/table">
            <a:tbl>
              <a:tblPr>
                <a:tableStyleId>{5C22544A-7EE6-4342-B048-85BDC9FD1C3A}</a:tableStyleId>
              </a:tblPr>
              <a:tblGrid>
                <a:gridCol w="4248146">
                  <a:extLst>
                    <a:ext uri="{9D8B030D-6E8A-4147-A177-3AD203B41FA5}">
                      <a16:colId xmlns:a16="http://schemas.microsoft.com/office/drawing/2014/main" val="20000"/>
                    </a:ext>
                  </a:extLst>
                </a:gridCol>
                <a:gridCol w="720533">
                  <a:extLst>
                    <a:ext uri="{9D8B030D-6E8A-4147-A177-3AD203B41FA5}">
                      <a16:colId xmlns:a16="http://schemas.microsoft.com/office/drawing/2014/main" val="20001"/>
                    </a:ext>
                  </a:extLst>
                </a:gridCol>
                <a:gridCol w="720533">
                  <a:extLst>
                    <a:ext uri="{9D8B030D-6E8A-4147-A177-3AD203B41FA5}">
                      <a16:colId xmlns:a16="http://schemas.microsoft.com/office/drawing/2014/main" val="20002"/>
                    </a:ext>
                  </a:extLst>
                </a:gridCol>
                <a:gridCol w="720533">
                  <a:extLst>
                    <a:ext uri="{9D8B030D-6E8A-4147-A177-3AD203B41FA5}">
                      <a16:colId xmlns:a16="http://schemas.microsoft.com/office/drawing/2014/main" val="20003"/>
                    </a:ext>
                  </a:extLst>
                </a:gridCol>
                <a:gridCol w="720533">
                  <a:extLst>
                    <a:ext uri="{9D8B030D-6E8A-4147-A177-3AD203B41FA5}">
                      <a16:colId xmlns:a16="http://schemas.microsoft.com/office/drawing/2014/main" val="20004"/>
                    </a:ext>
                  </a:extLst>
                </a:gridCol>
                <a:gridCol w="720533">
                  <a:extLst>
                    <a:ext uri="{9D8B030D-6E8A-4147-A177-3AD203B41FA5}">
                      <a16:colId xmlns:a16="http://schemas.microsoft.com/office/drawing/2014/main" val="20005"/>
                    </a:ext>
                  </a:extLst>
                </a:gridCol>
                <a:gridCol w="720533">
                  <a:extLst>
                    <a:ext uri="{9D8B030D-6E8A-4147-A177-3AD203B41FA5}">
                      <a16:colId xmlns:a16="http://schemas.microsoft.com/office/drawing/2014/main" val="20006"/>
                    </a:ext>
                  </a:extLst>
                </a:gridCol>
              </a:tblGrid>
              <a:tr h="877402">
                <a:tc gridSpan="7">
                  <a:txBody>
                    <a:bodyPr/>
                    <a:lstStyle/>
                    <a:p>
                      <a:pPr algn="ctr" fontAlgn="b"/>
                      <a:r>
                        <a:rPr lang="tr-TR" sz="1600" u="none" strike="noStrike" dirty="0">
                          <a:effectLst/>
                        </a:rPr>
                        <a:t>B7. İş yerinizde </a:t>
                      </a:r>
                      <a:r>
                        <a:rPr lang="tr-TR" sz="1600" u="none" strike="noStrike" dirty="0" err="1">
                          <a:effectLst/>
                        </a:rPr>
                        <a:t>Mobbing</a:t>
                      </a:r>
                      <a:r>
                        <a:rPr lang="tr-TR" sz="1600" u="none" strike="noStrike" dirty="0">
                          <a:effectLst/>
                        </a:rPr>
                        <a:t>/ Psikolojik şiddet olayları karşısında çalışan personelin tutum ve davranışları ne olurdu/oldu?</a:t>
                      </a:r>
                      <a:endParaRPr lang="tr-TR" sz="1600" b="0" i="0" u="none" strike="noStrike" dirty="0">
                        <a:solidFill>
                          <a:srgbClr val="000000"/>
                        </a:solidFill>
                        <a:effectLst/>
                        <a:latin typeface="Calibri"/>
                      </a:endParaRPr>
                    </a:p>
                  </a:txBody>
                  <a:tcPr marL="9525" marR="9525" marT="9525" marB="0" anchor="b"/>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extLst>
                  <a:ext uri="{0D108BD9-81ED-4DB2-BD59-A6C34878D82A}">
                    <a16:rowId xmlns:a16="http://schemas.microsoft.com/office/drawing/2014/main" val="10000"/>
                  </a:ext>
                </a:extLst>
              </a:tr>
              <a:tr h="484752">
                <a:tc rowSpan="3">
                  <a:txBody>
                    <a:bodyPr/>
                    <a:lstStyle/>
                    <a:p>
                      <a:pPr algn="l" fontAlgn="ctr"/>
                      <a:r>
                        <a:rPr lang="tr-TR" sz="900" u="none" strike="noStrike" dirty="0">
                          <a:effectLst/>
                        </a:rPr>
                        <a:t> </a:t>
                      </a:r>
                      <a:endParaRPr lang="tr-TR" sz="900" b="0" i="0" u="none" strike="noStrike" dirty="0">
                        <a:solidFill>
                          <a:srgbClr val="000000"/>
                        </a:solidFill>
                        <a:effectLst/>
                        <a:latin typeface="Arial"/>
                      </a:endParaRPr>
                    </a:p>
                  </a:txBody>
                  <a:tcPr marL="9525" marR="9525" marT="9525" marB="0" anchor="ctr"/>
                </a:tc>
                <a:tc gridSpan="6">
                  <a:txBody>
                    <a:bodyPr/>
                    <a:lstStyle/>
                    <a:p>
                      <a:pPr algn="ctr" fontAlgn="ctr"/>
                      <a:r>
                        <a:rPr lang="tr-TR" sz="1600" u="none" strike="noStrike" dirty="0">
                          <a:effectLst/>
                        </a:rPr>
                        <a:t>A2. Cinsiyet</a:t>
                      </a:r>
                      <a:endParaRPr lang="tr-TR" sz="1600" b="0" i="0" u="none" strike="noStrike" dirty="0">
                        <a:solidFill>
                          <a:srgbClr val="000000"/>
                        </a:solidFill>
                        <a:effectLst/>
                        <a:latin typeface="Arial"/>
                      </a:endParaRPr>
                    </a:p>
                  </a:txBody>
                  <a:tcPr marL="9525" marR="9525" marT="9525" marB="0" anchor="ct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extLst>
                  <a:ext uri="{0D108BD9-81ED-4DB2-BD59-A6C34878D82A}">
                    <a16:rowId xmlns:a16="http://schemas.microsoft.com/office/drawing/2014/main" val="10001"/>
                  </a:ext>
                </a:extLst>
              </a:tr>
              <a:tr h="484752">
                <a:tc vMerge="1">
                  <a:txBody>
                    <a:bodyPr/>
                    <a:lstStyle/>
                    <a:p>
                      <a:endParaRPr lang="tr-TR"/>
                    </a:p>
                  </a:txBody>
                  <a:tcPr/>
                </a:tc>
                <a:tc gridSpan="2">
                  <a:txBody>
                    <a:bodyPr/>
                    <a:lstStyle/>
                    <a:p>
                      <a:pPr algn="ctr" fontAlgn="ctr"/>
                      <a:r>
                        <a:rPr lang="tr-TR" sz="1600" u="none" strike="noStrike" dirty="0">
                          <a:effectLst/>
                        </a:rPr>
                        <a:t>Kadın</a:t>
                      </a:r>
                      <a:endParaRPr lang="tr-TR" sz="1600" b="0" i="0" u="none" strike="noStrike" dirty="0">
                        <a:solidFill>
                          <a:srgbClr val="000000"/>
                        </a:solidFill>
                        <a:effectLst/>
                        <a:latin typeface="Arial"/>
                      </a:endParaRPr>
                    </a:p>
                  </a:txBody>
                  <a:tcPr marL="9525" marR="9525" marT="9525" marB="0" anchor="ctr"/>
                </a:tc>
                <a:tc hMerge="1">
                  <a:txBody>
                    <a:bodyPr/>
                    <a:lstStyle/>
                    <a:p>
                      <a:endParaRPr lang="tr-TR"/>
                    </a:p>
                  </a:txBody>
                  <a:tcPr/>
                </a:tc>
                <a:tc gridSpan="2">
                  <a:txBody>
                    <a:bodyPr/>
                    <a:lstStyle/>
                    <a:p>
                      <a:pPr algn="ctr" fontAlgn="ctr"/>
                      <a:r>
                        <a:rPr lang="tr-TR" sz="1600" u="none" strike="noStrike" dirty="0">
                          <a:effectLst/>
                        </a:rPr>
                        <a:t>Erkek</a:t>
                      </a:r>
                      <a:endParaRPr lang="tr-TR" sz="1600" b="0" i="0" u="none" strike="noStrike" dirty="0">
                        <a:solidFill>
                          <a:srgbClr val="000000"/>
                        </a:solidFill>
                        <a:effectLst/>
                        <a:latin typeface="Arial"/>
                      </a:endParaRPr>
                    </a:p>
                  </a:txBody>
                  <a:tcPr marL="9525" marR="9525" marT="9525" marB="0" anchor="ctr"/>
                </a:tc>
                <a:tc hMerge="1">
                  <a:txBody>
                    <a:bodyPr/>
                    <a:lstStyle/>
                    <a:p>
                      <a:endParaRPr lang="tr-TR"/>
                    </a:p>
                  </a:txBody>
                  <a:tcPr/>
                </a:tc>
                <a:tc gridSpan="2">
                  <a:txBody>
                    <a:bodyPr/>
                    <a:lstStyle/>
                    <a:p>
                      <a:pPr algn="ctr" fontAlgn="ctr"/>
                      <a:r>
                        <a:rPr lang="tr-TR" sz="1600" u="none" strike="noStrike" dirty="0">
                          <a:effectLst/>
                        </a:rPr>
                        <a:t>Total</a:t>
                      </a:r>
                      <a:endParaRPr lang="tr-TR" sz="1600" b="0" i="0" u="none" strike="noStrike" dirty="0">
                        <a:solidFill>
                          <a:srgbClr val="000000"/>
                        </a:solidFill>
                        <a:effectLst/>
                        <a:latin typeface="Arial"/>
                      </a:endParaRPr>
                    </a:p>
                  </a:txBody>
                  <a:tcPr marL="9525" marR="9525" marT="9525" marB="0" anchor="ctr"/>
                </a:tc>
                <a:tc hMerge="1">
                  <a:txBody>
                    <a:bodyPr/>
                    <a:lstStyle/>
                    <a:p>
                      <a:endParaRPr lang="tr-TR"/>
                    </a:p>
                  </a:txBody>
                  <a:tcPr/>
                </a:tc>
                <a:extLst>
                  <a:ext uri="{0D108BD9-81ED-4DB2-BD59-A6C34878D82A}">
                    <a16:rowId xmlns:a16="http://schemas.microsoft.com/office/drawing/2014/main" val="10002"/>
                  </a:ext>
                </a:extLst>
              </a:tr>
              <a:tr h="567161">
                <a:tc vMerge="1">
                  <a:txBody>
                    <a:bodyPr/>
                    <a:lstStyle/>
                    <a:p>
                      <a:endParaRPr lang="tr-TR"/>
                    </a:p>
                  </a:txBody>
                  <a:tcPr/>
                </a:tc>
                <a:tc>
                  <a:txBody>
                    <a:bodyPr/>
                    <a:lstStyle/>
                    <a:p>
                      <a:pPr algn="ctr" fontAlgn="ctr"/>
                      <a:r>
                        <a:rPr lang="tr-TR" sz="1400" u="none" strike="noStrike" dirty="0">
                          <a:effectLst/>
                        </a:rPr>
                        <a:t>n</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a:effectLst/>
                        </a:rPr>
                        <a:t>%</a:t>
                      </a:r>
                      <a:endParaRPr lang="tr-TR" sz="1400" b="0" i="0" u="none" strike="noStrike">
                        <a:solidFill>
                          <a:srgbClr val="000000"/>
                        </a:solidFill>
                        <a:effectLst/>
                        <a:latin typeface="Arial"/>
                      </a:endParaRPr>
                    </a:p>
                  </a:txBody>
                  <a:tcPr marL="9525" marR="9525" marT="9525" marB="0" anchor="ctr"/>
                </a:tc>
                <a:tc>
                  <a:txBody>
                    <a:bodyPr/>
                    <a:lstStyle/>
                    <a:p>
                      <a:pPr algn="ctr" fontAlgn="ctr"/>
                      <a:r>
                        <a:rPr lang="tr-TR" sz="1400" u="none" strike="noStrike">
                          <a:effectLst/>
                        </a:rPr>
                        <a:t>n</a:t>
                      </a:r>
                      <a:endParaRPr lang="tr-TR" sz="1400" b="0" i="0" u="none" strike="noStrike">
                        <a:solidFill>
                          <a:srgbClr val="000000"/>
                        </a:solidFill>
                        <a:effectLst/>
                        <a:latin typeface="Arial"/>
                      </a:endParaRPr>
                    </a:p>
                  </a:txBody>
                  <a:tcPr marL="9525" marR="9525" marT="9525" marB="0" anchor="ctr"/>
                </a:tc>
                <a:tc>
                  <a:txBody>
                    <a:bodyPr/>
                    <a:lstStyle/>
                    <a:p>
                      <a:pPr algn="ctr" fontAlgn="ctr"/>
                      <a:r>
                        <a:rPr lang="tr-TR" sz="1400" u="none" strike="noStrike">
                          <a:effectLst/>
                        </a:rPr>
                        <a:t>%</a:t>
                      </a:r>
                      <a:endParaRPr lang="tr-TR" sz="1400" b="0" i="0" u="none" strike="noStrike">
                        <a:solidFill>
                          <a:srgbClr val="000000"/>
                        </a:solidFill>
                        <a:effectLst/>
                        <a:latin typeface="Arial"/>
                      </a:endParaRPr>
                    </a:p>
                  </a:txBody>
                  <a:tcPr marL="9525" marR="9525" marT="9525" marB="0" anchor="ctr"/>
                </a:tc>
                <a:tc>
                  <a:txBody>
                    <a:bodyPr/>
                    <a:lstStyle/>
                    <a:p>
                      <a:pPr algn="ctr" fontAlgn="ctr"/>
                      <a:r>
                        <a:rPr lang="tr-TR" sz="1400" u="none" strike="noStrike">
                          <a:effectLst/>
                        </a:rPr>
                        <a:t>n</a:t>
                      </a:r>
                      <a:endParaRPr lang="tr-TR" sz="1400" b="0" i="0" u="none" strike="noStrike">
                        <a:solidFill>
                          <a:srgbClr val="000000"/>
                        </a:solidFill>
                        <a:effectLst/>
                        <a:latin typeface="Arial"/>
                      </a:endParaRPr>
                    </a:p>
                  </a:txBody>
                  <a:tcPr marL="9525" marR="9525" marT="9525" marB="0" anchor="ctr"/>
                </a:tc>
                <a:tc>
                  <a:txBody>
                    <a:bodyPr/>
                    <a:lstStyle/>
                    <a:p>
                      <a:pPr algn="ctr" fontAlgn="ctr"/>
                      <a:r>
                        <a:rPr lang="tr-TR" sz="1400" u="none" strike="noStrike">
                          <a:effectLst/>
                        </a:rPr>
                        <a:t>%</a:t>
                      </a:r>
                      <a:endParaRPr lang="tr-TR" sz="1400" b="0" i="0" u="none" strike="noStrike">
                        <a:solidFill>
                          <a:srgbClr val="000000"/>
                        </a:solidFill>
                        <a:effectLst/>
                        <a:latin typeface="Arial"/>
                      </a:endParaRPr>
                    </a:p>
                  </a:txBody>
                  <a:tcPr marL="9525" marR="9525" marT="9525" marB="0" anchor="ctr"/>
                </a:tc>
                <a:extLst>
                  <a:ext uri="{0D108BD9-81ED-4DB2-BD59-A6C34878D82A}">
                    <a16:rowId xmlns:a16="http://schemas.microsoft.com/office/drawing/2014/main" val="10003"/>
                  </a:ext>
                </a:extLst>
              </a:tr>
              <a:tr h="567161">
                <a:tc>
                  <a:txBody>
                    <a:bodyPr/>
                    <a:lstStyle/>
                    <a:p>
                      <a:pPr algn="l" fontAlgn="ctr"/>
                      <a:r>
                        <a:rPr lang="tr-TR" sz="1200" u="none" strike="noStrike" dirty="0">
                          <a:effectLst/>
                        </a:rPr>
                        <a:t>Hiç </a:t>
                      </a:r>
                      <a:r>
                        <a:rPr lang="tr-TR" sz="1200" u="none" strike="noStrike" dirty="0" err="1">
                          <a:effectLst/>
                        </a:rPr>
                        <a:t>birşey</a:t>
                      </a:r>
                      <a:r>
                        <a:rPr lang="tr-TR" sz="1200" u="none" strike="noStrike" dirty="0">
                          <a:effectLst/>
                        </a:rPr>
                        <a:t> olmamış gibi davranılırdı/davranıldı</a:t>
                      </a:r>
                      <a:endParaRPr lang="tr-TR" sz="12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dirty="0">
                          <a:effectLst/>
                        </a:rPr>
                        <a:t>26</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dirty="0">
                          <a:effectLst/>
                        </a:rPr>
                        <a:t>50</a:t>
                      </a:r>
                      <a:endParaRPr lang="tr-TR" sz="1400" b="0" i="0" u="none" strike="noStrike" dirty="0">
                        <a:solidFill>
                          <a:srgbClr val="FF0000"/>
                        </a:solidFill>
                        <a:effectLst/>
                        <a:latin typeface="Arial"/>
                      </a:endParaRPr>
                    </a:p>
                  </a:txBody>
                  <a:tcPr marL="9525" marR="9525" marT="9525" marB="0" anchor="ctr"/>
                </a:tc>
                <a:tc>
                  <a:txBody>
                    <a:bodyPr/>
                    <a:lstStyle/>
                    <a:p>
                      <a:pPr algn="ctr" fontAlgn="ctr"/>
                      <a:r>
                        <a:rPr lang="tr-TR" sz="1400" u="none" strike="noStrike">
                          <a:effectLst/>
                        </a:rPr>
                        <a:t>14</a:t>
                      </a:r>
                      <a:endParaRPr lang="tr-TR" sz="1400" b="0" i="0" u="none" strike="noStrike">
                        <a:solidFill>
                          <a:srgbClr val="000000"/>
                        </a:solidFill>
                        <a:effectLst/>
                        <a:latin typeface="Arial"/>
                      </a:endParaRPr>
                    </a:p>
                  </a:txBody>
                  <a:tcPr marL="9525" marR="9525" marT="9525" marB="0" anchor="ctr"/>
                </a:tc>
                <a:tc>
                  <a:txBody>
                    <a:bodyPr/>
                    <a:lstStyle/>
                    <a:p>
                      <a:pPr algn="ctr" fontAlgn="ctr"/>
                      <a:r>
                        <a:rPr lang="tr-TR" sz="1400" u="none" strike="noStrike">
                          <a:effectLst/>
                        </a:rPr>
                        <a:t>24,6</a:t>
                      </a:r>
                      <a:endParaRPr lang="tr-TR" sz="1400" b="0" i="0" u="none" strike="noStrike">
                        <a:solidFill>
                          <a:srgbClr val="000000"/>
                        </a:solidFill>
                        <a:effectLst/>
                        <a:latin typeface="Arial"/>
                      </a:endParaRPr>
                    </a:p>
                  </a:txBody>
                  <a:tcPr marL="9525" marR="9525" marT="9525" marB="0" anchor="ctr"/>
                </a:tc>
                <a:tc>
                  <a:txBody>
                    <a:bodyPr/>
                    <a:lstStyle/>
                    <a:p>
                      <a:pPr algn="ctr" fontAlgn="ctr"/>
                      <a:r>
                        <a:rPr lang="tr-TR" sz="1400" u="none" strike="noStrike">
                          <a:effectLst/>
                        </a:rPr>
                        <a:t>40</a:t>
                      </a:r>
                      <a:endParaRPr lang="tr-TR" sz="1400" b="0" i="0" u="none" strike="noStrike">
                        <a:solidFill>
                          <a:srgbClr val="000000"/>
                        </a:solidFill>
                        <a:effectLst/>
                        <a:latin typeface="Arial"/>
                      </a:endParaRPr>
                    </a:p>
                  </a:txBody>
                  <a:tcPr marL="9525" marR="9525" marT="9525" marB="0" anchor="ctr"/>
                </a:tc>
                <a:tc>
                  <a:txBody>
                    <a:bodyPr/>
                    <a:lstStyle/>
                    <a:p>
                      <a:pPr algn="ctr" fontAlgn="ctr"/>
                      <a:r>
                        <a:rPr lang="tr-TR" sz="1400" u="none" strike="noStrike">
                          <a:effectLst/>
                        </a:rPr>
                        <a:t>36,7</a:t>
                      </a:r>
                      <a:endParaRPr lang="tr-TR" sz="1400" b="0" i="0" u="none" strike="noStrike">
                        <a:solidFill>
                          <a:srgbClr val="000000"/>
                        </a:solidFill>
                        <a:effectLst/>
                        <a:latin typeface="Arial"/>
                      </a:endParaRPr>
                    </a:p>
                  </a:txBody>
                  <a:tcPr marL="9525" marR="9525" marT="9525" marB="0" anchor="ctr"/>
                </a:tc>
                <a:extLst>
                  <a:ext uri="{0D108BD9-81ED-4DB2-BD59-A6C34878D82A}">
                    <a16:rowId xmlns:a16="http://schemas.microsoft.com/office/drawing/2014/main" val="10004"/>
                  </a:ext>
                </a:extLst>
              </a:tr>
              <a:tr h="567161">
                <a:tc>
                  <a:txBody>
                    <a:bodyPr/>
                    <a:lstStyle/>
                    <a:p>
                      <a:pPr algn="l" fontAlgn="ctr"/>
                      <a:r>
                        <a:rPr lang="tr-TR" sz="1200" u="none" strike="noStrike" dirty="0">
                          <a:effectLst/>
                        </a:rPr>
                        <a:t>Çözüm üretici uygulamalar için destek verilirdi/verildi</a:t>
                      </a:r>
                      <a:endParaRPr lang="tr-TR" sz="12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a:effectLst/>
                        </a:rPr>
                        <a:t>12</a:t>
                      </a:r>
                      <a:endParaRPr lang="tr-TR" sz="1400" b="0" i="0" u="none" strike="noStrike">
                        <a:solidFill>
                          <a:srgbClr val="000000"/>
                        </a:solidFill>
                        <a:effectLst/>
                        <a:latin typeface="Arial"/>
                      </a:endParaRPr>
                    </a:p>
                  </a:txBody>
                  <a:tcPr marL="9525" marR="9525" marT="9525" marB="0" anchor="ctr"/>
                </a:tc>
                <a:tc>
                  <a:txBody>
                    <a:bodyPr/>
                    <a:lstStyle/>
                    <a:p>
                      <a:pPr algn="ctr" fontAlgn="ctr"/>
                      <a:r>
                        <a:rPr lang="tr-TR" sz="1400" u="none" strike="noStrike" dirty="0">
                          <a:effectLst/>
                        </a:rPr>
                        <a:t>23,1</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a:effectLst/>
                        </a:rPr>
                        <a:t>23</a:t>
                      </a:r>
                      <a:endParaRPr lang="tr-TR" sz="1400" b="0" i="0" u="none" strike="noStrike">
                        <a:solidFill>
                          <a:srgbClr val="000000"/>
                        </a:solidFill>
                        <a:effectLst/>
                        <a:latin typeface="Arial"/>
                      </a:endParaRPr>
                    </a:p>
                  </a:txBody>
                  <a:tcPr marL="9525" marR="9525" marT="9525" marB="0" anchor="ctr"/>
                </a:tc>
                <a:tc>
                  <a:txBody>
                    <a:bodyPr/>
                    <a:lstStyle/>
                    <a:p>
                      <a:pPr algn="ctr" fontAlgn="ctr"/>
                      <a:r>
                        <a:rPr lang="tr-TR" sz="1400" u="none" strike="noStrike">
                          <a:effectLst/>
                        </a:rPr>
                        <a:t>40,4</a:t>
                      </a:r>
                      <a:endParaRPr lang="tr-TR" sz="1400" b="0" i="0" u="none" strike="noStrike">
                        <a:solidFill>
                          <a:srgbClr val="FF0000"/>
                        </a:solidFill>
                        <a:effectLst/>
                        <a:latin typeface="Arial"/>
                      </a:endParaRPr>
                    </a:p>
                  </a:txBody>
                  <a:tcPr marL="9525" marR="9525" marT="9525" marB="0" anchor="ctr"/>
                </a:tc>
                <a:tc>
                  <a:txBody>
                    <a:bodyPr/>
                    <a:lstStyle/>
                    <a:p>
                      <a:pPr algn="ctr" fontAlgn="ctr"/>
                      <a:r>
                        <a:rPr lang="tr-TR" sz="1400" u="none" strike="noStrike">
                          <a:effectLst/>
                        </a:rPr>
                        <a:t>35</a:t>
                      </a:r>
                      <a:endParaRPr lang="tr-TR" sz="1400" b="0" i="0" u="none" strike="noStrike">
                        <a:solidFill>
                          <a:srgbClr val="000000"/>
                        </a:solidFill>
                        <a:effectLst/>
                        <a:latin typeface="Arial"/>
                      </a:endParaRPr>
                    </a:p>
                  </a:txBody>
                  <a:tcPr marL="9525" marR="9525" marT="9525" marB="0" anchor="ctr"/>
                </a:tc>
                <a:tc>
                  <a:txBody>
                    <a:bodyPr/>
                    <a:lstStyle/>
                    <a:p>
                      <a:pPr algn="ctr" fontAlgn="ctr"/>
                      <a:r>
                        <a:rPr lang="tr-TR" sz="1400" u="none" strike="noStrike">
                          <a:effectLst/>
                        </a:rPr>
                        <a:t>32,1</a:t>
                      </a:r>
                      <a:endParaRPr lang="tr-TR" sz="1400" b="0" i="0" u="none" strike="noStrike">
                        <a:solidFill>
                          <a:srgbClr val="000000"/>
                        </a:solidFill>
                        <a:effectLst/>
                        <a:latin typeface="Arial"/>
                      </a:endParaRPr>
                    </a:p>
                  </a:txBody>
                  <a:tcPr marL="9525" marR="9525" marT="9525" marB="0" anchor="ctr"/>
                </a:tc>
                <a:extLst>
                  <a:ext uri="{0D108BD9-81ED-4DB2-BD59-A6C34878D82A}">
                    <a16:rowId xmlns:a16="http://schemas.microsoft.com/office/drawing/2014/main" val="10005"/>
                  </a:ext>
                </a:extLst>
              </a:tr>
              <a:tr h="567161">
                <a:tc>
                  <a:txBody>
                    <a:bodyPr/>
                    <a:lstStyle/>
                    <a:p>
                      <a:pPr algn="l" fontAlgn="ctr"/>
                      <a:r>
                        <a:rPr lang="tr-TR" sz="1200" u="none" strike="noStrike" dirty="0">
                          <a:effectLst/>
                        </a:rPr>
                        <a:t>Gizli gizli destek verilirdi/verildi</a:t>
                      </a:r>
                      <a:endParaRPr lang="tr-TR" sz="12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a:effectLst/>
                        </a:rPr>
                        <a:t>14</a:t>
                      </a:r>
                      <a:endParaRPr lang="tr-TR" sz="1400" b="0" i="0" u="none" strike="noStrike">
                        <a:solidFill>
                          <a:srgbClr val="000000"/>
                        </a:solidFill>
                        <a:effectLst/>
                        <a:latin typeface="Arial"/>
                      </a:endParaRPr>
                    </a:p>
                  </a:txBody>
                  <a:tcPr marL="9525" marR="9525" marT="9525" marB="0" anchor="ctr"/>
                </a:tc>
                <a:tc>
                  <a:txBody>
                    <a:bodyPr/>
                    <a:lstStyle/>
                    <a:p>
                      <a:pPr algn="ctr" fontAlgn="ctr"/>
                      <a:r>
                        <a:rPr lang="tr-TR" sz="1400" u="none" strike="noStrike">
                          <a:effectLst/>
                        </a:rPr>
                        <a:t>26,9</a:t>
                      </a:r>
                      <a:endParaRPr lang="tr-TR" sz="1400" b="0" i="0" u="none" strike="noStrike">
                        <a:solidFill>
                          <a:srgbClr val="000000"/>
                        </a:solidFill>
                        <a:effectLst/>
                        <a:latin typeface="Arial"/>
                      </a:endParaRPr>
                    </a:p>
                  </a:txBody>
                  <a:tcPr marL="9525" marR="9525" marT="9525" marB="0" anchor="ctr"/>
                </a:tc>
                <a:tc>
                  <a:txBody>
                    <a:bodyPr/>
                    <a:lstStyle/>
                    <a:p>
                      <a:pPr algn="ctr" fontAlgn="ctr"/>
                      <a:r>
                        <a:rPr lang="tr-TR" sz="1400" u="none" strike="noStrike" dirty="0">
                          <a:effectLst/>
                        </a:rPr>
                        <a:t>16</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a:effectLst/>
                        </a:rPr>
                        <a:t>28,1</a:t>
                      </a:r>
                      <a:endParaRPr lang="tr-TR" sz="1400" b="0" i="0" u="none" strike="noStrike">
                        <a:solidFill>
                          <a:srgbClr val="000000"/>
                        </a:solidFill>
                        <a:effectLst/>
                        <a:latin typeface="Arial"/>
                      </a:endParaRPr>
                    </a:p>
                  </a:txBody>
                  <a:tcPr marL="9525" marR="9525" marT="9525" marB="0" anchor="ctr"/>
                </a:tc>
                <a:tc>
                  <a:txBody>
                    <a:bodyPr/>
                    <a:lstStyle/>
                    <a:p>
                      <a:pPr algn="ctr" fontAlgn="ctr"/>
                      <a:r>
                        <a:rPr lang="tr-TR" sz="1400" u="none" strike="noStrike">
                          <a:effectLst/>
                        </a:rPr>
                        <a:t>30</a:t>
                      </a:r>
                      <a:endParaRPr lang="tr-TR" sz="1400" b="0" i="0" u="none" strike="noStrike">
                        <a:solidFill>
                          <a:srgbClr val="000000"/>
                        </a:solidFill>
                        <a:effectLst/>
                        <a:latin typeface="Arial"/>
                      </a:endParaRPr>
                    </a:p>
                  </a:txBody>
                  <a:tcPr marL="9525" marR="9525" marT="9525" marB="0" anchor="ctr"/>
                </a:tc>
                <a:tc>
                  <a:txBody>
                    <a:bodyPr/>
                    <a:lstStyle/>
                    <a:p>
                      <a:pPr algn="ctr" fontAlgn="ctr"/>
                      <a:r>
                        <a:rPr lang="tr-TR" sz="1400" u="none" strike="noStrike">
                          <a:effectLst/>
                        </a:rPr>
                        <a:t>27,5</a:t>
                      </a:r>
                      <a:endParaRPr lang="tr-TR" sz="1400" b="0" i="0" u="none" strike="noStrike">
                        <a:solidFill>
                          <a:srgbClr val="000000"/>
                        </a:solidFill>
                        <a:effectLst/>
                        <a:latin typeface="Arial"/>
                      </a:endParaRPr>
                    </a:p>
                  </a:txBody>
                  <a:tcPr marL="9525" marR="9525" marT="9525" marB="0" anchor="ctr"/>
                </a:tc>
                <a:extLst>
                  <a:ext uri="{0D108BD9-81ED-4DB2-BD59-A6C34878D82A}">
                    <a16:rowId xmlns:a16="http://schemas.microsoft.com/office/drawing/2014/main" val="10006"/>
                  </a:ext>
                </a:extLst>
              </a:tr>
              <a:tr h="567161">
                <a:tc>
                  <a:txBody>
                    <a:bodyPr/>
                    <a:lstStyle/>
                    <a:p>
                      <a:pPr algn="l" fontAlgn="ctr"/>
                      <a:r>
                        <a:rPr lang="tr-TR" sz="1200" u="none" strike="noStrike" dirty="0">
                          <a:effectLst/>
                        </a:rPr>
                        <a:t>Total</a:t>
                      </a:r>
                      <a:endParaRPr lang="tr-TR" sz="12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a:effectLst/>
                        </a:rPr>
                        <a:t>52</a:t>
                      </a:r>
                      <a:endParaRPr lang="tr-TR" sz="1400" b="0" i="0" u="none" strike="noStrike">
                        <a:solidFill>
                          <a:srgbClr val="000000"/>
                        </a:solidFill>
                        <a:effectLst/>
                        <a:latin typeface="Arial"/>
                      </a:endParaRPr>
                    </a:p>
                  </a:txBody>
                  <a:tcPr marL="9525" marR="9525" marT="9525" marB="0" anchor="ctr"/>
                </a:tc>
                <a:tc>
                  <a:txBody>
                    <a:bodyPr/>
                    <a:lstStyle/>
                    <a:p>
                      <a:pPr algn="ctr" fontAlgn="ctr"/>
                      <a:r>
                        <a:rPr lang="tr-TR" sz="1400" u="none" strike="noStrike" dirty="0">
                          <a:effectLst/>
                        </a:rPr>
                        <a:t>100</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dirty="0">
                          <a:effectLst/>
                        </a:rPr>
                        <a:t>57</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dirty="0">
                          <a:effectLst/>
                        </a:rPr>
                        <a:t>100</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dirty="0">
                          <a:effectLst/>
                        </a:rPr>
                        <a:t>109</a:t>
                      </a:r>
                      <a:endParaRPr lang="tr-TR" sz="1400" b="0" i="0" u="none" strike="noStrike" dirty="0">
                        <a:solidFill>
                          <a:srgbClr val="000000"/>
                        </a:solidFill>
                        <a:effectLst/>
                        <a:latin typeface="Arial"/>
                      </a:endParaRPr>
                    </a:p>
                  </a:txBody>
                  <a:tcPr marL="9525" marR="9525" marT="9525" marB="0" anchor="ctr"/>
                </a:tc>
                <a:tc>
                  <a:txBody>
                    <a:bodyPr/>
                    <a:lstStyle/>
                    <a:p>
                      <a:pPr algn="ctr" fontAlgn="ctr"/>
                      <a:r>
                        <a:rPr lang="tr-TR" sz="1400" u="none" strike="noStrike" dirty="0">
                          <a:effectLst/>
                        </a:rPr>
                        <a:t>100</a:t>
                      </a:r>
                      <a:endParaRPr lang="tr-TR" sz="1400" b="0" i="0" u="none" strike="noStrike" dirty="0">
                        <a:solidFill>
                          <a:srgbClr val="000000"/>
                        </a:solidFill>
                        <a:effectLst/>
                        <a:latin typeface="Arial"/>
                      </a:endParaRPr>
                    </a:p>
                  </a:txBody>
                  <a:tcPr marL="9525" marR="9525" marT="9525" marB="0" anchor="ct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21376524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053525" y="2739707"/>
            <a:ext cx="4887894" cy="2206587"/>
          </a:xfrm>
          <a:prstGeom prst="rect">
            <a:avLst/>
          </a:prstGeom>
        </p:spPr>
        <p:txBody>
          <a:bodyPr>
            <a:normAutofit fontScale="90000"/>
          </a:bodyPr>
          <a:lstStyle/>
          <a:p>
            <a:r>
              <a:rPr lang="en-US" altLang="en-US" sz="3200" b="1" dirty="0"/>
              <a:t/>
            </a:r>
            <a:br>
              <a:rPr lang="en-US" altLang="en-US" sz="3200" b="1" dirty="0"/>
            </a:br>
            <a:r>
              <a:rPr lang="en-US" altLang="en-US" sz="3200" b="1" dirty="0"/>
              <a:t/>
            </a:r>
            <a:br>
              <a:rPr lang="en-US" altLang="en-US" sz="3200" b="1" dirty="0"/>
            </a:br>
            <a:r>
              <a:rPr lang="en-US" altLang="en-US" sz="3200" b="1" dirty="0"/>
              <a:t> </a:t>
            </a:r>
            <a:br>
              <a:rPr lang="en-US" altLang="en-US" sz="3200" b="1" dirty="0"/>
            </a:br>
            <a:r>
              <a:rPr lang="en-US" altLang="en-US" sz="3200" b="1" dirty="0"/>
              <a:t/>
            </a:r>
            <a:br>
              <a:rPr lang="en-US" altLang="en-US" sz="3200" b="1" dirty="0"/>
            </a:br>
            <a:r>
              <a:rPr lang="en-US" altLang="en-US" sz="3200" b="1" dirty="0"/>
              <a:t/>
            </a:r>
            <a:br>
              <a:rPr lang="en-US" altLang="en-US" sz="3200" b="1" dirty="0"/>
            </a:br>
            <a:r>
              <a:rPr lang="en-US" altLang="en-US" sz="3200" b="1" dirty="0"/>
              <a:t/>
            </a:r>
            <a:br>
              <a:rPr lang="en-US" altLang="en-US" sz="3200" b="1" dirty="0"/>
            </a:br>
            <a:r>
              <a:rPr lang="en-US" altLang="en-US" sz="3200" b="1" dirty="0"/>
              <a:t/>
            </a:r>
            <a:br>
              <a:rPr lang="en-US" altLang="en-US" sz="3200" b="1" dirty="0"/>
            </a:br>
            <a:r>
              <a:rPr lang="en-US" altLang="en-US" sz="3200" b="1" dirty="0"/>
              <a:t/>
            </a:r>
            <a:br>
              <a:rPr lang="en-US" altLang="en-US" sz="3200" b="1" dirty="0"/>
            </a:br>
            <a:r>
              <a:rPr lang="en-US" altLang="en-US" sz="3200" b="1" dirty="0" err="1"/>
              <a:t>Mobing</a:t>
            </a:r>
            <a:r>
              <a:rPr lang="en-US" altLang="en-US" sz="3200" b="1" dirty="0"/>
              <a:t> </a:t>
            </a:r>
            <a:r>
              <a:rPr lang="en-US" altLang="en-US" sz="3200" b="1" dirty="0" err="1" smtClean="0"/>
              <a:t>Şikayetleri</a:t>
            </a:r>
            <a:r>
              <a:rPr lang="en-US" altLang="en-US" sz="3200" b="1" dirty="0" smtClean="0"/>
              <a:t> </a:t>
            </a:r>
            <a:r>
              <a:rPr lang="en-US" altLang="en-US" sz="3200" b="1" dirty="0" err="1"/>
              <a:t>Raporu</a:t>
            </a:r>
            <a:r>
              <a:rPr lang="en-US" altLang="en-US" sz="3200" b="1" dirty="0"/>
              <a:t/>
            </a:r>
            <a:br>
              <a:rPr lang="en-US" altLang="en-US" sz="3200" b="1" dirty="0"/>
            </a:br>
            <a:r>
              <a:rPr lang="en-US" altLang="en-US" sz="3200" b="1" dirty="0"/>
              <a:t/>
            </a:r>
            <a:br>
              <a:rPr lang="en-US" altLang="en-US" sz="3200" b="1" dirty="0"/>
            </a:br>
            <a:r>
              <a:rPr lang="en-US" altLang="en-US" sz="3200" b="1" dirty="0" err="1"/>
              <a:t>Sonuç</a:t>
            </a:r>
            <a:r>
              <a:rPr lang="en-US" altLang="en-US" sz="3200" b="1" dirty="0"/>
              <a:t> </a:t>
            </a:r>
            <a:r>
              <a:rPr lang="en-US" altLang="en-US" sz="3200" b="1" dirty="0" err="1"/>
              <a:t>Çalıştayı</a:t>
            </a:r>
            <a:r>
              <a:rPr lang="en-US" altLang="en-US" sz="3200" b="1" dirty="0"/>
              <a:t/>
            </a:r>
            <a:br>
              <a:rPr lang="en-US" altLang="en-US" sz="3200" b="1" dirty="0"/>
            </a:br>
            <a:r>
              <a:rPr lang="en-US" altLang="en-US" sz="3200" b="1" dirty="0" smtClean="0"/>
              <a:t>(</a:t>
            </a:r>
            <a:r>
              <a:rPr lang="en-US" altLang="en-US" sz="3200" b="1" dirty="0" err="1" smtClean="0"/>
              <a:t>Öneriler</a:t>
            </a:r>
            <a:r>
              <a:rPr lang="en-US" altLang="en-US" sz="3200" b="1" dirty="0" smtClean="0"/>
              <a:t>)</a:t>
            </a:r>
            <a:endParaRPr lang="en-US" sz="3200" dirty="0"/>
          </a:p>
        </p:txBody>
      </p:sp>
      <p:sp>
        <p:nvSpPr>
          <p:cNvPr id="3" name="Subtitle 2"/>
          <p:cNvSpPr>
            <a:spLocks noGrp="1"/>
          </p:cNvSpPr>
          <p:nvPr>
            <p:ph type="subTitle" idx="1"/>
          </p:nvPr>
        </p:nvSpPr>
        <p:spPr>
          <a:xfrm>
            <a:off x="4224128" y="5088967"/>
            <a:ext cx="4717291" cy="1404084"/>
          </a:xfrm>
        </p:spPr>
        <p:txBody>
          <a:bodyPr/>
          <a:lstStyle/>
          <a:p>
            <a:r>
              <a:rPr lang="en-US" altLang="en-US" b="1" dirty="0" smtClean="0"/>
              <a:t>7 </a:t>
            </a:r>
            <a:r>
              <a:rPr lang="en-US" altLang="en-US" b="1" dirty="0" err="1" smtClean="0"/>
              <a:t>Haziran</a:t>
            </a:r>
            <a:r>
              <a:rPr lang="en-US" altLang="en-US" b="1" dirty="0" smtClean="0"/>
              <a:t> </a:t>
            </a:r>
            <a:r>
              <a:rPr lang="en-US" altLang="en-US" b="1" dirty="0"/>
              <a:t>2022</a:t>
            </a:r>
          </a:p>
          <a:p>
            <a:r>
              <a:rPr lang="en-US" b="1" dirty="0"/>
              <a:t>(</a:t>
            </a:r>
            <a:r>
              <a:rPr lang="en-US" b="1" dirty="0" err="1" smtClean="0"/>
              <a:t>hibrit</a:t>
            </a:r>
            <a:r>
              <a:rPr lang="en-US" b="1" dirty="0" smtClean="0"/>
              <a:t>)</a:t>
            </a:r>
            <a:endParaRPr lang="en-US" dirty="0"/>
          </a:p>
        </p:txBody>
      </p:sp>
      <p:sp>
        <p:nvSpPr>
          <p:cNvPr id="4" name="TextBox 3">
            <a:extLst>
              <a:ext uri="{FF2B5EF4-FFF2-40B4-BE49-F238E27FC236}">
                <a16:creationId xmlns:a16="http://schemas.microsoft.com/office/drawing/2014/main" id="{FF0FFA6E-5339-0441-804C-9A60A248CB64}"/>
              </a:ext>
            </a:extLst>
          </p:cNvPr>
          <p:cNvSpPr txBox="1"/>
          <p:nvPr/>
        </p:nvSpPr>
        <p:spPr>
          <a:xfrm>
            <a:off x="6809127" y="2296886"/>
            <a:ext cx="1895071" cy="276999"/>
          </a:xfrm>
          <a:prstGeom prst="rect">
            <a:avLst/>
          </a:prstGeom>
          <a:noFill/>
        </p:spPr>
        <p:txBody>
          <a:bodyPr wrap="none" rtlCol="0">
            <a:spAutoFit/>
          </a:bodyPr>
          <a:lstStyle/>
          <a:p>
            <a:r>
              <a:rPr lang="en-US" sz="1100" b="1" dirty="0">
                <a:solidFill>
                  <a:schemeClr val="accent3"/>
                </a:solidFill>
              </a:rPr>
              <a:t>(</a:t>
            </a:r>
            <a:r>
              <a:rPr lang="en-GB" sz="1200" b="1" dirty="0">
                <a:solidFill>
                  <a:schemeClr val="accent2"/>
                </a:solidFill>
              </a:rPr>
              <a:t>TREESP1.3. FoW/P-01</a:t>
            </a:r>
            <a:r>
              <a:rPr lang="en-US" sz="1100" b="1" dirty="0">
                <a:solidFill>
                  <a:schemeClr val="accent3"/>
                </a:solidFill>
              </a:rPr>
              <a:t>)</a:t>
            </a:r>
          </a:p>
        </p:txBody>
      </p:sp>
    </p:spTree>
    <p:extLst>
      <p:ext uri="{BB962C8B-B14F-4D97-AF65-F5344CB8AC3E}">
        <p14:creationId xmlns:p14="http://schemas.microsoft.com/office/powerpoint/2010/main" val="24342166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9122" y="1184106"/>
            <a:ext cx="8930987" cy="5232202"/>
          </a:xfrm>
          <a:prstGeom prst="rect">
            <a:avLst/>
          </a:prstGeom>
        </p:spPr>
        <p:txBody>
          <a:bodyPr wrap="square">
            <a:spAutoFit/>
          </a:bodyPr>
          <a:lstStyle/>
          <a:p>
            <a:pPr marL="0" indent="0">
              <a:buNone/>
            </a:pPr>
            <a:r>
              <a:rPr lang="tr-TR" sz="2000" b="1" u="sng" dirty="0"/>
              <a:t>Mevzuat hakkında </a:t>
            </a:r>
            <a:endParaRPr lang="en-GB" sz="2000" b="1" u="sng" dirty="0" smtClean="0"/>
          </a:p>
          <a:p>
            <a:pPr marL="0" indent="0">
              <a:buNone/>
            </a:pPr>
            <a:r>
              <a:rPr lang="en-GB" sz="1600" b="1" dirty="0" err="1" smtClean="0"/>
              <a:t>Taslak</a:t>
            </a:r>
            <a:r>
              <a:rPr lang="en-GB" sz="1600" b="1" dirty="0" smtClean="0"/>
              <a:t> </a:t>
            </a:r>
            <a:r>
              <a:rPr lang="en-GB" sz="1600" b="1" dirty="0" err="1" smtClean="0"/>
              <a:t>Öneri</a:t>
            </a:r>
            <a:endParaRPr lang="en-GB" sz="1600" b="1" dirty="0" smtClean="0"/>
          </a:p>
          <a:p>
            <a:pPr marL="0" indent="0" algn="just">
              <a:buNone/>
            </a:pPr>
            <a:r>
              <a:rPr lang="tr-TR" sz="1600" dirty="0"/>
              <a:t>İş yerinde tacizin tanımını açıklığa kavuşturmak için dikkate alınacaklar:</a:t>
            </a:r>
            <a:endParaRPr lang="en-GB" sz="1600" dirty="0"/>
          </a:p>
          <a:p>
            <a:pPr lvl="0" algn="just"/>
            <a:r>
              <a:rPr lang="en-GB" sz="1600" dirty="0"/>
              <a:t>İ</a:t>
            </a:r>
            <a:r>
              <a:rPr lang="tr-TR" sz="1600" dirty="0" smtClean="0"/>
              <a:t>ş </a:t>
            </a:r>
            <a:r>
              <a:rPr lang="tr-TR" sz="1600" dirty="0"/>
              <a:t>yerinde tacizi oluşturan eylem çeşitleri, (kamusal ve özel alanlar ile “çalışanın ücretini aldığı, dinlenmeye veya yemeğe çıktığı veya lavabo, duş ve kıyafet değiştirme alanları” dâhil”;</a:t>
            </a:r>
            <a:endParaRPr lang="en-GB" sz="1600" dirty="0"/>
          </a:p>
          <a:p>
            <a:pPr lvl="0" algn="just"/>
            <a:r>
              <a:rPr lang="en-GB" sz="1600" dirty="0"/>
              <a:t>İ</a:t>
            </a:r>
            <a:r>
              <a:rPr lang="tr-TR" sz="1600" dirty="0" err="1" smtClean="0"/>
              <a:t>şle</a:t>
            </a:r>
            <a:r>
              <a:rPr lang="tr-TR" sz="1600" dirty="0" smtClean="0"/>
              <a:t> </a:t>
            </a:r>
            <a:r>
              <a:rPr lang="tr-TR" sz="1600" dirty="0"/>
              <a:t>ilgili gezi, seyahat, eğitim, etkinlik veya sosyal faaliyetler sırasında;</a:t>
            </a:r>
            <a:endParaRPr lang="en-GB" sz="1600" dirty="0"/>
          </a:p>
          <a:p>
            <a:pPr algn="just"/>
            <a:r>
              <a:rPr lang="en-GB" sz="1600" dirty="0"/>
              <a:t>B</a:t>
            </a:r>
            <a:r>
              <a:rPr lang="tr-TR" sz="1600" dirty="0" smtClean="0"/>
              <a:t>ilgi </a:t>
            </a:r>
            <a:r>
              <a:rPr lang="tr-TR" sz="1600" dirty="0"/>
              <a:t>ve iletişim teknolojileri ile sağlananlar dâhil, işle ilgili iletişimler </a:t>
            </a:r>
            <a:r>
              <a:rPr lang="tr-TR" sz="1600" dirty="0" smtClean="0"/>
              <a:t>vasıtasıyla</a:t>
            </a:r>
            <a:endParaRPr lang="en-GB" sz="1600" dirty="0" smtClean="0"/>
          </a:p>
          <a:p>
            <a:pPr marL="0" indent="0">
              <a:buNone/>
            </a:pPr>
            <a:r>
              <a:rPr lang="en-GB" sz="1600" b="1" dirty="0" err="1"/>
              <a:t>Vaka</a:t>
            </a:r>
            <a:r>
              <a:rPr lang="en-GB" sz="1600" b="1" dirty="0"/>
              <a:t> </a:t>
            </a:r>
            <a:r>
              <a:rPr lang="en-GB" sz="1600" b="1" dirty="0" err="1"/>
              <a:t>Çalışması</a:t>
            </a:r>
            <a:endParaRPr lang="en-GB" sz="1600" b="1" dirty="0"/>
          </a:p>
          <a:p>
            <a:pPr marL="0" indent="0" algn="just">
              <a:buNone/>
            </a:pPr>
            <a:r>
              <a:rPr lang="tr-TR" sz="1600" dirty="0"/>
              <a:t>Vaka </a:t>
            </a:r>
            <a:r>
              <a:rPr lang="tr-TR" sz="1600" dirty="0" smtClean="0"/>
              <a:t>1</a:t>
            </a:r>
            <a:r>
              <a:rPr lang="en-GB" sz="1600" dirty="0" smtClean="0"/>
              <a:t>:</a:t>
            </a:r>
            <a:r>
              <a:rPr lang="tr-TR" sz="1600" dirty="0" smtClean="0"/>
              <a:t> </a:t>
            </a:r>
            <a:r>
              <a:rPr lang="tr-TR" sz="1600" dirty="0"/>
              <a:t>Taciz ve İşle İlgili Şiddet Hakkında Avrupa Parlamentosu Kararı</a:t>
            </a:r>
            <a:endParaRPr lang="en-GB" sz="1600" dirty="0"/>
          </a:p>
          <a:p>
            <a:pPr marL="0" indent="0" algn="just">
              <a:buNone/>
            </a:pPr>
            <a:r>
              <a:rPr lang="tr-TR" sz="1600" dirty="0"/>
              <a:t>Vaka </a:t>
            </a:r>
            <a:r>
              <a:rPr lang="tr-TR" sz="1600" dirty="0" smtClean="0"/>
              <a:t>2</a:t>
            </a:r>
            <a:r>
              <a:rPr lang="en-GB" sz="1600" dirty="0" smtClean="0"/>
              <a:t>:</a:t>
            </a:r>
            <a:r>
              <a:rPr lang="tr-TR" sz="1600" dirty="0" smtClean="0"/>
              <a:t> </a:t>
            </a:r>
            <a:r>
              <a:rPr lang="tr-TR" sz="1600" dirty="0"/>
              <a:t>iş yerinde tacizle ilgili Fransa’daki yasal çerçeve</a:t>
            </a:r>
            <a:endParaRPr lang="en-GB" sz="1600" dirty="0"/>
          </a:p>
          <a:p>
            <a:pPr marL="0" indent="0" algn="just">
              <a:buNone/>
            </a:pPr>
            <a:r>
              <a:rPr lang="tr-TR" sz="1600" dirty="0"/>
              <a:t>Vaka </a:t>
            </a:r>
            <a:r>
              <a:rPr lang="tr-TR" sz="1600" dirty="0" smtClean="0"/>
              <a:t>3</a:t>
            </a:r>
            <a:r>
              <a:rPr lang="en-GB" sz="1600" dirty="0"/>
              <a:t>:</a:t>
            </a:r>
            <a:r>
              <a:rPr lang="tr-TR" sz="1600" dirty="0" smtClean="0"/>
              <a:t> </a:t>
            </a:r>
            <a:r>
              <a:rPr lang="tr-TR" sz="1600" dirty="0"/>
              <a:t>İş yerinde Taciz/Şiddetle Mücadele için Dünya Çalışma Örgütü (ILO) </a:t>
            </a:r>
            <a:r>
              <a:rPr lang="tr-TR" sz="1600" dirty="0" smtClean="0"/>
              <a:t>Stratejileri</a:t>
            </a:r>
            <a:endParaRPr lang="en-GB" sz="1600" dirty="0" smtClean="0"/>
          </a:p>
          <a:p>
            <a:pPr marL="0" indent="0" algn="just">
              <a:buNone/>
            </a:pPr>
            <a:r>
              <a:rPr lang="en-GB" sz="1600" b="1" dirty="0" err="1"/>
              <a:t>Gerekçe</a:t>
            </a:r>
            <a:r>
              <a:rPr lang="en-GB" sz="1600" b="1" dirty="0"/>
              <a:t> (</a:t>
            </a:r>
            <a:r>
              <a:rPr lang="en-GB" sz="1600" b="1" dirty="0" err="1"/>
              <a:t>ve</a:t>
            </a:r>
            <a:r>
              <a:rPr lang="en-GB" sz="1600" b="1" dirty="0"/>
              <a:t> </a:t>
            </a:r>
            <a:r>
              <a:rPr lang="en-GB" sz="1600" b="1" dirty="0" err="1"/>
              <a:t>Kaynak</a:t>
            </a:r>
            <a:r>
              <a:rPr lang="en-GB" sz="1600" b="1" dirty="0"/>
              <a:t>) </a:t>
            </a:r>
          </a:p>
          <a:p>
            <a:pPr algn="just"/>
            <a:r>
              <a:rPr lang="tr-TR" sz="1600" dirty="0"/>
              <a:t>İş yerinde tacizin tanımı halen belirsiz olup, taciz şikayetlerini ele almada anlam kargaşasına yol açan bir anlaşma ve ortak anlayış eksikliği </a:t>
            </a:r>
            <a:r>
              <a:rPr lang="tr-TR" sz="1600" dirty="0" smtClean="0"/>
              <a:t>vardır</a:t>
            </a:r>
            <a:r>
              <a:rPr lang="en-GB" sz="1600" dirty="0" smtClean="0"/>
              <a:t>. </a:t>
            </a:r>
            <a:r>
              <a:rPr lang="tr-TR" sz="1600" dirty="0"/>
              <a:t>Önerilen tavsiye, 190 sayılı ILO Sözleşmesi ile uyumlu olacaktır</a:t>
            </a:r>
            <a:r>
              <a:rPr lang="tr-TR" sz="1600" dirty="0" smtClean="0"/>
              <a:t>.</a:t>
            </a:r>
            <a:r>
              <a:rPr lang="en-GB" sz="1600" dirty="0"/>
              <a:t> </a:t>
            </a:r>
            <a:r>
              <a:rPr lang="tr-TR" sz="1600" i="1" dirty="0" smtClean="0"/>
              <a:t>(</a:t>
            </a:r>
            <a:r>
              <a:rPr lang="tr-TR" sz="1600" i="1" dirty="0" err="1"/>
              <a:t>Masabaşı</a:t>
            </a:r>
            <a:r>
              <a:rPr lang="tr-TR" sz="1600" i="1" dirty="0"/>
              <a:t> araştırmaları +  Nisan’da toplantılar yapıldı + Saha Çalışması).</a:t>
            </a:r>
            <a:endParaRPr lang="en-GB" sz="1600" i="1" dirty="0"/>
          </a:p>
        </p:txBody>
      </p:sp>
    </p:spTree>
    <p:extLst>
      <p:ext uri="{BB962C8B-B14F-4D97-AF65-F5344CB8AC3E}">
        <p14:creationId xmlns:p14="http://schemas.microsoft.com/office/powerpoint/2010/main" val="17587377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1">
            <a:extLst>
              <a:ext uri="{FF2B5EF4-FFF2-40B4-BE49-F238E27FC236}">
                <a16:creationId xmlns:a16="http://schemas.microsoft.com/office/drawing/2014/main" id="{74E9230B-E07A-AE4A-9A83-E056C2258EF6}"/>
              </a:ext>
            </a:extLst>
          </p:cNvPr>
          <p:cNvSpPr txBox="1">
            <a:spLocks/>
          </p:cNvSpPr>
          <p:nvPr/>
        </p:nvSpPr>
        <p:spPr>
          <a:xfrm>
            <a:off x="-287292" y="1195372"/>
            <a:ext cx="5878063" cy="518533"/>
          </a:xfrm>
          <a:prstGeom prst="roundRect">
            <a:avLst>
              <a:gd name="adj" fmla="val 50000"/>
            </a:avLst>
          </a:prstGeom>
        </p:spPr>
        <p:style>
          <a:lnRef idx="0">
            <a:schemeClr val="accent2"/>
          </a:lnRef>
          <a:fillRef idx="3">
            <a:schemeClr val="accent2"/>
          </a:fillRef>
          <a:effectRef idx="3">
            <a:schemeClr val="accent2"/>
          </a:effectRef>
          <a:fontRef idx="minor">
            <a:schemeClr val="lt1"/>
          </a:fontRef>
        </p:style>
        <p:txBody>
          <a:bodyPr vert="horz" wrap="none" lIns="720000" tIns="36000" rIns="216000" bIns="0" rtlCol="0" anchor="ctr" anchorCtr="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4"/>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4"/>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4"/>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4"/>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tr-TR" sz="2400" b="0" i="0" u="none" strike="noStrike" kern="1200" cap="none" spc="0" normalizeH="0" baseline="0" noProof="0" dirty="0">
                <a:ln w="0"/>
                <a:solidFill>
                  <a:srgbClr val="E7E6E6"/>
                </a:solidFill>
                <a:effectLst>
                  <a:outerShdw blurRad="50800" dist="38100" dir="2700000" algn="tl" rotWithShape="0">
                    <a:prstClr val="black">
                      <a:alpha val="40000"/>
                    </a:prstClr>
                  </a:outerShdw>
                </a:effectLst>
                <a:uLnTx/>
                <a:uFillTx/>
                <a:latin typeface="Arial Black" panose="020B0A04020102020204"/>
                <a:ea typeface="+mn-ea"/>
                <a:cs typeface="+mn-cs"/>
              </a:rPr>
              <a:t>GELECEĞİN İŞLERİ PROJESİ</a:t>
            </a:r>
            <a:endParaRPr kumimoji="0" lang="tr-TR" sz="1800" b="0" i="0" u="none" strike="noStrike" kern="1200" cap="none" spc="0" normalizeH="0" baseline="0" noProof="0" dirty="0">
              <a:ln w="0"/>
              <a:solidFill>
                <a:srgbClr val="E7E6E6"/>
              </a:solidFill>
              <a:effectLst>
                <a:outerShdw blurRad="50800" dist="38100" dir="2700000" algn="tl" rotWithShape="0">
                  <a:prstClr val="black">
                    <a:alpha val="40000"/>
                  </a:prstClr>
                </a:outerShdw>
              </a:effectLst>
              <a:uLnTx/>
              <a:uFillTx/>
              <a:latin typeface="Arial Black" panose="020B0A04020102020204"/>
              <a:ea typeface="+mn-ea"/>
              <a:cs typeface="+mn-cs"/>
            </a:endParaRPr>
          </a:p>
        </p:txBody>
      </p:sp>
      <p:graphicFrame>
        <p:nvGraphicFramePr>
          <p:cNvPr id="4" name="Content Placeholder 3">
            <a:extLst>
              <a:ext uri="{FF2B5EF4-FFF2-40B4-BE49-F238E27FC236}">
                <a16:creationId xmlns:a16="http://schemas.microsoft.com/office/drawing/2014/main" id="{2114636C-50DD-4B40-B21B-0880C64F27B0}"/>
              </a:ext>
            </a:extLst>
          </p:cNvPr>
          <p:cNvGraphicFramePr>
            <a:graphicFrameLocks noChangeAspect="1"/>
          </p:cNvGraphicFramePr>
          <p:nvPr>
            <p:extLst/>
          </p:nvPr>
        </p:nvGraphicFramePr>
        <p:xfrm>
          <a:off x="979714" y="1925914"/>
          <a:ext cx="7184572" cy="40298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010199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2436" y="1736436"/>
            <a:ext cx="8719128" cy="3084946"/>
          </a:xfrm>
        </p:spPr>
        <p:txBody>
          <a:bodyPr>
            <a:normAutofit/>
          </a:bodyPr>
          <a:lstStyle/>
          <a:p>
            <a:pPr marL="0" indent="0">
              <a:buNone/>
            </a:pPr>
            <a:r>
              <a:rPr lang="tr-TR" sz="2000" b="1" dirty="0"/>
              <a:t>Vaka 1. </a:t>
            </a:r>
            <a:r>
              <a:rPr lang="tr-TR" sz="2000" b="1" dirty="0" err="1"/>
              <a:t>Mobbing</a:t>
            </a:r>
            <a:r>
              <a:rPr lang="tr-TR" sz="2000" b="1" dirty="0"/>
              <a:t> ve İşle İlgili Şiddet Hakkında Avrupa Parlamentosu Kararı</a:t>
            </a:r>
            <a:endParaRPr lang="en-GB" sz="2000" dirty="0"/>
          </a:p>
          <a:p>
            <a:pPr lvl="0" algn="just"/>
            <a:r>
              <a:rPr lang="tr-TR" sz="1600" dirty="0" smtClean="0"/>
              <a:t>2011 Eylül ayında, Avrupa Parlamentosu AB’deki iş yerleri, kamusal alanlar ve politik yaşamda </a:t>
            </a:r>
            <a:r>
              <a:rPr lang="tr-TR" sz="1600" dirty="0" err="1" smtClean="0"/>
              <a:t>mobbing</a:t>
            </a:r>
            <a:r>
              <a:rPr lang="tr-TR" sz="1600" dirty="0" smtClean="0"/>
              <a:t> ve cinsel tacizle mücadele ve önleyici önlemleri kapsayan bir karar aldı (yayın yılı 2018). Şikayetlerle ilgilenmek için önleyici gizli prosedürlere ve failler için sert ve caydırıcı yaptırımlara dayanan iş yeri politikalarını teşvik etmeleri için üye ülkelere çağrıda bulundu.</a:t>
            </a:r>
            <a:endParaRPr lang="en-GB" sz="1600" dirty="0" smtClean="0"/>
          </a:p>
          <a:p>
            <a:pPr lvl="0" algn="just"/>
            <a:r>
              <a:rPr lang="tr-TR" sz="1600" dirty="0" err="1" smtClean="0"/>
              <a:t>Mobbinge</a:t>
            </a:r>
            <a:r>
              <a:rPr lang="tr-TR" sz="1600" dirty="0" smtClean="0"/>
              <a:t> karşı ulusal bir tanım ve mevzuatın varlığı, sorunların ulusal düzeyde farkındalık durumunun ifadesinin merkezi kabul edilmiştir. </a:t>
            </a:r>
            <a:endParaRPr lang="en-GB" sz="1600" dirty="0" smtClean="0"/>
          </a:p>
          <a:p>
            <a:endParaRPr lang="en-GB" dirty="0"/>
          </a:p>
        </p:txBody>
      </p:sp>
    </p:spTree>
    <p:extLst>
      <p:ext uri="{BB962C8B-B14F-4D97-AF65-F5344CB8AC3E}">
        <p14:creationId xmlns:p14="http://schemas.microsoft.com/office/powerpoint/2010/main" val="18917164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13DEED2-77A8-468F-A081-989EB791BAB8}"/>
              </a:ext>
            </a:extLst>
          </p:cNvPr>
          <p:cNvSpPr>
            <a:spLocks noGrp="1"/>
          </p:cNvSpPr>
          <p:nvPr>
            <p:ph idx="1"/>
          </p:nvPr>
        </p:nvSpPr>
        <p:spPr>
          <a:xfrm>
            <a:off x="267855" y="1197035"/>
            <a:ext cx="8645236" cy="4927600"/>
          </a:xfrm>
        </p:spPr>
        <p:txBody>
          <a:bodyPr>
            <a:normAutofit fontScale="70000" lnSpcReduction="20000"/>
          </a:bodyPr>
          <a:lstStyle/>
          <a:p>
            <a:pPr marL="0" indent="0" algn="just">
              <a:buNone/>
            </a:pPr>
            <a:r>
              <a:rPr lang="tr-TR" sz="2900" b="1" dirty="0"/>
              <a:t>Vaka 2. İş Yerinde Tacizle İlgili Fransa’daki Yasal Çerçeve </a:t>
            </a:r>
            <a:endParaRPr lang="en-GB" sz="2900" dirty="0"/>
          </a:p>
          <a:p>
            <a:pPr lvl="0" algn="just">
              <a:lnSpc>
                <a:spcPct val="120000"/>
              </a:lnSpc>
            </a:pPr>
            <a:r>
              <a:rPr lang="tr-TR" sz="2300" dirty="0"/>
              <a:t>İş yerinde taciz ve cinsel tacizle ilgili özel yasal çerçeve. </a:t>
            </a:r>
            <a:endParaRPr lang="en-GB" sz="2300" dirty="0"/>
          </a:p>
          <a:p>
            <a:pPr lvl="0" algn="just">
              <a:lnSpc>
                <a:spcPct val="120000"/>
              </a:lnSpc>
            </a:pPr>
            <a:r>
              <a:rPr lang="tr-TR" sz="2300" dirty="0"/>
              <a:t>Çalışma Yasası der ki: ‘hiç bir çalışan, çalışanın hakları ve haysiyetlerine zarar vermesi veya fiziki veya zihinsel sağlıklarını sarsması veya mesleki geleceklerine tehlikeye düşürmesi olası, çalışma koşullarının kötüleşmesine yönelik veya yol açan, yinelenen manevi taciz eylemlerine maruz kalmamalıdır’ (Madde L1152-1, Madde L1152-4, 1.5.2008). </a:t>
            </a:r>
            <a:endParaRPr lang="en-GB" sz="2300" dirty="0"/>
          </a:p>
          <a:p>
            <a:pPr lvl="0" algn="just">
              <a:lnSpc>
                <a:spcPct val="120000"/>
              </a:lnSpc>
            </a:pPr>
            <a:r>
              <a:rPr lang="tr-TR" sz="2300" dirty="0"/>
              <a:t>‘manevi taciz oluşturan faaliyetleri önlemeye yönelik gerekli tüm hükümleri’ yaparak iş yerinde manevi tacizi önlemek adına, Çalışma Yasası firma yöneticisine yükümlülük getirir (‘genel emniyet yükümlülüğü,’ Madde L4121-1, 1.5.2008). </a:t>
            </a:r>
            <a:endParaRPr lang="en-GB" sz="2300" dirty="0"/>
          </a:p>
          <a:p>
            <a:pPr lvl="0" algn="just">
              <a:lnSpc>
                <a:spcPct val="120000"/>
              </a:lnSpc>
            </a:pPr>
            <a:r>
              <a:rPr lang="tr-TR" sz="2300" dirty="0"/>
              <a:t>İş yerinde taciz, aynı zamanda ayrımcılık yapmama ilkesine de referans edilebilir (Madde L.1132-1, 27.5.2008).</a:t>
            </a:r>
            <a:endParaRPr lang="en-GB" sz="2300" dirty="0"/>
          </a:p>
          <a:p>
            <a:pPr lvl="0" algn="just">
              <a:lnSpc>
                <a:spcPct val="120000"/>
              </a:lnSpc>
            </a:pPr>
            <a:r>
              <a:rPr lang="tr-TR" sz="2300" dirty="0"/>
              <a:t>En azından elli kişi çalıştıran tüm şirketlerde bulunan ‘Hijyen, Emniyet ve Çalışma Koşulları Komitesi’ (CHSCT), çalışanların sağlığın korunmasına, emniyet ve çalışma koşullarının iyileştirilmesine katkı yapmalıdır. Cinsel ve manevi taciz risklerini önlemelidir. Cinsel tacizle ilgili olarak, Çalışma Yasası şunları şart koşar: ‘kendisi veya bir başkası için cinsel avantaj elde etmeye yönelik her hangi bir kişi tarafından taciz girişimleri yasaktır.’ (Madde L1153-1, 1.5.2008). </a:t>
            </a:r>
            <a:endParaRPr lang="en-GB" sz="2300" dirty="0"/>
          </a:p>
          <a:p>
            <a:endParaRPr lang="en-US" dirty="0"/>
          </a:p>
        </p:txBody>
      </p:sp>
    </p:spTree>
    <p:extLst>
      <p:ext uri="{BB962C8B-B14F-4D97-AF65-F5344CB8AC3E}">
        <p14:creationId xmlns:p14="http://schemas.microsoft.com/office/powerpoint/2010/main" val="8416242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5490" y="1219197"/>
            <a:ext cx="8885383" cy="4941458"/>
          </a:xfrm>
        </p:spPr>
        <p:txBody>
          <a:bodyPr>
            <a:normAutofit/>
          </a:bodyPr>
          <a:lstStyle/>
          <a:p>
            <a:pPr marL="0" indent="0" algn="just">
              <a:buNone/>
            </a:pPr>
            <a:r>
              <a:rPr lang="tr-TR" b="1" dirty="0"/>
              <a:t>Vaka 3.  İş yerinde Taciz/Şiddetle Mücadele için Dünya Çalışma Örgütü (ILO) Stratejileri </a:t>
            </a:r>
            <a:endParaRPr lang="en-GB" dirty="0"/>
          </a:p>
          <a:p>
            <a:pPr lvl="0" algn="just"/>
            <a:r>
              <a:rPr lang="tr-TR" sz="1600" dirty="0"/>
              <a:t>İş yerlerinde </a:t>
            </a:r>
            <a:r>
              <a:rPr lang="tr-TR" sz="1600" dirty="0" err="1"/>
              <a:t>mobbing</a:t>
            </a:r>
            <a:r>
              <a:rPr lang="tr-TR" sz="1600" dirty="0"/>
              <a:t> ve şiddetle mücadelede uzun ILO stratejisi bir cümle ile ifade edilebilir: “Herkes, şiddet ve tacizden uzak bir şekilde yaşama ve çalışma hakkına sahiptir.” Son yıllarda, Örgüt, çalışma hayatında kadınlara karşı şiddet ve tacize özel ilgi göstermektedir. </a:t>
            </a:r>
            <a:endParaRPr lang="en-GB" sz="1600" dirty="0"/>
          </a:p>
          <a:p>
            <a:pPr lvl="0" algn="just"/>
            <a:r>
              <a:rPr lang="tr-TR" sz="1600" dirty="0"/>
              <a:t>2019 yılında ILO, 190 sayılı Şiddet ve Taciz Sözleşmesini onayladı. Sunulan yenilikler arasında şunlar yer almaktadır:</a:t>
            </a:r>
            <a:endParaRPr lang="en-GB" sz="1600" dirty="0"/>
          </a:p>
          <a:p>
            <a:pPr lvl="1" algn="just"/>
            <a:r>
              <a:rPr lang="tr-TR" sz="1600" dirty="0"/>
              <a:t>— iletişim, seyahat ve işe gidiş geliş gibi — ilgili faaliyetler sırasında olduğu kadar, şiddet ve tacizin iş yerlerinde çalışanları etkileyiş şekillerini kapsayacak ve aile içi şiddetin etkilerini açıklayacak şekilde, nerede ve nasıl olduğunun tanımını kasten genişletmişlerdir.</a:t>
            </a:r>
            <a:endParaRPr lang="en-GB" sz="1600" dirty="0"/>
          </a:p>
          <a:p>
            <a:pPr lvl="1" algn="just"/>
            <a:r>
              <a:rPr lang="tr-TR" sz="1600" dirty="0"/>
              <a:t> Sözleşme, sorunun çeşitli yönlerini ve dinamiklerine dikkat çekerek, hükümetlerin, kamu ve özel sektör işverenlerinin ve çalışanların bununla başa çıkmasına fırsat verecek bir yol haritası sunmaktadır. </a:t>
            </a:r>
            <a:endParaRPr lang="en-GB" sz="1600" dirty="0"/>
          </a:p>
          <a:p>
            <a:pPr lvl="1" algn="just"/>
            <a:r>
              <a:rPr lang="tr-TR" sz="1600" dirty="0"/>
              <a:t>Sözleşmeye ilişik 206 sayılı öneri, tüm çalışanların her türlü şiddetten uzak, haysiyet ve değerini kabul eden yeni politika ve uygulamaların ortaya konulmasına yardımcı olacak asgari bir tekdüze standartlar ortaya koymaktadır.</a:t>
            </a:r>
            <a:endParaRPr lang="en-GB" sz="1600" dirty="0"/>
          </a:p>
          <a:p>
            <a:endParaRPr lang="en-GB" dirty="0"/>
          </a:p>
        </p:txBody>
      </p:sp>
    </p:spTree>
    <p:extLst>
      <p:ext uri="{BB962C8B-B14F-4D97-AF65-F5344CB8AC3E}">
        <p14:creationId xmlns:p14="http://schemas.microsoft.com/office/powerpoint/2010/main" val="39822421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0073" y="1108364"/>
            <a:ext cx="8894618" cy="5018117"/>
          </a:xfrm>
        </p:spPr>
        <p:txBody>
          <a:bodyPr>
            <a:normAutofit/>
          </a:bodyPr>
          <a:lstStyle/>
          <a:p>
            <a:pPr marL="0" indent="0">
              <a:buNone/>
            </a:pPr>
            <a:r>
              <a:rPr lang="en-GB" sz="2000" b="1" u="sng" dirty="0" err="1" smtClean="0"/>
              <a:t>Mevzuat</a:t>
            </a:r>
            <a:r>
              <a:rPr lang="en-GB" sz="2000" b="1" u="sng" dirty="0" smtClean="0"/>
              <a:t> </a:t>
            </a:r>
            <a:r>
              <a:rPr lang="en-GB" sz="2000" b="1" u="sng" dirty="0" err="1" smtClean="0"/>
              <a:t>Hakkında</a:t>
            </a:r>
            <a:endParaRPr lang="en-GB" sz="2000" b="1" u="sng" dirty="0" smtClean="0"/>
          </a:p>
          <a:p>
            <a:pPr marL="0" indent="0">
              <a:buNone/>
            </a:pPr>
            <a:r>
              <a:rPr lang="en-GB" sz="2000" b="1" u="sng" dirty="0" err="1" smtClean="0"/>
              <a:t>Taslak</a:t>
            </a:r>
            <a:r>
              <a:rPr lang="en-GB" sz="2000" b="1" u="sng" dirty="0" smtClean="0"/>
              <a:t> </a:t>
            </a:r>
            <a:r>
              <a:rPr lang="en-GB" sz="2000" b="1" u="sng" dirty="0" err="1" smtClean="0"/>
              <a:t>Öneri</a:t>
            </a:r>
            <a:endParaRPr lang="en-GB" sz="2000" b="1" u="sng" dirty="0" smtClean="0"/>
          </a:p>
          <a:p>
            <a:pPr algn="just"/>
            <a:r>
              <a:rPr lang="tr-TR" sz="1600" dirty="0"/>
              <a:t>Tacizin kişilere cinsiyet nedeniyle yöneltildiğinde, iş yerinde cinsiyete bağlı şiddet dâhil olmak üzere, </a:t>
            </a:r>
            <a:r>
              <a:rPr lang="tr-TR" sz="1600" dirty="0" smtClean="0"/>
              <a:t>tacizi </a:t>
            </a:r>
            <a:r>
              <a:rPr lang="tr-TR" sz="1600" dirty="0"/>
              <a:t>yasalarla yasaklamak</a:t>
            </a:r>
            <a:r>
              <a:rPr lang="tr-TR" sz="1600" dirty="0" smtClean="0"/>
              <a:t>.</a:t>
            </a:r>
            <a:endParaRPr lang="en-GB" sz="1600" dirty="0" smtClean="0"/>
          </a:p>
          <a:p>
            <a:pPr marL="0" indent="0" algn="just">
              <a:buNone/>
            </a:pPr>
            <a:r>
              <a:rPr lang="en-GB" sz="2000" b="1" dirty="0" err="1" smtClean="0"/>
              <a:t>Vaka</a:t>
            </a:r>
            <a:r>
              <a:rPr lang="en-GB" sz="2000" b="1" dirty="0" smtClean="0"/>
              <a:t> </a:t>
            </a:r>
            <a:r>
              <a:rPr lang="en-GB" sz="2000" b="1" dirty="0" err="1" smtClean="0"/>
              <a:t>Çalışması</a:t>
            </a:r>
            <a:endParaRPr lang="en-GB" sz="2000" b="1" dirty="0" smtClean="0"/>
          </a:p>
          <a:p>
            <a:pPr marL="0" indent="0" algn="just">
              <a:buNone/>
            </a:pPr>
            <a:r>
              <a:rPr lang="tr-TR" sz="1600" dirty="0"/>
              <a:t>Vaka </a:t>
            </a:r>
            <a:r>
              <a:rPr lang="tr-TR" sz="1600" dirty="0" smtClean="0"/>
              <a:t>4</a:t>
            </a:r>
            <a:r>
              <a:rPr lang="en-GB" sz="1600" dirty="0" smtClean="0"/>
              <a:t>: </a:t>
            </a:r>
            <a:r>
              <a:rPr lang="tr-TR" sz="1600" dirty="0" smtClean="0"/>
              <a:t>Slovakya’daki </a:t>
            </a:r>
            <a:r>
              <a:rPr lang="tr-TR" sz="1600" dirty="0"/>
              <a:t>yasal çerçeve ayrımcılığa karşı önlemleri kapsar</a:t>
            </a:r>
            <a:endParaRPr lang="en-GB" sz="1600" dirty="0"/>
          </a:p>
          <a:p>
            <a:pPr marL="0" indent="0" algn="just">
              <a:buNone/>
            </a:pPr>
            <a:r>
              <a:rPr lang="tr-TR" sz="1600" dirty="0"/>
              <a:t>Vaka </a:t>
            </a:r>
            <a:r>
              <a:rPr lang="tr-TR" sz="1600" dirty="0" smtClean="0"/>
              <a:t>5</a:t>
            </a:r>
            <a:r>
              <a:rPr lang="en-GB" sz="1600" dirty="0" smtClean="0"/>
              <a:t>: </a:t>
            </a:r>
            <a:r>
              <a:rPr lang="tr-TR" sz="1600" dirty="0" smtClean="0"/>
              <a:t>Birleşmiş </a:t>
            </a:r>
            <a:r>
              <a:rPr lang="tr-TR" sz="1600" dirty="0"/>
              <a:t>Milletler Çerçevesi Kadınlara Karşı Şiddeti Önlemeye Destek Girişimi  </a:t>
            </a:r>
            <a:endParaRPr lang="en-GB" sz="1600" dirty="0" smtClean="0"/>
          </a:p>
          <a:p>
            <a:pPr marL="0" indent="0" algn="just">
              <a:lnSpc>
                <a:spcPct val="100000"/>
              </a:lnSpc>
              <a:buNone/>
            </a:pPr>
            <a:r>
              <a:rPr lang="en-GB" sz="2000" b="1" dirty="0" err="1"/>
              <a:t>Gerekçe</a:t>
            </a:r>
            <a:r>
              <a:rPr lang="en-GB" sz="2000" b="1" dirty="0"/>
              <a:t> (</a:t>
            </a:r>
            <a:r>
              <a:rPr lang="en-GB" sz="2000" b="1" dirty="0" err="1"/>
              <a:t>ve</a:t>
            </a:r>
            <a:r>
              <a:rPr lang="en-GB" sz="2000" b="1" dirty="0"/>
              <a:t> </a:t>
            </a:r>
            <a:r>
              <a:rPr lang="en-GB" sz="2000" b="1" dirty="0" err="1"/>
              <a:t>Kaynak</a:t>
            </a:r>
            <a:r>
              <a:rPr lang="en-GB" sz="2000" b="1" dirty="0"/>
              <a:t>)</a:t>
            </a:r>
          </a:p>
          <a:p>
            <a:pPr algn="just">
              <a:lnSpc>
                <a:spcPct val="100000"/>
              </a:lnSpc>
            </a:pPr>
            <a:r>
              <a:rPr lang="tr-TR" sz="1600" dirty="0"/>
              <a:t>Yüksek Mahkemenin davaları taciz tanımlamalarına örnek olarak kullanılmakla birlikte, açık bir tanım getirecek ve tacize karşı önleyici ve koruyucu önlemleri belirleyecek şekilde, taciz konusunda özel mevzuata ihtiyaç vardır. </a:t>
            </a:r>
            <a:r>
              <a:rPr lang="tr-TR" sz="1600" i="1" dirty="0" smtClean="0"/>
              <a:t>(</a:t>
            </a:r>
            <a:r>
              <a:rPr lang="tr-TR" sz="1600" i="1" dirty="0"/>
              <a:t>Ön Çalışma Atölyesi ve Saha Çalışması).</a:t>
            </a:r>
            <a:endParaRPr lang="en-GB" sz="1600" i="1" dirty="0"/>
          </a:p>
          <a:p>
            <a:pPr marL="0" indent="0" algn="just">
              <a:buNone/>
            </a:pPr>
            <a:endParaRPr lang="en-GB" sz="2000" b="1" dirty="0"/>
          </a:p>
        </p:txBody>
      </p:sp>
    </p:spTree>
    <p:extLst>
      <p:ext uri="{BB962C8B-B14F-4D97-AF65-F5344CB8AC3E}">
        <p14:creationId xmlns:p14="http://schemas.microsoft.com/office/powerpoint/2010/main" val="34450040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0073" y="1108364"/>
            <a:ext cx="8894618" cy="5018117"/>
          </a:xfrm>
        </p:spPr>
        <p:txBody>
          <a:bodyPr>
            <a:normAutofit/>
          </a:bodyPr>
          <a:lstStyle/>
          <a:p>
            <a:pPr marL="0" indent="0">
              <a:buNone/>
            </a:pPr>
            <a:r>
              <a:rPr lang="en-GB" sz="2000" b="1" u="sng" dirty="0" err="1" smtClean="0"/>
              <a:t>Mevzuat</a:t>
            </a:r>
            <a:r>
              <a:rPr lang="en-GB" sz="2000" b="1" u="sng" dirty="0" smtClean="0"/>
              <a:t> </a:t>
            </a:r>
            <a:r>
              <a:rPr lang="en-GB" sz="2000" b="1" u="sng" dirty="0" err="1" smtClean="0"/>
              <a:t>Hakkında</a:t>
            </a:r>
            <a:endParaRPr lang="en-GB" sz="2000" b="1" u="sng" dirty="0" smtClean="0"/>
          </a:p>
          <a:p>
            <a:pPr marL="0" indent="0">
              <a:buNone/>
            </a:pPr>
            <a:r>
              <a:rPr lang="en-GB" sz="2000" b="1" u="sng" dirty="0" err="1" smtClean="0"/>
              <a:t>Taslak</a:t>
            </a:r>
            <a:r>
              <a:rPr lang="en-GB" sz="2000" b="1" u="sng" dirty="0" smtClean="0"/>
              <a:t> </a:t>
            </a:r>
            <a:r>
              <a:rPr lang="en-GB" sz="2000" b="1" u="sng" dirty="0" err="1" smtClean="0"/>
              <a:t>Öneri</a:t>
            </a:r>
            <a:endParaRPr lang="en-GB" sz="2000" b="1" u="sng" dirty="0" smtClean="0"/>
          </a:p>
          <a:p>
            <a:pPr algn="just"/>
            <a:r>
              <a:rPr lang="tr-TR" sz="1600" dirty="0"/>
              <a:t>İşçileri resmi ve gayrı resmi ekonomiye dâhil etmek ve belli sektör, meslek ve iş alanlarındaki bazı grup ve işçilerin tacize özellikle açık olduklarını kabul etmek.</a:t>
            </a:r>
            <a:endParaRPr lang="en-GB" sz="1600" dirty="0"/>
          </a:p>
          <a:p>
            <a:pPr marL="0" indent="0" algn="just">
              <a:buNone/>
            </a:pPr>
            <a:r>
              <a:rPr lang="en-GB" sz="2000" b="1" dirty="0" err="1" smtClean="0"/>
              <a:t>Vaka</a:t>
            </a:r>
            <a:r>
              <a:rPr lang="en-GB" sz="2000" b="1" dirty="0" smtClean="0"/>
              <a:t> </a:t>
            </a:r>
            <a:r>
              <a:rPr lang="en-GB" sz="2000" b="1" dirty="0" err="1" smtClean="0"/>
              <a:t>Çalışması</a:t>
            </a:r>
            <a:endParaRPr lang="en-GB" sz="2000" b="1" dirty="0" smtClean="0"/>
          </a:p>
          <a:p>
            <a:pPr marL="0" indent="0" algn="just">
              <a:buNone/>
            </a:pPr>
            <a:r>
              <a:rPr lang="tr-TR" sz="1600" dirty="0"/>
              <a:t>Vaka </a:t>
            </a:r>
            <a:r>
              <a:rPr lang="tr-TR" sz="1600" dirty="0" smtClean="0"/>
              <a:t>4</a:t>
            </a:r>
            <a:r>
              <a:rPr lang="en-GB" sz="1600" dirty="0" smtClean="0"/>
              <a:t>: </a:t>
            </a:r>
            <a:r>
              <a:rPr lang="tr-TR" sz="1600" dirty="0" smtClean="0"/>
              <a:t>Slovakya’daki </a:t>
            </a:r>
            <a:r>
              <a:rPr lang="tr-TR" sz="1600" dirty="0"/>
              <a:t>yasal çerçeve ayrımcılığa karşı önlemleri kapsar</a:t>
            </a:r>
            <a:endParaRPr lang="en-GB" sz="1600" dirty="0"/>
          </a:p>
          <a:p>
            <a:pPr marL="0" indent="0" algn="just">
              <a:buNone/>
            </a:pPr>
            <a:r>
              <a:rPr lang="tr-TR" sz="1600" dirty="0"/>
              <a:t>Vaka </a:t>
            </a:r>
            <a:r>
              <a:rPr lang="tr-TR" sz="1600" dirty="0" smtClean="0"/>
              <a:t>5</a:t>
            </a:r>
            <a:r>
              <a:rPr lang="en-GB" sz="1600" dirty="0" smtClean="0"/>
              <a:t>: </a:t>
            </a:r>
            <a:r>
              <a:rPr lang="tr-TR" sz="1600" dirty="0" smtClean="0"/>
              <a:t>Birleşmiş </a:t>
            </a:r>
            <a:r>
              <a:rPr lang="tr-TR" sz="1600" dirty="0"/>
              <a:t>Milletler Çerçevesi Kadınlara Karşı Şiddeti Önlemeye Destek Girişimi  </a:t>
            </a:r>
            <a:endParaRPr lang="en-GB" sz="1600" dirty="0" smtClean="0"/>
          </a:p>
          <a:p>
            <a:pPr marL="0" indent="0" algn="just">
              <a:lnSpc>
                <a:spcPct val="100000"/>
              </a:lnSpc>
              <a:buNone/>
            </a:pPr>
            <a:r>
              <a:rPr lang="en-GB" sz="2000" b="1" dirty="0" err="1"/>
              <a:t>Gerekçe</a:t>
            </a:r>
            <a:r>
              <a:rPr lang="en-GB" sz="2000" b="1" dirty="0"/>
              <a:t> (</a:t>
            </a:r>
            <a:r>
              <a:rPr lang="en-GB" sz="2000" b="1" dirty="0" err="1"/>
              <a:t>ve</a:t>
            </a:r>
            <a:r>
              <a:rPr lang="en-GB" sz="2000" b="1" dirty="0"/>
              <a:t> </a:t>
            </a:r>
            <a:r>
              <a:rPr lang="en-GB" sz="2000" b="1" dirty="0" err="1"/>
              <a:t>Kaynak</a:t>
            </a:r>
            <a:r>
              <a:rPr lang="en-GB" sz="2000" b="1" dirty="0"/>
              <a:t>)</a:t>
            </a:r>
          </a:p>
          <a:p>
            <a:pPr algn="just">
              <a:lnSpc>
                <a:spcPct val="100000"/>
              </a:lnSpc>
            </a:pPr>
            <a:r>
              <a:rPr lang="tr-TR" sz="1600" dirty="0"/>
              <a:t>Yüksek Mahkemenin davaları taciz tanımlamalarına örnek olarak kullanılmakla birlikte, açık bir tanım getirecek ve tacize karşı önleyici ve koruyucu önlemleri belirleyecek şekilde, taciz konusunda özel mevzuata ihtiyaç vardır. </a:t>
            </a:r>
            <a:r>
              <a:rPr lang="tr-TR" sz="1600" dirty="0" smtClean="0"/>
              <a:t>(</a:t>
            </a:r>
            <a:r>
              <a:rPr lang="tr-TR" sz="1600" dirty="0"/>
              <a:t>Ön Çalışma Atölyesi ve Saha Çalışması).</a:t>
            </a:r>
            <a:endParaRPr lang="en-GB" sz="1600" dirty="0"/>
          </a:p>
          <a:p>
            <a:pPr marL="0" indent="0" algn="just">
              <a:buNone/>
            </a:pPr>
            <a:endParaRPr lang="en-GB" sz="2000" b="1" dirty="0"/>
          </a:p>
        </p:txBody>
      </p:sp>
    </p:spTree>
    <p:extLst>
      <p:ext uri="{BB962C8B-B14F-4D97-AF65-F5344CB8AC3E}">
        <p14:creationId xmlns:p14="http://schemas.microsoft.com/office/powerpoint/2010/main" val="41523804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93964" y="1136073"/>
            <a:ext cx="8737600" cy="5144654"/>
          </a:xfrm>
        </p:spPr>
        <p:txBody>
          <a:bodyPr>
            <a:normAutofit/>
          </a:bodyPr>
          <a:lstStyle/>
          <a:p>
            <a:pPr marL="0" indent="0">
              <a:buNone/>
            </a:pPr>
            <a:r>
              <a:rPr lang="tr-TR" sz="2000" b="1" dirty="0" smtClean="0"/>
              <a:t>Vaka </a:t>
            </a:r>
            <a:r>
              <a:rPr lang="tr-TR" sz="2000" b="1" dirty="0"/>
              <a:t>4. Slovakya’daki Ayrımcılıkla Mücadele Yasal Çerçevesi</a:t>
            </a:r>
            <a:endParaRPr lang="en-GB" sz="2000" dirty="0"/>
          </a:p>
          <a:p>
            <a:pPr lvl="0" algn="just"/>
            <a:r>
              <a:rPr lang="tr-TR" sz="1600" dirty="0"/>
              <a:t>Ayrımcılıkla Mücadele Yasası 365/2004 Kısım 6, istihdamda ve benzeri diğer hukuki ilişkilerde eşit muamele ilkesini içerir. Cinsiyet, din veya inanç, ırk, milliyet veya etnik köken, engellilik, yaş, cinsel yönelim, evlilik veya ailevi durum, ten rengi, dil, siyasi görüş veya farklı düşünce, ulusal veya sosyal köken, mülkiyet esaslı ayrımcılığı yasaklar. </a:t>
            </a:r>
            <a:endParaRPr lang="en-GB" sz="1600" dirty="0"/>
          </a:p>
          <a:p>
            <a:pPr lvl="0" algn="just"/>
            <a:r>
              <a:rPr lang="tr-TR" sz="1600" dirty="0"/>
              <a:t>Kapsamı şöyledir: (a) işe alım şartları ile seçme kriter ve yöntemleri dâhil, istihdam, iş, diğer ücretli faaliyet veya işlevlere erişim (bundan böyle ‘istihdam’); (b) ücret, terfi ve işten çıkarılma dâhil, istihdam ve çalışma koşulları; (c) aktif emek piyasası politika programlarında mesleki eğitim, profesyonel terfi ve katılıma erişim (mesleki rehberlik hizmetlerine erişim dâhil) (bundan böyle ‘mesleki eğitim’) veya (d) çalışanların örgütlerine, işveren örgütlerine ve belli meslek erbabını bir araya getiren örgütlenmelere üyelik ve faaliyetlerine katılım ile bu örgütlerin üyelerine sunduğu faydalardan yararlanma. </a:t>
            </a:r>
            <a:endParaRPr lang="en-GB" sz="1600" dirty="0"/>
          </a:p>
          <a:p>
            <a:pPr lvl="0" algn="just"/>
            <a:r>
              <a:rPr lang="tr-TR" sz="1600" dirty="0"/>
              <a:t>311/2001 sayılı Toplu Çalışma Yasası, değişik 13 maddesi, Ayrımcılığın yasaklanması</a:t>
            </a:r>
            <a:r>
              <a:rPr lang="tr-TR" sz="1600" dirty="0" smtClean="0"/>
              <a:t>.</a:t>
            </a:r>
            <a:endParaRPr lang="en-GB" sz="1600" dirty="0" smtClean="0"/>
          </a:p>
          <a:p>
            <a:pPr marL="0" lvl="0" indent="0" algn="just">
              <a:buNone/>
            </a:pPr>
            <a:endParaRPr lang="en-GB" sz="1600" dirty="0" smtClean="0"/>
          </a:p>
          <a:p>
            <a:pPr marL="0" indent="0">
              <a:buNone/>
            </a:pPr>
            <a:endParaRPr lang="en-GB" dirty="0"/>
          </a:p>
        </p:txBody>
      </p:sp>
    </p:spTree>
    <p:extLst>
      <p:ext uri="{BB962C8B-B14F-4D97-AF65-F5344CB8AC3E}">
        <p14:creationId xmlns:p14="http://schemas.microsoft.com/office/powerpoint/2010/main" val="32337496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03200" y="1237674"/>
            <a:ext cx="8783782" cy="4729018"/>
          </a:xfrm>
        </p:spPr>
        <p:txBody>
          <a:bodyPr>
            <a:normAutofit/>
          </a:bodyPr>
          <a:lstStyle/>
          <a:p>
            <a:pPr marL="0" indent="0" algn="just">
              <a:buNone/>
            </a:pPr>
            <a:r>
              <a:rPr lang="tr-TR" sz="2000" b="1" dirty="0"/>
              <a:t>Vaka 5. Birleşmiş Milletler Kadınlara Karşı Şiddeti Önlemeye Destek Girişimi Çerçevesi</a:t>
            </a:r>
            <a:endParaRPr lang="en-GB" sz="2000" dirty="0"/>
          </a:p>
          <a:p>
            <a:pPr lvl="0" algn="just"/>
            <a:r>
              <a:rPr lang="tr-TR" sz="1600" dirty="0"/>
              <a:t>Çerçeve, iş yerlerini bu sorunun ekonomi ve toplum genelinde ele alınması için önemli bir giriş noktası olarak vurgulamaktadır. Çalışma hayatında kadınlara karşı her türlü şiddet ve taciz, kadınların insan haklarının ciddi ihlali olup, fırsat eşitliği ile saygın ve itibarlı çalışmaya erişime ulaşmada önemli bir engeldir. Kadın çalışanların sağlık, refah ve çalışma performansı üzerinde yıkıcı bir etkiye sahiptir. Ayrıca sosyal normlar, değerler ve cinsiyet eşitsizliğini besleyen klişelerle de derinden ilişkilidir. </a:t>
            </a:r>
            <a:endParaRPr lang="en-GB" sz="1600" dirty="0"/>
          </a:p>
          <a:p>
            <a:pPr marL="0" indent="0">
              <a:buNone/>
            </a:pPr>
            <a:endParaRPr lang="en-GB" dirty="0"/>
          </a:p>
        </p:txBody>
      </p:sp>
    </p:spTree>
    <p:extLst>
      <p:ext uri="{BB962C8B-B14F-4D97-AF65-F5344CB8AC3E}">
        <p14:creationId xmlns:p14="http://schemas.microsoft.com/office/powerpoint/2010/main" val="29653128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9122" y="1184106"/>
            <a:ext cx="8930987" cy="3483005"/>
          </a:xfrm>
          <a:prstGeom prst="rect">
            <a:avLst/>
          </a:prstGeom>
        </p:spPr>
        <p:txBody>
          <a:bodyPr wrap="square">
            <a:spAutoFit/>
          </a:bodyPr>
          <a:lstStyle/>
          <a:p>
            <a:pPr marL="0" indent="0">
              <a:buNone/>
            </a:pPr>
            <a:r>
              <a:rPr lang="tr-TR" sz="2000" b="1" u="sng" dirty="0"/>
              <a:t>Mevzuat hakkında </a:t>
            </a:r>
            <a:endParaRPr lang="en-GB" sz="2000" b="1" u="sng" dirty="0" smtClean="0"/>
          </a:p>
          <a:p>
            <a:pPr marL="0" indent="0">
              <a:buNone/>
            </a:pPr>
            <a:r>
              <a:rPr lang="en-GB" sz="1600" b="1" dirty="0" err="1" smtClean="0"/>
              <a:t>Taslak</a:t>
            </a:r>
            <a:r>
              <a:rPr lang="en-GB" sz="1600" b="1" dirty="0" smtClean="0"/>
              <a:t> </a:t>
            </a:r>
            <a:r>
              <a:rPr lang="en-GB" sz="1600" b="1" dirty="0" err="1" smtClean="0"/>
              <a:t>Öneri</a:t>
            </a:r>
            <a:endParaRPr lang="en-GB" sz="1600" b="1" dirty="0" smtClean="0"/>
          </a:p>
          <a:p>
            <a:pPr algn="just"/>
            <a:r>
              <a:rPr lang="tr-TR" sz="1600" dirty="0"/>
              <a:t>Tacize maruz kalanları etkin biçimde koruyacak önlemler getirme amaçlı olarak çalışanların ve işçilerin örgütleri, STK’lar, üniversitelerle iletişim kanalları oluşturmak.</a:t>
            </a:r>
            <a:endParaRPr lang="en-GB" sz="1600" dirty="0"/>
          </a:p>
          <a:p>
            <a:pPr marL="0" indent="0" algn="just">
              <a:buNone/>
            </a:pPr>
            <a:r>
              <a:rPr lang="en-GB" sz="1600" b="1" dirty="0" err="1" smtClean="0"/>
              <a:t>Vaka</a:t>
            </a:r>
            <a:r>
              <a:rPr lang="en-GB" sz="1600" b="1" dirty="0" smtClean="0"/>
              <a:t> </a:t>
            </a:r>
            <a:r>
              <a:rPr lang="en-GB" sz="1600" b="1" dirty="0" err="1"/>
              <a:t>Çalışması</a:t>
            </a:r>
            <a:endParaRPr lang="en-GB" sz="1600" b="1" dirty="0"/>
          </a:p>
          <a:p>
            <a:pPr marL="0" indent="0" algn="just">
              <a:buNone/>
            </a:pPr>
            <a:r>
              <a:rPr lang="tr-TR" sz="1600" dirty="0"/>
              <a:t>Vaka </a:t>
            </a:r>
            <a:r>
              <a:rPr lang="tr-TR" sz="1600" dirty="0" smtClean="0"/>
              <a:t>1</a:t>
            </a:r>
            <a:r>
              <a:rPr lang="en-GB" sz="1600" dirty="0" smtClean="0"/>
              <a:t>:</a:t>
            </a:r>
            <a:r>
              <a:rPr lang="tr-TR" sz="1600" dirty="0" smtClean="0"/>
              <a:t> </a:t>
            </a:r>
            <a:r>
              <a:rPr lang="tr-TR" sz="1600" dirty="0"/>
              <a:t>Taciz ve İşle İlgili Şiddet Hakkında Avrupa Parlamentosu Kararı</a:t>
            </a:r>
            <a:endParaRPr lang="en-GB" sz="1600" dirty="0"/>
          </a:p>
          <a:p>
            <a:pPr marL="0" indent="0" algn="just">
              <a:buNone/>
            </a:pPr>
            <a:r>
              <a:rPr lang="tr-TR" sz="1600" dirty="0"/>
              <a:t>Vaka </a:t>
            </a:r>
            <a:r>
              <a:rPr lang="tr-TR" sz="1600" dirty="0" smtClean="0"/>
              <a:t>2</a:t>
            </a:r>
            <a:r>
              <a:rPr lang="en-GB" sz="1600" dirty="0" smtClean="0"/>
              <a:t>:</a:t>
            </a:r>
            <a:r>
              <a:rPr lang="tr-TR" sz="1600" dirty="0" smtClean="0"/>
              <a:t> </a:t>
            </a:r>
            <a:r>
              <a:rPr lang="tr-TR" sz="1600" dirty="0"/>
              <a:t>iş yerinde tacizle ilgili Fransa’daki yasal çerçeve</a:t>
            </a:r>
            <a:endParaRPr lang="en-GB" sz="1600" dirty="0"/>
          </a:p>
          <a:p>
            <a:pPr marL="0" indent="0" algn="just">
              <a:buNone/>
            </a:pPr>
            <a:r>
              <a:rPr lang="en-GB" sz="1600" b="1" dirty="0" err="1" smtClean="0"/>
              <a:t>Gerekçe</a:t>
            </a:r>
            <a:r>
              <a:rPr lang="en-GB" sz="1600" b="1" dirty="0" smtClean="0"/>
              <a:t> </a:t>
            </a:r>
            <a:r>
              <a:rPr lang="en-GB" sz="1600" b="1" dirty="0"/>
              <a:t>(</a:t>
            </a:r>
            <a:r>
              <a:rPr lang="en-GB" sz="1600" b="1" dirty="0" err="1"/>
              <a:t>ve</a:t>
            </a:r>
            <a:r>
              <a:rPr lang="en-GB" sz="1600" b="1" dirty="0"/>
              <a:t> </a:t>
            </a:r>
            <a:r>
              <a:rPr lang="en-GB" sz="1600" b="1" dirty="0" err="1"/>
              <a:t>Kaynak</a:t>
            </a:r>
            <a:r>
              <a:rPr lang="en-GB" sz="1600" b="1" dirty="0"/>
              <a:t>) </a:t>
            </a:r>
          </a:p>
          <a:p>
            <a:pPr algn="just"/>
            <a:r>
              <a:rPr lang="tr-TR" sz="1600" dirty="0"/>
              <a:t>Yüksek Mahkemenin davaları taciz tanımlamalarına örnek olarak kullanılmakla birlikte, açık bir tanım getirecek ve tacize karşı önleyici ve koruyucu önlemleri belirleyecek şekilde, taciz konusunda özel mevzuata ihtiyaç vardır. </a:t>
            </a:r>
            <a:r>
              <a:rPr lang="tr-TR" sz="1600" i="1" dirty="0" smtClean="0"/>
              <a:t>(</a:t>
            </a:r>
            <a:r>
              <a:rPr lang="tr-TR" sz="1600" i="1" dirty="0"/>
              <a:t>Ön Çalışma Atölyesi ve Saha Çalışması).</a:t>
            </a:r>
            <a:endParaRPr lang="en-GB" sz="1600" i="1" dirty="0"/>
          </a:p>
        </p:txBody>
      </p:sp>
    </p:spTree>
    <p:extLst>
      <p:ext uri="{BB962C8B-B14F-4D97-AF65-F5344CB8AC3E}">
        <p14:creationId xmlns:p14="http://schemas.microsoft.com/office/powerpoint/2010/main" val="26184723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9122" y="1184106"/>
            <a:ext cx="8930987" cy="3483005"/>
          </a:xfrm>
          <a:prstGeom prst="rect">
            <a:avLst/>
          </a:prstGeom>
        </p:spPr>
        <p:txBody>
          <a:bodyPr wrap="square">
            <a:spAutoFit/>
          </a:bodyPr>
          <a:lstStyle/>
          <a:p>
            <a:pPr marL="0" indent="0">
              <a:buNone/>
            </a:pPr>
            <a:r>
              <a:rPr lang="tr-TR" sz="2000" b="1" u="sng" dirty="0"/>
              <a:t>Mevzuat hakkında </a:t>
            </a:r>
            <a:endParaRPr lang="en-GB" sz="2000" b="1" u="sng" dirty="0" smtClean="0"/>
          </a:p>
          <a:p>
            <a:pPr marL="0" indent="0">
              <a:buNone/>
            </a:pPr>
            <a:r>
              <a:rPr lang="en-GB" sz="1600" b="1" dirty="0" err="1" smtClean="0"/>
              <a:t>Taslak</a:t>
            </a:r>
            <a:r>
              <a:rPr lang="en-GB" sz="1600" b="1" dirty="0" smtClean="0"/>
              <a:t> </a:t>
            </a:r>
            <a:r>
              <a:rPr lang="en-GB" sz="1600" b="1" dirty="0" err="1" smtClean="0"/>
              <a:t>Öneri</a:t>
            </a:r>
            <a:endParaRPr lang="en-GB" sz="1600" b="1" dirty="0" smtClean="0"/>
          </a:p>
          <a:p>
            <a:pPr algn="just"/>
            <a:r>
              <a:rPr lang="tr-TR" sz="1600" dirty="0" err="1"/>
              <a:t>Tacizsiz</a:t>
            </a:r>
            <a:r>
              <a:rPr lang="tr-TR" sz="1600" dirty="0"/>
              <a:t> bir çalışma ortamı elde etmek için olası önleyici girişimler üzerine araştırmalar önermek.</a:t>
            </a:r>
            <a:endParaRPr lang="en-GB" sz="1600" dirty="0"/>
          </a:p>
          <a:p>
            <a:pPr marL="0" indent="0" algn="just">
              <a:buNone/>
            </a:pPr>
            <a:r>
              <a:rPr lang="en-GB" sz="1600" b="1" dirty="0" err="1" smtClean="0"/>
              <a:t>Vaka</a:t>
            </a:r>
            <a:r>
              <a:rPr lang="en-GB" sz="1600" b="1" dirty="0" smtClean="0"/>
              <a:t> </a:t>
            </a:r>
            <a:r>
              <a:rPr lang="en-GB" sz="1600" b="1" dirty="0" err="1"/>
              <a:t>Çalışması</a:t>
            </a:r>
            <a:endParaRPr lang="en-GB" sz="1600" b="1" dirty="0"/>
          </a:p>
          <a:p>
            <a:pPr marL="0" indent="0" algn="just">
              <a:buNone/>
            </a:pPr>
            <a:r>
              <a:rPr lang="tr-TR" sz="1600" dirty="0"/>
              <a:t>Vaka </a:t>
            </a:r>
            <a:r>
              <a:rPr lang="tr-TR" sz="1600" dirty="0" smtClean="0"/>
              <a:t>1</a:t>
            </a:r>
            <a:r>
              <a:rPr lang="en-GB" sz="1600" dirty="0" smtClean="0"/>
              <a:t>:</a:t>
            </a:r>
            <a:r>
              <a:rPr lang="tr-TR" sz="1600" dirty="0" smtClean="0"/>
              <a:t> </a:t>
            </a:r>
            <a:r>
              <a:rPr lang="tr-TR" sz="1600" dirty="0"/>
              <a:t>Taciz ve İşle İlgili Şiddet Hakkında Avrupa Parlamentosu Kararı</a:t>
            </a:r>
            <a:endParaRPr lang="en-GB" sz="1600" dirty="0"/>
          </a:p>
          <a:p>
            <a:pPr marL="0" indent="0" algn="just">
              <a:buNone/>
            </a:pPr>
            <a:r>
              <a:rPr lang="tr-TR" sz="1600" dirty="0"/>
              <a:t>Vaka </a:t>
            </a:r>
            <a:r>
              <a:rPr lang="tr-TR" sz="1600" dirty="0" smtClean="0"/>
              <a:t>2</a:t>
            </a:r>
            <a:r>
              <a:rPr lang="en-GB" sz="1600" dirty="0" smtClean="0"/>
              <a:t>:</a:t>
            </a:r>
            <a:r>
              <a:rPr lang="tr-TR" sz="1600" dirty="0" smtClean="0"/>
              <a:t> </a:t>
            </a:r>
            <a:r>
              <a:rPr lang="tr-TR" sz="1600" dirty="0"/>
              <a:t>iş yerinde tacizle ilgili Fransa’daki yasal çerçeve</a:t>
            </a:r>
            <a:endParaRPr lang="en-GB" sz="1600" dirty="0"/>
          </a:p>
          <a:p>
            <a:pPr marL="0" indent="0" algn="just">
              <a:buNone/>
            </a:pPr>
            <a:r>
              <a:rPr lang="en-GB" sz="1600" b="1" dirty="0" err="1" smtClean="0"/>
              <a:t>Gerekçe</a:t>
            </a:r>
            <a:r>
              <a:rPr lang="en-GB" sz="1600" b="1" dirty="0" smtClean="0"/>
              <a:t> </a:t>
            </a:r>
            <a:r>
              <a:rPr lang="en-GB" sz="1600" b="1" dirty="0"/>
              <a:t>(</a:t>
            </a:r>
            <a:r>
              <a:rPr lang="en-GB" sz="1600" b="1" dirty="0" err="1"/>
              <a:t>ve</a:t>
            </a:r>
            <a:r>
              <a:rPr lang="en-GB" sz="1600" b="1" dirty="0"/>
              <a:t> </a:t>
            </a:r>
            <a:r>
              <a:rPr lang="en-GB" sz="1600" b="1" dirty="0" err="1"/>
              <a:t>Kaynak</a:t>
            </a:r>
            <a:r>
              <a:rPr lang="en-GB" sz="1600" b="1" dirty="0"/>
              <a:t>) </a:t>
            </a:r>
          </a:p>
          <a:p>
            <a:pPr algn="just"/>
            <a:r>
              <a:rPr lang="tr-TR" sz="1600" dirty="0"/>
              <a:t>Yüksek Mahkemenin davaları taciz tanımlamalarına örnek olarak kullanılmakla birlikte, açık bir tanım getirecek ve tacize karşı önleyici ve koruyucu önlemleri belirleyecek şekilde, taciz konusunda özel mevzuata ihtiyaç vardır. </a:t>
            </a:r>
            <a:r>
              <a:rPr lang="tr-TR" sz="1600" i="1" dirty="0" smtClean="0"/>
              <a:t>(</a:t>
            </a:r>
            <a:r>
              <a:rPr lang="tr-TR" sz="1600" i="1" dirty="0"/>
              <a:t>Ön Çalışma Atölyesi ve Saha Çalışması).</a:t>
            </a:r>
            <a:endParaRPr lang="en-GB" sz="1600" i="1" dirty="0"/>
          </a:p>
        </p:txBody>
      </p:sp>
    </p:spTree>
    <p:extLst>
      <p:ext uri="{BB962C8B-B14F-4D97-AF65-F5344CB8AC3E}">
        <p14:creationId xmlns:p14="http://schemas.microsoft.com/office/powerpoint/2010/main" val="20064541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9122" y="1184106"/>
            <a:ext cx="8930987" cy="3961084"/>
          </a:xfrm>
          <a:prstGeom prst="rect">
            <a:avLst/>
          </a:prstGeom>
        </p:spPr>
        <p:txBody>
          <a:bodyPr wrap="square">
            <a:spAutoFit/>
          </a:bodyPr>
          <a:lstStyle/>
          <a:p>
            <a:pPr marL="0" indent="0">
              <a:buNone/>
            </a:pPr>
            <a:r>
              <a:rPr lang="tr-TR" sz="2000" b="1" u="sng" dirty="0"/>
              <a:t>Mevzuat hakkında </a:t>
            </a:r>
            <a:endParaRPr lang="en-GB" sz="2000" b="1" u="sng" dirty="0" smtClean="0"/>
          </a:p>
          <a:p>
            <a:pPr marL="0" indent="0">
              <a:buNone/>
            </a:pPr>
            <a:r>
              <a:rPr lang="en-GB" sz="1600" b="1" dirty="0" err="1" smtClean="0"/>
              <a:t>Taslak</a:t>
            </a:r>
            <a:r>
              <a:rPr lang="en-GB" sz="1600" b="1" dirty="0" smtClean="0"/>
              <a:t> </a:t>
            </a:r>
            <a:r>
              <a:rPr lang="en-GB" sz="1600" b="1" dirty="0" err="1" smtClean="0"/>
              <a:t>Öneri</a:t>
            </a:r>
            <a:endParaRPr lang="en-GB" sz="1600" b="1" dirty="0" smtClean="0"/>
          </a:p>
          <a:p>
            <a:pPr marL="0" indent="0">
              <a:buNone/>
            </a:pPr>
            <a:r>
              <a:rPr lang="tr-TR" sz="1600" dirty="0"/>
              <a:t>İşverenlerden, aşağıdakileri dikkate alarak, şirketlerinde tacizi önleyecek uygun kontrol aşamaları getirmelerini istemek:</a:t>
            </a:r>
            <a:endParaRPr lang="en-GB" sz="1600" dirty="0"/>
          </a:p>
          <a:p>
            <a:pPr lvl="0"/>
            <a:r>
              <a:rPr lang="tr-TR" sz="1600" dirty="0"/>
              <a:t>İş güvenliği ve sağlığı yönetimindeki bağlı psikolojik riskler;</a:t>
            </a:r>
            <a:endParaRPr lang="en-GB" sz="1600" dirty="0"/>
          </a:p>
          <a:p>
            <a:r>
              <a:rPr lang="tr-TR" sz="1600" dirty="0" smtClean="0"/>
              <a:t>Bilgi </a:t>
            </a:r>
            <a:r>
              <a:rPr lang="tr-TR" sz="1600" dirty="0"/>
              <a:t>ve eğitim ihtiyaçları ve tedariki.</a:t>
            </a:r>
            <a:endParaRPr lang="en-GB" sz="1600" dirty="0"/>
          </a:p>
          <a:p>
            <a:pPr marL="0" indent="0">
              <a:buNone/>
            </a:pPr>
            <a:r>
              <a:rPr lang="en-GB" sz="1600" b="1" dirty="0" err="1"/>
              <a:t>V</a:t>
            </a:r>
            <a:r>
              <a:rPr lang="en-GB" sz="1600" b="1" dirty="0" err="1" smtClean="0"/>
              <a:t>aka</a:t>
            </a:r>
            <a:r>
              <a:rPr lang="en-GB" sz="1600" b="1" dirty="0" smtClean="0"/>
              <a:t> </a:t>
            </a:r>
            <a:r>
              <a:rPr lang="en-GB" sz="1600" b="1" dirty="0" err="1"/>
              <a:t>Çalışması</a:t>
            </a:r>
            <a:endParaRPr lang="en-GB" sz="1600" b="1" dirty="0"/>
          </a:p>
          <a:p>
            <a:pPr marL="0" indent="0" algn="just">
              <a:buNone/>
            </a:pPr>
            <a:r>
              <a:rPr lang="tr-TR" sz="1600" dirty="0"/>
              <a:t>Vaka </a:t>
            </a:r>
            <a:r>
              <a:rPr lang="tr-TR" sz="1600" dirty="0" smtClean="0"/>
              <a:t>1</a:t>
            </a:r>
            <a:r>
              <a:rPr lang="en-GB" sz="1600" dirty="0" smtClean="0"/>
              <a:t>:</a:t>
            </a:r>
            <a:r>
              <a:rPr lang="tr-TR" sz="1600" dirty="0" smtClean="0"/>
              <a:t> </a:t>
            </a:r>
            <a:r>
              <a:rPr lang="tr-TR" sz="1600" dirty="0"/>
              <a:t>Taciz ve İşle İlgili Şiddet Hakkında Avrupa Parlamentosu Kararı</a:t>
            </a:r>
            <a:endParaRPr lang="en-GB" sz="1600" dirty="0"/>
          </a:p>
          <a:p>
            <a:pPr marL="0" indent="0" algn="just">
              <a:buNone/>
            </a:pPr>
            <a:r>
              <a:rPr lang="tr-TR" sz="1600" dirty="0"/>
              <a:t>Vaka </a:t>
            </a:r>
            <a:r>
              <a:rPr lang="tr-TR" sz="1600" dirty="0" smtClean="0"/>
              <a:t>2</a:t>
            </a:r>
            <a:r>
              <a:rPr lang="en-GB" sz="1600" dirty="0" smtClean="0"/>
              <a:t>:</a:t>
            </a:r>
            <a:r>
              <a:rPr lang="tr-TR" sz="1600" dirty="0" smtClean="0"/>
              <a:t> </a:t>
            </a:r>
            <a:r>
              <a:rPr lang="tr-TR" sz="1600" dirty="0"/>
              <a:t>iş yerinde tacizle ilgili Fransa’daki yasal çerçeve</a:t>
            </a:r>
            <a:endParaRPr lang="en-GB" sz="1600" dirty="0"/>
          </a:p>
          <a:p>
            <a:pPr marL="0" indent="0" algn="just">
              <a:buNone/>
            </a:pPr>
            <a:r>
              <a:rPr lang="en-GB" sz="1600" b="1" dirty="0" err="1" smtClean="0"/>
              <a:t>Gerekçe</a:t>
            </a:r>
            <a:r>
              <a:rPr lang="en-GB" sz="1600" b="1" dirty="0" smtClean="0"/>
              <a:t> </a:t>
            </a:r>
            <a:r>
              <a:rPr lang="en-GB" sz="1600" b="1" dirty="0"/>
              <a:t>(</a:t>
            </a:r>
            <a:r>
              <a:rPr lang="en-GB" sz="1600" b="1" dirty="0" err="1"/>
              <a:t>ve</a:t>
            </a:r>
            <a:r>
              <a:rPr lang="en-GB" sz="1600" b="1" dirty="0"/>
              <a:t> </a:t>
            </a:r>
            <a:r>
              <a:rPr lang="en-GB" sz="1600" b="1" dirty="0" err="1"/>
              <a:t>Kaynak</a:t>
            </a:r>
            <a:r>
              <a:rPr lang="en-GB" sz="1600" b="1" dirty="0"/>
              <a:t>) </a:t>
            </a:r>
          </a:p>
          <a:p>
            <a:pPr marL="0" indent="0" algn="just">
              <a:buNone/>
            </a:pPr>
            <a:r>
              <a:rPr lang="tr-TR" sz="1600" dirty="0"/>
              <a:t>Mevcut yaptırımlar tacizi önlemede yeterli görünmüyor. Uluslararası sözleşmeler ulusal mevzuata rehberlik etmelidir. </a:t>
            </a:r>
            <a:r>
              <a:rPr lang="tr-TR" sz="1600" i="1" dirty="0"/>
              <a:t>(Ön Çalışma Atölyesi ve Saha Çalışması).</a:t>
            </a:r>
            <a:endParaRPr lang="en-GB" sz="1600" i="1" dirty="0"/>
          </a:p>
        </p:txBody>
      </p:sp>
    </p:spTree>
    <p:extLst>
      <p:ext uri="{BB962C8B-B14F-4D97-AF65-F5344CB8AC3E}">
        <p14:creationId xmlns:p14="http://schemas.microsoft.com/office/powerpoint/2010/main" val="13045779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18FAE25-3CDC-4F42-9798-F95BA690D36C}"/>
              </a:ext>
            </a:extLst>
          </p:cNvPr>
          <p:cNvPicPr>
            <a:picLocks noChangeAspect="1"/>
          </p:cNvPicPr>
          <p:nvPr/>
        </p:nvPicPr>
        <p:blipFill>
          <a:blip r:embed="rId2"/>
          <a:stretch>
            <a:fillRect/>
          </a:stretch>
        </p:blipFill>
        <p:spPr>
          <a:xfrm>
            <a:off x="6783754" y="2327723"/>
            <a:ext cx="2202986" cy="2202986"/>
          </a:xfrm>
          <a:prstGeom prst="rect">
            <a:avLst/>
          </a:prstGeom>
        </p:spPr>
      </p:pic>
      <p:pic>
        <p:nvPicPr>
          <p:cNvPr id="9" name="Picture 8">
            <a:extLst>
              <a:ext uri="{FF2B5EF4-FFF2-40B4-BE49-F238E27FC236}">
                <a16:creationId xmlns:a16="http://schemas.microsoft.com/office/drawing/2014/main" id="{29CFAA12-EE31-E949-AF5A-D43049C1A321}"/>
              </a:ext>
            </a:extLst>
          </p:cNvPr>
          <p:cNvPicPr>
            <a:picLocks noChangeAspect="1"/>
          </p:cNvPicPr>
          <p:nvPr/>
        </p:nvPicPr>
        <p:blipFill>
          <a:blip r:embed="rId3"/>
          <a:stretch>
            <a:fillRect/>
          </a:stretch>
        </p:blipFill>
        <p:spPr>
          <a:xfrm>
            <a:off x="157260" y="2741801"/>
            <a:ext cx="2198032" cy="2198032"/>
          </a:xfrm>
          <a:prstGeom prst="rect">
            <a:avLst/>
          </a:prstGeom>
        </p:spPr>
      </p:pic>
      <p:sp>
        <p:nvSpPr>
          <p:cNvPr id="10" name="Rectangle 9">
            <a:extLst>
              <a:ext uri="{FF2B5EF4-FFF2-40B4-BE49-F238E27FC236}">
                <a16:creationId xmlns:a16="http://schemas.microsoft.com/office/drawing/2014/main" id="{176E1E4E-87B4-F146-999D-BFD29F4BBBD9}"/>
              </a:ext>
            </a:extLst>
          </p:cNvPr>
          <p:cNvSpPr/>
          <p:nvPr/>
        </p:nvSpPr>
        <p:spPr>
          <a:xfrm>
            <a:off x="470062" y="3517649"/>
            <a:ext cx="1572427" cy="646331"/>
          </a:xfrm>
          <a:prstGeom prst="rect">
            <a:avLst/>
          </a:prstGeom>
        </p:spPr>
        <p:txBody>
          <a:bodyPr wrap="square"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tr-TR" sz="1200" b="1" i="0" u="none" strike="noStrike" kern="1200" cap="none" spc="-40" normalizeH="0" baseline="0" noProof="0" dirty="0">
                <a:ln>
                  <a:noFill/>
                </a:ln>
                <a:solidFill>
                  <a:srgbClr val="00A4D2"/>
                </a:solidFill>
                <a:effectLst/>
                <a:uLnTx/>
                <a:uFillTx/>
                <a:latin typeface="Arial Black" panose="020B0604020202020204" pitchFamily="34" charset="0"/>
                <a:ea typeface="+mn-ea"/>
                <a:cs typeface="Arial Black" panose="020B0604020202020204" pitchFamily="34" charset="0"/>
              </a:rPr>
              <a:t>Koordinasyon ve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tr-TR" sz="1200" b="1" i="0" u="none" strike="noStrike" kern="1200" cap="none" spc="-40" normalizeH="0" baseline="0" noProof="0" dirty="0">
                <a:ln>
                  <a:noFill/>
                </a:ln>
                <a:solidFill>
                  <a:srgbClr val="00A4D2"/>
                </a:solidFill>
                <a:effectLst/>
                <a:uLnTx/>
                <a:uFillTx/>
                <a:latin typeface="Arial Black" panose="020B0604020202020204" pitchFamily="34" charset="0"/>
                <a:ea typeface="+mn-ea"/>
                <a:cs typeface="Arial Black" panose="020B0604020202020204" pitchFamily="34" charset="0"/>
              </a:rPr>
              <a:t>İşbirliği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tr-TR" sz="1200" b="1" i="0" u="none" strike="noStrike" kern="1200" cap="none" spc="-40" normalizeH="0" baseline="0" noProof="0" dirty="0">
                <a:ln>
                  <a:noFill/>
                </a:ln>
                <a:solidFill>
                  <a:srgbClr val="00A4D2"/>
                </a:solidFill>
                <a:effectLst/>
                <a:uLnTx/>
                <a:uFillTx/>
                <a:latin typeface="Arial Black" panose="020B0604020202020204" pitchFamily="34" charset="0"/>
                <a:ea typeface="+mn-ea"/>
                <a:cs typeface="Arial Black" panose="020B0604020202020204" pitchFamily="34" charset="0"/>
              </a:rPr>
              <a:t>Mekanizmaları</a:t>
            </a:r>
          </a:p>
        </p:txBody>
      </p:sp>
      <p:pic>
        <p:nvPicPr>
          <p:cNvPr id="11" name="Picture 10">
            <a:extLst>
              <a:ext uri="{FF2B5EF4-FFF2-40B4-BE49-F238E27FC236}">
                <a16:creationId xmlns:a16="http://schemas.microsoft.com/office/drawing/2014/main" id="{17A7D4F9-22B4-B149-AFE3-9B26F509A103}"/>
              </a:ext>
            </a:extLst>
          </p:cNvPr>
          <p:cNvPicPr>
            <a:picLocks noChangeAspect="1"/>
          </p:cNvPicPr>
          <p:nvPr/>
        </p:nvPicPr>
        <p:blipFill>
          <a:blip r:embed="rId3"/>
          <a:stretch>
            <a:fillRect/>
          </a:stretch>
        </p:blipFill>
        <p:spPr>
          <a:xfrm>
            <a:off x="2039123" y="3857486"/>
            <a:ext cx="2198032" cy="2198032"/>
          </a:xfrm>
          <a:prstGeom prst="rect">
            <a:avLst/>
          </a:prstGeom>
        </p:spPr>
      </p:pic>
      <p:sp>
        <p:nvSpPr>
          <p:cNvPr id="12" name="Rectangle 11">
            <a:extLst>
              <a:ext uri="{FF2B5EF4-FFF2-40B4-BE49-F238E27FC236}">
                <a16:creationId xmlns:a16="http://schemas.microsoft.com/office/drawing/2014/main" id="{559ED18F-DB71-8B46-9A9C-EDB8DF5BF2F2}"/>
              </a:ext>
            </a:extLst>
          </p:cNvPr>
          <p:cNvSpPr/>
          <p:nvPr/>
        </p:nvSpPr>
        <p:spPr>
          <a:xfrm>
            <a:off x="2548467" y="4649763"/>
            <a:ext cx="1225867" cy="738664"/>
          </a:xfrm>
          <a:prstGeom prst="rect">
            <a:avLst/>
          </a:prstGeom>
        </p:spPr>
        <p:txBody>
          <a:bodyPr wrap="square"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tr-TR" sz="1400" b="1" i="0" u="none" strike="noStrike" kern="1200" cap="none" spc="-40" normalizeH="0" baseline="0" noProof="0" dirty="0">
                <a:ln>
                  <a:noFill/>
                </a:ln>
                <a:solidFill>
                  <a:srgbClr val="00A4D2"/>
                </a:solidFill>
                <a:effectLst/>
                <a:uLnTx/>
                <a:uFillTx/>
                <a:latin typeface="Arial Black" panose="020B0604020202020204" pitchFamily="34" charset="0"/>
                <a:ea typeface="+mn-ea"/>
                <a:cs typeface="Arial Black" panose="020B0604020202020204" pitchFamily="34" charset="0"/>
              </a:rPr>
              <a:t>Bilimsel ve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tr-TR" sz="1400" b="1" i="0" u="none" strike="noStrike" kern="1200" cap="none" spc="-40" normalizeH="0" baseline="0" noProof="0" dirty="0">
                <a:ln>
                  <a:noFill/>
                </a:ln>
                <a:solidFill>
                  <a:srgbClr val="00A4D2"/>
                </a:solidFill>
                <a:effectLst/>
                <a:uLnTx/>
                <a:uFillTx/>
                <a:latin typeface="Arial Black" panose="020B0604020202020204" pitchFamily="34" charset="0"/>
                <a:ea typeface="+mn-ea"/>
                <a:cs typeface="Arial Black" panose="020B0604020202020204" pitchFamily="34" charset="0"/>
              </a:rPr>
              <a:t>Teknik</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tr-TR" sz="1400" b="1" i="0" u="none" strike="noStrike" kern="1200" cap="none" spc="-40" normalizeH="0" baseline="0" noProof="0" dirty="0">
                <a:ln>
                  <a:noFill/>
                </a:ln>
                <a:solidFill>
                  <a:srgbClr val="00A4D2"/>
                </a:solidFill>
                <a:effectLst/>
                <a:uLnTx/>
                <a:uFillTx/>
                <a:latin typeface="Arial Black" panose="020B0604020202020204" pitchFamily="34" charset="0"/>
                <a:ea typeface="+mn-ea"/>
                <a:cs typeface="Arial Black" panose="020B0604020202020204" pitchFamily="34" charset="0"/>
              </a:rPr>
              <a:t>Çalışmalar</a:t>
            </a:r>
          </a:p>
        </p:txBody>
      </p:sp>
      <p:pic>
        <p:nvPicPr>
          <p:cNvPr id="13" name="Picture 12">
            <a:extLst>
              <a:ext uri="{FF2B5EF4-FFF2-40B4-BE49-F238E27FC236}">
                <a16:creationId xmlns:a16="http://schemas.microsoft.com/office/drawing/2014/main" id="{97C3EBD6-9E96-1146-8146-5986189EA342}"/>
              </a:ext>
            </a:extLst>
          </p:cNvPr>
          <p:cNvPicPr>
            <a:picLocks noChangeAspect="1"/>
          </p:cNvPicPr>
          <p:nvPr/>
        </p:nvPicPr>
        <p:blipFill>
          <a:blip r:embed="rId3"/>
          <a:stretch>
            <a:fillRect/>
          </a:stretch>
        </p:blipFill>
        <p:spPr>
          <a:xfrm>
            <a:off x="3166680" y="1985631"/>
            <a:ext cx="2198032" cy="2198032"/>
          </a:xfrm>
          <a:prstGeom prst="rect">
            <a:avLst/>
          </a:prstGeom>
        </p:spPr>
      </p:pic>
      <p:sp>
        <p:nvSpPr>
          <p:cNvPr id="14" name="Rectangle 13">
            <a:extLst>
              <a:ext uri="{FF2B5EF4-FFF2-40B4-BE49-F238E27FC236}">
                <a16:creationId xmlns:a16="http://schemas.microsoft.com/office/drawing/2014/main" id="{8DB0A379-33E4-BC4D-9EB4-164C8968C766}"/>
              </a:ext>
            </a:extLst>
          </p:cNvPr>
          <p:cNvSpPr/>
          <p:nvPr/>
        </p:nvSpPr>
        <p:spPr>
          <a:xfrm>
            <a:off x="3665670" y="2715313"/>
            <a:ext cx="1200051" cy="738664"/>
          </a:xfrm>
          <a:prstGeom prst="rect">
            <a:avLst/>
          </a:prstGeom>
        </p:spPr>
        <p:txBody>
          <a:bodyPr wrap="square"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tr-TR" sz="1400" b="1" i="0" u="none" strike="noStrike" kern="1200" cap="none" spc="-40" normalizeH="0" baseline="0" noProof="0" dirty="0">
                <a:ln>
                  <a:noFill/>
                </a:ln>
                <a:solidFill>
                  <a:srgbClr val="00A4D2"/>
                </a:solidFill>
                <a:effectLst/>
                <a:uLnTx/>
                <a:uFillTx/>
                <a:latin typeface="Arial Black" panose="020B0604020202020204" pitchFamily="34" charset="0"/>
                <a:ea typeface="+mn-ea"/>
                <a:cs typeface="Arial Black" panose="020B0604020202020204" pitchFamily="34" charset="0"/>
              </a:rPr>
              <a:t>Kurumsal</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tr-TR" sz="1400" b="1" i="0" u="none" strike="noStrike" kern="1200" cap="none" spc="-40" normalizeH="0" baseline="0" noProof="0" dirty="0">
                <a:ln>
                  <a:noFill/>
                </a:ln>
                <a:solidFill>
                  <a:srgbClr val="00A4D2"/>
                </a:solidFill>
                <a:effectLst/>
                <a:uLnTx/>
                <a:uFillTx/>
                <a:latin typeface="Arial Black" panose="020B0604020202020204" pitchFamily="34" charset="0"/>
                <a:ea typeface="+mn-ea"/>
                <a:cs typeface="Arial Black" panose="020B0604020202020204" pitchFamily="34" charset="0"/>
              </a:rPr>
              <a:t>Kapasite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tr-TR" sz="1400" b="1" i="0" u="none" strike="noStrike" kern="1200" cap="none" spc="-40" normalizeH="0" baseline="0" noProof="0" dirty="0">
                <a:ln>
                  <a:noFill/>
                </a:ln>
                <a:solidFill>
                  <a:srgbClr val="00A4D2"/>
                </a:solidFill>
                <a:effectLst/>
                <a:uLnTx/>
                <a:uFillTx/>
                <a:latin typeface="Arial Black" panose="020B0604020202020204" pitchFamily="34" charset="0"/>
                <a:ea typeface="+mn-ea"/>
                <a:cs typeface="Arial Black" panose="020B0604020202020204" pitchFamily="34" charset="0"/>
              </a:rPr>
              <a:t>Geliştirme</a:t>
            </a:r>
          </a:p>
        </p:txBody>
      </p:sp>
      <p:pic>
        <p:nvPicPr>
          <p:cNvPr id="15" name="Picture 14">
            <a:extLst>
              <a:ext uri="{FF2B5EF4-FFF2-40B4-BE49-F238E27FC236}">
                <a16:creationId xmlns:a16="http://schemas.microsoft.com/office/drawing/2014/main" id="{2BFC8229-921F-C343-B5BD-F9D42B9CA8EE}"/>
              </a:ext>
            </a:extLst>
          </p:cNvPr>
          <p:cNvPicPr>
            <a:picLocks noChangeAspect="1"/>
          </p:cNvPicPr>
          <p:nvPr/>
        </p:nvPicPr>
        <p:blipFill>
          <a:blip r:embed="rId3"/>
          <a:stretch>
            <a:fillRect/>
          </a:stretch>
        </p:blipFill>
        <p:spPr>
          <a:xfrm>
            <a:off x="4861258" y="3377930"/>
            <a:ext cx="2198032" cy="2198032"/>
          </a:xfrm>
          <a:prstGeom prst="rect">
            <a:avLst/>
          </a:prstGeom>
        </p:spPr>
      </p:pic>
      <p:sp>
        <p:nvSpPr>
          <p:cNvPr id="16" name="Rectangle 15">
            <a:extLst>
              <a:ext uri="{FF2B5EF4-FFF2-40B4-BE49-F238E27FC236}">
                <a16:creationId xmlns:a16="http://schemas.microsoft.com/office/drawing/2014/main" id="{FAC1741C-4285-4640-9B17-43C6FCE5B936}"/>
              </a:ext>
            </a:extLst>
          </p:cNvPr>
          <p:cNvSpPr/>
          <p:nvPr/>
        </p:nvSpPr>
        <p:spPr>
          <a:xfrm>
            <a:off x="5175391" y="4184557"/>
            <a:ext cx="1569771" cy="584775"/>
          </a:xfrm>
          <a:prstGeom prst="rect">
            <a:avLst/>
          </a:prstGeom>
        </p:spPr>
        <p:txBody>
          <a:bodyPr wrap="square"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tr-TR" sz="1600" b="1" i="0" u="none" strike="noStrike" kern="1200" cap="none" spc="-40" normalizeH="0" baseline="0" noProof="0" dirty="0">
                <a:ln>
                  <a:noFill/>
                </a:ln>
                <a:solidFill>
                  <a:srgbClr val="00A4D2"/>
                </a:solidFill>
                <a:effectLst/>
                <a:uLnTx/>
                <a:uFillTx/>
                <a:latin typeface="Arial Black" panose="020B0604020202020204" pitchFamily="34" charset="0"/>
                <a:ea typeface="+mn-ea"/>
                <a:cs typeface="+mn-cs"/>
              </a:rPr>
              <a:t>Farkındalık Arttırma</a:t>
            </a:r>
          </a:p>
        </p:txBody>
      </p:sp>
      <p:sp>
        <p:nvSpPr>
          <p:cNvPr id="17" name="Rectangle 16">
            <a:extLst>
              <a:ext uri="{FF2B5EF4-FFF2-40B4-BE49-F238E27FC236}">
                <a16:creationId xmlns:a16="http://schemas.microsoft.com/office/drawing/2014/main" id="{5E166846-6139-594E-83F4-40FAE95B2EDF}"/>
              </a:ext>
            </a:extLst>
          </p:cNvPr>
          <p:cNvSpPr/>
          <p:nvPr/>
        </p:nvSpPr>
        <p:spPr>
          <a:xfrm>
            <a:off x="7315230" y="2982057"/>
            <a:ext cx="1163102" cy="954107"/>
          </a:xfrm>
          <a:prstGeom prst="rect">
            <a:avLst/>
          </a:prstGeom>
        </p:spPr>
        <p:txBody>
          <a:bodyPr wrap="square"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tr-TR" sz="1400" b="1" i="0" u="none" strike="noStrike" kern="1200" cap="none" spc="-40" normalizeH="0" baseline="0" noProof="0" dirty="0">
                <a:ln>
                  <a:noFill/>
                </a:ln>
                <a:solidFill>
                  <a:srgbClr val="87AE3F"/>
                </a:solidFill>
                <a:effectLst/>
                <a:uLnTx/>
                <a:uFillTx/>
                <a:latin typeface="Arial Black" panose="020B0604020202020204" pitchFamily="34" charset="0"/>
                <a:ea typeface="+mn-ea"/>
                <a:cs typeface="Arial Black" panose="020B0604020202020204" pitchFamily="34" charset="0"/>
              </a:rPr>
              <a:t>Geleceğin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tr-TR" sz="1400" b="1" i="0" u="none" strike="noStrike" kern="1200" cap="none" spc="-40" normalizeH="0" baseline="0" noProof="0" dirty="0">
                <a:ln>
                  <a:noFill/>
                </a:ln>
                <a:solidFill>
                  <a:srgbClr val="87AE3F"/>
                </a:solidFill>
                <a:effectLst/>
                <a:uLnTx/>
                <a:uFillTx/>
                <a:latin typeface="Arial Black" panose="020B0604020202020204" pitchFamily="34" charset="0"/>
                <a:ea typeface="+mn-ea"/>
                <a:cs typeface="Arial Black" panose="020B0604020202020204" pitchFamily="34" charset="0"/>
              </a:rPr>
              <a:t>İnsana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tr-TR" sz="1400" b="1" i="0" u="none" strike="noStrike" kern="1200" cap="none" spc="-40" normalizeH="0" baseline="0" noProof="0" dirty="0">
                <a:ln>
                  <a:noFill/>
                </a:ln>
                <a:solidFill>
                  <a:srgbClr val="87AE3F"/>
                </a:solidFill>
                <a:effectLst/>
                <a:uLnTx/>
                <a:uFillTx/>
                <a:latin typeface="Arial Black" panose="020B0604020202020204" pitchFamily="34" charset="0"/>
                <a:ea typeface="+mn-ea"/>
                <a:cs typeface="Arial Black" panose="020B0604020202020204" pitchFamily="34" charset="0"/>
              </a:rPr>
              <a:t>Yakışır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tr-TR" sz="1400" b="1" i="0" u="none" strike="noStrike" kern="1200" cap="none" spc="-40" normalizeH="0" baseline="0" noProof="0" dirty="0">
                <a:ln>
                  <a:noFill/>
                </a:ln>
                <a:solidFill>
                  <a:srgbClr val="87AE3F"/>
                </a:solidFill>
                <a:effectLst/>
                <a:uLnTx/>
                <a:uFillTx/>
                <a:latin typeface="Arial Black" panose="020B0604020202020204" pitchFamily="34" charset="0"/>
                <a:ea typeface="+mn-ea"/>
                <a:cs typeface="Arial Black" panose="020B0604020202020204" pitchFamily="34" charset="0"/>
              </a:rPr>
              <a:t>İşleri</a:t>
            </a:r>
          </a:p>
        </p:txBody>
      </p:sp>
      <p:sp>
        <p:nvSpPr>
          <p:cNvPr id="18" name="Content Placeholder 1">
            <a:extLst>
              <a:ext uri="{FF2B5EF4-FFF2-40B4-BE49-F238E27FC236}">
                <a16:creationId xmlns:a16="http://schemas.microsoft.com/office/drawing/2014/main" id="{C5D2BF5C-C10B-9040-9EB3-23075D00D811}"/>
              </a:ext>
            </a:extLst>
          </p:cNvPr>
          <p:cNvSpPr txBox="1">
            <a:spLocks/>
          </p:cNvSpPr>
          <p:nvPr/>
        </p:nvSpPr>
        <p:spPr>
          <a:xfrm>
            <a:off x="-287292" y="1370863"/>
            <a:ext cx="4624054" cy="518533"/>
          </a:xfrm>
          <a:prstGeom prst="roundRect">
            <a:avLst>
              <a:gd name="adj" fmla="val 50000"/>
            </a:avLst>
          </a:prstGeom>
        </p:spPr>
        <p:style>
          <a:lnRef idx="0">
            <a:schemeClr val="accent2"/>
          </a:lnRef>
          <a:fillRef idx="3">
            <a:schemeClr val="accent2"/>
          </a:fillRef>
          <a:effectRef idx="3">
            <a:schemeClr val="accent2"/>
          </a:effectRef>
          <a:fontRef idx="minor">
            <a:schemeClr val="lt1"/>
          </a:fontRef>
        </p:style>
        <p:txBody>
          <a:bodyPr vert="horz" wrap="none" lIns="720000" tIns="36000" rIns="216000" bIns="0" rtlCol="0" anchor="ctr" anchorCtr="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4"/>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4"/>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4"/>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4"/>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tr-TR" sz="2400" b="0" i="0" u="none" strike="noStrike" kern="1200" cap="none" spc="0" normalizeH="0" baseline="0" noProof="0" dirty="0">
                <a:ln w="0"/>
                <a:solidFill>
                  <a:srgbClr val="E7E6E6"/>
                </a:solidFill>
                <a:effectLst>
                  <a:outerShdw blurRad="50800" dist="38100" dir="2700000" algn="tl" rotWithShape="0">
                    <a:prstClr val="black">
                      <a:alpha val="40000"/>
                    </a:prstClr>
                  </a:outerShdw>
                </a:effectLst>
                <a:uLnTx/>
                <a:uFillTx/>
                <a:latin typeface="Arial Black" panose="020B0A04020102020204"/>
                <a:ea typeface="+mn-ea"/>
                <a:cs typeface="+mn-cs"/>
              </a:rPr>
              <a:t>PROJENİN TASARIMI</a:t>
            </a:r>
            <a:endParaRPr kumimoji="0" lang="tr-TR" sz="1800" b="0" i="0" u="none" strike="noStrike" kern="1200" cap="none" spc="0" normalizeH="0" baseline="0" noProof="0" dirty="0">
              <a:ln w="0"/>
              <a:solidFill>
                <a:srgbClr val="E7E6E6"/>
              </a:solidFill>
              <a:effectLst>
                <a:outerShdw blurRad="50800" dist="38100" dir="2700000" algn="tl" rotWithShape="0">
                  <a:prstClr val="black">
                    <a:alpha val="40000"/>
                  </a:prstClr>
                </a:outerShdw>
              </a:effectLst>
              <a:uLnTx/>
              <a:uFillTx/>
              <a:latin typeface="Arial Black" panose="020B0A04020102020204"/>
              <a:ea typeface="+mn-ea"/>
              <a:cs typeface="+mn-cs"/>
            </a:endParaRPr>
          </a:p>
        </p:txBody>
      </p:sp>
    </p:spTree>
    <p:extLst>
      <p:ext uri="{BB962C8B-B14F-4D97-AF65-F5344CB8AC3E}">
        <p14:creationId xmlns:p14="http://schemas.microsoft.com/office/powerpoint/2010/main" val="34876642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2436" y="1736436"/>
            <a:ext cx="8719128" cy="3084946"/>
          </a:xfrm>
        </p:spPr>
        <p:txBody>
          <a:bodyPr>
            <a:normAutofit/>
          </a:bodyPr>
          <a:lstStyle/>
          <a:p>
            <a:pPr marL="0" indent="0">
              <a:buNone/>
            </a:pPr>
            <a:r>
              <a:rPr lang="tr-TR" sz="2000" b="1" dirty="0"/>
              <a:t>Vaka 1. </a:t>
            </a:r>
            <a:r>
              <a:rPr lang="tr-TR" sz="2000" b="1" dirty="0" err="1"/>
              <a:t>Mobbing</a:t>
            </a:r>
            <a:r>
              <a:rPr lang="tr-TR" sz="2000" b="1" dirty="0"/>
              <a:t> ve İşle İlgili Şiddet Hakkında Avrupa Parlamentosu Kararı</a:t>
            </a:r>
            <a:endParaRPr lang="en-GB" sz="2000" dirty="0"/>
          </a:p>
          <a:p>
            <a:pPr lvl="0" algn="just"/>
            <a:r>
              <a:rPr lang="tr-TR" sz="1600" dirty="0" smtClean="0"/>
              <a:t>2011 Eylül ayında, Avrupa Parlamentosu AB’deki iş yerleri, kamusal alanlar ve politik yaşamda </a:t>
            </a:r>
            <a:r>
              <a:rPr lang="tr-TR" sz="1600" dirty="0" err="1" smtClean="0"/>
              <a:t>mobbing</a:t>
            </a:r>
            <a:r>
              <a:rPr lang="tr-TR" sz="1600" dirty="0" smtClean="0"/>
              <a:t> ve cinsel tacizle mücadele ve önleyici önlemleri kapsayan bir karar aldı (yayın yılı 2018). Şikayetlerle ilgilenmek için önleyici gizli prosedürlere ve failler için sert ve caydırıcı yaptırımlara dayanan iş yeri politikalarını teşvik etmeleri için üye ülkelere çağrıda bulundu.</a:t>
            </a:r>
            <a:endParaRPr lang="en-GB" sz="1600" dirty="0" smtClean="0"/>
          </a:p>
          <a:p>
            <a:pPr lvl="0" algn="just"/>
            <a:r>
              <a:rPr lang="tr-TR" sz="1600" dirty="0" err="1" smtClean="0"/>
              <a:t>Mobbinge</a:t>
            </a:r>
            <a:r>
              <a:rPr lang="tr-TR" sz="1600" dirty="0" smtClean="0"/>
              <a:t> karşı ulusal bir tanım ve mevzuatın varlığı, sorunların ulusal düzeyde farkındalık durumunun ifadesinin merkezi kabul edilmiştir. </a:t>
            </a:r>
            <a:endParaRPr lang="en-GB" sz="1600" dirty="0" smtClean="0"/>
          </a:p>
          <a:p>
            <a:endParaRPr lang="en-GB" dirty="0"/>
          </a:p>
        </p:txBody>
      </p:sp>
    </p:spTree>
    <p:extLst>
      <p:ext uri="{BB962C8B-B14F-4D97-AF65-F5344CB8AC3E}">
        <p14:creationId xmlns:p14="http://schemas.microsoft.com/office/powerpoint/2010/main" val="26321874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13DEED2-77A8-468F-A081-989EB791BAB8}"/>
              </a:ext>
            </a:extLst>
          </p:cNvPr>
          <p:cNvSpPr>
            <a:spLocks noGrp="1"/>
          </p:cNvSpPr>
          <p:nvPr>
            <p:ph idx="1"/>
          </p:nvPr>
        </p:nvSpPr>
        <p:spPr>
          <a:xfrm>
            <a:off x="267855" y="1197035"/>
            <a:ext cx="8645236" cy="4927600"/>
          </a:xfrm>
        </p:spPr>
        <p:txBody>
          <a:bodyPr>
            <a:normAutofit fontScale="70000" lnSpcReduction="20000"/>
          </a:bodyPr>
          <a:lstStyle/>
          <a:p>
            <a:pPr marL="0" indent="0" algn="just">
              <a:buNone/>
            </a:pPr>
            <a:r>
              <a:rPr lang="tr-TR" sz="2900" b="1" dirty="0"/>
              <a:t>Vaka 2. İş Yerinde Tacizle İlgili Fransa’daki Yasal Çerçeve </a:t>
            </a:r>
            <a:endParaRPr lang="en-GB" sz="2900" dirty="0"/>
          </a:p>
          <a:p>
            <a:pPr lvl="0" algn="just">
              <a:lnSpc>
                <a:spcPct val="120000"/>
              </a:lnSpc>
            </a:pPr>
            <a:r>
              <a:rPr lang="tr-TR" sz="2300" dirty="0"/>
              <a:t>İş yerinde taciz ve cinsel tacizle ilgili özel yasal çerçeve. </a:t>
            </a:r>
            <a:endParaRPr lang="en-GB" sz="2300" dirty="0"/>
          </a:p>
          <a:p>
            <a:pPr lvl="0" algn="just">
              <a:lnSpc>
                <a:spcPct val="120000"/>
              </a:lnSpc>
            </a:pPr>
            <a:r>
              <a:rPr lang="tr-TR" sz="2300" dirty="0"/>
              <a:t>Çalışma Yasası der ki: ‘hiç bir çalışan, çalışanın hakları ve haysiyetlerine zarar vermesi veya fiziki veya zihinsel sağlıklarını sarsması veya mesleki geleceklerine tehlikeye düşürmesi olası, çalışma koşullarının kötüleşmesine yönelik veya yol açan, yinelenen manevi taciz eylemlerine maruz kalmamalıdır’ (Madde L1152-1, Madde L1152-4, 1.5.2008). </a:t>
            </a:r>
            <a:endParaRPr lang="en-GB" sz="2300" dirty="0"/>
          </a:p>
          <a:p>
            <a:pPr lvl="0" algn="just">
              <a:lnSpc>
                <a:spcPct val="120000"/>
              </a:lnSpc>
            </a:pPr>
            <a:r>
              <a:rPr lang="tr-TR" sz="2300" dirty="0" smtClean="0"/>
              <a:t>‘</a:t>
            </a:r>
            <a:r>
              <a:rPr lang="en-GB" sz="2300" dirty="0" smtClean="0"/>
              <a:t>M</a:t>
            </a:r>
            <a:r>
              <a:rPr lang="tr-TR" sz="2300" dirty="0" err="1" smtClean="0"/>
              <a:t>anevi</a:t>
            </a:r>
            <a:r>
              <a:rPr lang="tr-TR" sz="2300" dirty="0" smtClean="0"/>
              <a:t> </a:t>
            </a:r>
            <a:r>
              <a:rPr lang="tr-TR" sz="2300" dirty="0"/>
              <a:t>taciz oluşturan faaliyetleri önlemeye yönelik gerekli tüm hükümleri’ yaparak iş yerinde manevi tacizi önlemek adına, Çalışma Yasası firma yöneticisine yükümlülük getirir (‘genel emniyet yükümlülüğü,’ Madde L4121-1, 1.5.2008). </a:t>
            </a:r>
            <a:endParaRPr lang="en-GB" sz="2300" dirty="0"/>
          </a:p>
          <a:p>
            <a:pPr lvl="0" algn="just">
              <a:lnSpc>
                <a:spcPct val="120000"/>
              </a:lnSpc>
            </a:pPr>
            <a:r>
              <a:rPr lang="tr-TR" sz="2300" dirty="0"/>
              <a:t>İş yerinde taciz, aynı zamanda ayrımcılık yapmama ilkesine de referans edilebilir (Madde L.1132-1, 27.5.2008).</a:t>
            </a:r>
            <a:endParaRPr lang="en-GB" sz="2300" dirty="0"/>
          </a:p>
          <a:p>
            <a:pPr lvl="0" algn="just">
              <a:lnSpc>
                <a:spcPct val="120000"/>
              </a:lnSpc>
            </a:pPr>
            <a:r>
              <a:rPr lang="tr-TR" sz="2300" dirty="0"/>
              <a:t>En azından elli kişi çalıştıran tüm şirketlerde bulunan ‘Hijyen, Emniyet ve Çalışma Koşulları Komitesi’ (CHSCT), çalışanların sağlığın korunmasına, emniyet ve çalışma koşullarının iyileştirilmesine katkı yapmalıdır. Cinsel ve manevi taciz risklerini önlemelidir. Cinsel tacizle ilgili olarak, Çalışma Yasası şunları şart koşar: ‘kendisi veya bir başkası için cinsel avantaj elde etmeye yönelik her hangi bir kişi tarafından taciz girişimleri yasaktır.’ (Madde L1153-1, 1.5.2008). </a:t>
            </a:r>
            <a:endParaRPr lang="en-GB" sz="2300" dirty="0"/>
          </a:p>
          <a:p>
            <a:endParaRPr lang="en-US" dirty="0"/>
          </a:p>
        </p:txBody>
      </p:sp>
    </p:spTree>
    <p:extLst>
      <p:ext uri="{BB962C8B-B14F-4D97-AF65-F5344CB8AC3E}">
        <p14:creationId xmlns:p14="http://schemas.microsoft.com/office/powerpoint/2010/main" val="41367114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03200" y="1198881"/>
            <a:ext cx="8312150" cy="4927600"/>
          </a:xfrm>
        </p:spPr>
        <p:txBody>
          <a:bodyPr>
            <a:normAutofit/>
          </a:bodyPr>
          <a:lstStyle/>
          <a:p>
            <a:pPr marL="0" indent="0">
              <a:buNone/>
            </a:pPr>
            <a:r>
              <a:rPr lang="en-GB" sz="2000" b="1" u="sng" dirty="0" err="1" smtClean="0"/>
              <a:t>Veri</a:t>
            </a:r>
            <a:r>
              <a:rPr lang="en-GB" sz="2000" b="1" u="sng" dirty="0" smtClean="0"/>
              <a:t> </a:t>
            </a:r>
            <a:r>
              <a:rPr lang="en-GB" sz="2000" b="1" u="sng" dirty="0" err="1" smtClean="0"/>
              <a:t>Toplama</a:t>
            </a:r>
            <a:r>
              <a:rPr lang="en-GB" sz="2000" b="1" u="sng" dirty="0" smtClean="0"/>
              <a:t> </a:t>
            </a:r>
            <a:r>
              <a:rPr lang="en-GB" sz="2000" b="1" u="sng" dirty="0" err="1" smtClean="0"/>
              <a:t>Hakkında</a:t>
            </a:r>
            <a:endParaRPr lang="en-GB" sz="2000" b="1" u="sng" dirty="0" smtClean="0"/>
          </a:p>
          <a:p>
            <a:pPr marL="0" indent="0">
              <a:buNone/>
            </a:pPr>
            <a:r>
              <a:rPr lang="en-GB" sz="2000" b="1" dirty="0" err="1" smtClean="0"/>
              <a:t>Taslak</a:t>
            </a:r>
            <a:r>
              <a:rPr lang="en-GB" sz="2000" b="1" dirty="0" smtClean="0"/>
              <a:t> </a:t>
            </a:r>
            <a:r>
              <a:rPr lang="en-GB" sz="2000" b="1" dirty="0" err="1" smtClean="0"/>
              <a:t>Öneri</a:t>
            </a:r>
            <a:endParaRPr lang="en-GB" sz="2000" b="1" dirty="0" smtClean="0"/>
          </a:p>
          <a:p>
            <a:pPr algn="just"/>
            <a:r>
              <a:rPr lang="tr-TR" sz="1600" dirty="0"/>
              <a:t>Ulusal, bölgesel ve </a:t>
            </a:r>
            <a:r>
              <a:rPr lang="tr-TR" sz="1600" dirty="0" err="1"/>
              <a:t>sektörsel</a:t>
            </a:r>
            <a:r>
              <a:rPr lang="tr-TR" sz="1600" dirty="0"/>
              <a:t> düzeylerde bariz karşılaştırma yöntemleri sunmak için taciz vakalarını kayda almak üzere kabul edilmiş bir yöntem geliştirmek</a:t>
            </a:r>
            <a:r>
              <a:rPr lang="tr-TR" sz="1600" dirty="0" smtClean="0"/>
              <a:t>.</a:t>
            </a:r>
            <a:endParaRPr lang="en-GB" sz="1600" dirty="0" smtClean="0"/>
          </a:p>
          <a:p>
            <a:pPr marL="0" indent="0" algn="just">
              <a:buNone/>
            </a:pPr>
            <a:endParaRPr lang="en-GB" sz="1600" dirty="0"/>
          </a:p>
          <a:p>
            <a:pPr marL="0" indent="0">
              <a:buNone/>
            </a:pPr>
            <a:r>
              <a:rPr lang="en-GB" sz="2000" b="1" u="sng" dirty="0" err="1" smtClean="0"/>
              <a:t>Gerekçe</a:t>
            </a:r>
            <a:r>
              <a:rPr lang="en-GB" sz="2000" b="1" u="sng" dirty="0" smtClean="0"/>
              <a:t> (</a:t>
            </a:r>
            <a:r>
              <a:rPr lang="en-GB" sz="2000" b="1" u="sng" dirty="0" err="1" smtClean="0"/>
              <a:t>ve</a:t>
            </a:r>
            <a:r>
              <a:rPr lang="en-GB" sz="2000" b="1" u="sng" dirty="0" smtClean="0"/>
              <a:t> </a:t>
            </a:r>
            <a:r>
              <a:rPr lang="en-GB" sz="2000" b="1" u="sng" dirty="0" err="1" smtClean="0"/>
              <a:t>Kaynak</a:t>
            </a:r>
            <a:r>
              <a:rPr lang="en-GB" sz="2000" b="1" u="sng" dirty="0" smtClean="0"/>
              <a:t>)</a:t>
            </a:r>
          </a:p>
          <a:p>
            <a:pPr algn="just"/>
            <a:r>
              <a:rPr lang="tr-TR" sz="1600" dirty="0"/>
              <a:t>Ulusal ve </a:t>
            </a:r>
            <a:r>
              <a:rPr lang="tr-TR" sz="1600" dirty="0" err="1" smtClean="0"/>
              <a:t>sektörel</a:t>
            </a:r>
            <a:r>
              <a:rPr lang="tr-TR" sz="1600" dirty="0" smtClean="0"/>
              <a:t> </a:t>
            </a:r>
            <a:r>
              <a:rPr lang="tr-TR" sz="1600" dirty="0"/>
              <a:t>düzeyde taciz konusunda ayrılmış ve temsilci veriler elde etmek için etkin politikalar geliştirme </a:t>
            </a:r>
            <a:r>
              <a:rPr lang="tr-TR" sz="1600" dirty="0" smtClean="0"/>
              <a:t>ihtiyacı</a:t>
            </a:r>
            <a:r>
              <a:rPr lang="en-GB" sz="1600" dirty="0"/>
              <a:t> </a:t>
            </a:r>
            <a:r>
              <a:rPr lang="tr-TR" sz="1600" i="1" dirty="0" smtClean="0"/>
              <a:t>(Aralık </a:t>
            </a:r>
            <a:r>
              <a:rPr lang="tr-TR" sz="1600" i="1" dirty="0"/>
              <a:t>ve Nisan aylarında paydaş toplantıları yapıldı + Ön Çalışma Atölyesi).</a:t>
            </a:r>
            <a:endParaRPr lang="en-GB" sz="1600" i="1" dirty="0"/>
          </a:p>
        </p:txBody>
      </p:sp>
    </p:spTree>
    <p:extLst>
      <p:ext uri="{BB962C8B-B14F-4D97-AF65-F5344CB8AC3E}">
        <p14:creationId xmlns:p14="http://schemas.microsoft.com/office/powerpoint/2010/main" val="98920847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03200" y="1198881"/>
            <a:ext cx="8312150" cy="4927600"/>
          </a:xfrm>
        </p:spPr>
        <p:txBody>
          <a:bodyPr>
            <a:normAutofit/>
          </a:bodyPr>
          <a:lstStyle/>
          <a:p>
            <a:pPr marL="0" indent="0">
              <a:buNone/>
            </a:pPr>
            <a:r>
              <a:rPr lang="en-GB" sz="2000" b="1" u="sng" dirty="0" err="1" smtClean="0"/>
              <a:t>Veri</a:t>
            </a:r>
            <a:r>
              <a:rPr lang="en-GB" sz="2000" b="1" u="sng" dirty="0" smtClean="0"/>
              <a:t> </a:t>
            </a:r>
            <a:r>
              <a:rPr lang="en-GB" sz="2000" b="1" u="sng" dirty="0" err="1" smtClean="0"/>
              <a:t>Toplama</a:t>
            </a:r>
            <a:r>
              <a:rPr lang="en-GB" sz="2000" b="1" u="sng" dirty="0" smtClean="0"/>
              <a:t> </a:t>
            </a:r>
            <a:r>
              <a:rPr lang="en-GB" sz="2000" b="1" u="sng" dirty="0" err="1" smtClean="0"/>
              <a:t>Hakkında</a:t>
            </a:r>
            <a:endParaRPr lang="en-GB" sz="2000" b="1" u="sng" dirty="0" smtClean="0"/>
          </a:p>
          <a:p>
            <a:pPr marL="0" indent="0">
              <a:buNone/>
            </a:pPr>
            <a:r>
              <a:rPr lang="en-GB" sz="2000" b="1" dirty="0" err="1" smtClean="0"/>
              <a:t>Taslak</a:t>
            </a:r>
            <a:r>
              <a:rPr lang="en-GB" sz="2000" b="1" dirty="0" smtClean="0"/>
              <a:t> </a:t>
            </a:r>
            <a:r>
              <a:rPr lang="en-GB" sz="2000" b="1" dirty="0" err="1" smtClean="0"/>
              <a:t>Öneri</a:t>
            </a:r>
            <a:endParaRPr lang="en-GB" sz="2000" b="1" dirty="0" smtClean="0"/>
          </a:p>
          <a:p>
            <a:pPr algn="just"/>
            <a:r>
              <a:rPr lang="tr-TR" sz="1600" dirty="0"/>
              <a:t>Mağdur, tanık ve faillerin deneyim ve motivasyonlarını daha derinlemesine anlayabilmek için daha fazla nicel ve nitel araştırmalar yapmak.</a:t>
            </a:r>
            <a:endParaRPr lang="en-GB" sz="1600" dirty="0"/>
          </a:p>
          <a:p>
            <a:pPr marL="0" indent="0" algn="just">
              <a:buNone/>
            </a:pPr>
            <a:endParaRPr lang="en-GB" sz="1600" dirty="0"/>
          </a:p>
          <a:p>
            <a:pPr marL="0" indent="0">
              <a:buNone/>
            </a:pPr>
            <a:r>
              <a:rPr lang="en-GB" sz="2000" b="1" u="sng" dirty="0" err="1" smtClean="0"/>
              <a:t>Gerekçe</a:t>
            </a:r>
            <a:r>
              <a:rPr lang="en-GB" sz="2000" b="1" u="sng" dirty="0" smtClean="0"/>
              <a:t> (</a:t>
            </a:r>
            <a:r>
              <a:rPr lang="en-GB" sz="2000" b="1" u="sng" dirty="0" err="1" smtClean="0"/>
              <a:t>ve</a:t>
            </a:r>
            <a:r>
              <a:rPr lang="en-GB" sz="2000" b="1" u="sng" dirty="0" smtClean="0"/>
              <a:t> </a:t>
            </a:r>
            <a:r>
              <a:rPr lang="en-GB" sz="2000" b="1" u="sng" dirty="0" err="1" smtClean="0"/>
              <a:t>Kaynak</a:t>
            </a:r>
            <a:r>
              <a:rPr lang="en-GB" sz="2000" b="1" u="sng" dirty="0" smtClean="0"/>
              <a:t>)</a:t>
            </a:r>
          </a:p>
          <a:p>
            <a:pPr algn="just"/>
            <a:r>
              <a:rPr lang="tr-TR" sz="1600" dirty="0"/>
              <a:t>Ulusal ve </a:t>
            </a:r>
            <a:r>
              <a:rPr lang="tr-TR" sz="1600" dirty="0" err="1" smtClean="0"/>
              <a:t>sektörel</a:t>
            </a:r>
            <a:r>
              <a:rPr lang="tr-TR" sz="1600" dirty="0" smtClean="0"/>
              <a:t> </a:t>
            </a:r>
            <a:r>
              <a:rPr lang="tr-TR" sz="1600" dirty="0"/>
              <a:t>düzeyde taciz konusunda ayrılmış ve temsilci veriler elde etmek için etkin politikalar geliştirme </a:t>
            </a:r>
            <a:r>
              <a:rPr lang="tr-TR" sz="1600" dirty="0" smtClean="0"/>
              <a:t>ihtiyacı</a:t>
            </a:r>
            <a:r>
              <a:rPr lang="en-GB" sz="1600" dirty="0"/>
              <a:t> </a:t>
            </a:r>
            <a:r>
              <a:rPr lang="tr-TR" sz="1600" i="1" dirty="0" smtClean="0"/>
              <a:t>(Aralık </a:t>
            </a:r>
            <a:r>
              <a:rPr lang="tr-TR" sz="1600" i="1" dirty="0"/>
              <a:t>ve Nisan aylarında paydaş toplantıları yapıldı + Ön Çalışma Atölyesi).</a:t>
            </a:r>
            <a:endParaRPr lang="en-GB" sz="1600" i="1" dirty="0"/>
          </a:p>
        </p:txBody>
      </p:sp>
    </p:spTree>
    <p:extLst>
      <p:ext uri="{BB962C8B-B14F-4D97-AF65-F5344CB8AC3E}">
        <p14:creationId xmlns:p14="http://schemas.microsoft.com/office/powerpoint/2010/main" val="26075116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03200" y="1198881"/>
            <a:ext cx="8312150" cy="4927600"/>
          </a:xfrm>
        </p:spPr>
        <p:txBody>
          <a:bodyPr>
            <a:normAutofit/>
          </a:bodyPr>
          <a:lstStyle/>
          <a:p>
            <a:pPr marL="0" indent="0">
              <a:buNone/>
            </a:pPr>
            <a:r>
              <a:rPr lang="en-GB" sz="2000" b="1" u="sng" dirty="0" err="1" smtClean="0"/>
              <a:t>Veri</a:t>
            </a:r>
            <a:r>
              <a:rPr lang="en-GB" sz="2000" b="1" u="sng" dirty="0" smtClean="0"/>
              <a:t> </a:t>
            </a:r>
            <a:r>
              <a:rPr lang="en-GB" sz="2000" b="1" u="sng" dirty="0" err="1" smtClean="0"/>
              <a:t>Toplama</a:t>
            </a:r>
            <a:r>
              <a:rPr lang="en-GB" sz="2000" b="1" u="sng" dirty="0" smtClean="0"/>
              <a:t> </a:t>
            </a:r>
            <a:r>
              <a:rPr lang="en-GB" sz="2000" b="1" u="sng" dirty="0" err="1" smtClean="0"/>
              <a:t>Hakkında</a:t>
            </a:r>
            <a:endParaRPr lang="en-GB" sz="2000" b="1" u="sng" dirty="0" smtClean="0"/>
          </a:p>
          <a:p>
            <a:pPr marL="0" indent="0">
              <a:buNone/>
            </a:pPr>
            <a:r>
              <a:rPr lang="en-GB" sz="2000" b="1" dirty="0" err="1" smtClean="0"/>
              <a:t>Taslak</a:t>
            </a:r>
            <a:r>
              <a:rPr lang="en-GB" sz="2000" b="1" dirty="0" smtClean="0"/>
              <a:t> </a:t>
            </a:r>
            <a:r>
              <a:rPr lang="en-GB" sz="2000" b="1" dirty="0" err="1" smtClean="0"/>
              <a:t>Öneri</a:t>
            </a:r>
            <a:endParaRPr lang="en-GB" sz="2000" b="1" dirty="0" smtClean="0"/>
          </a:p>
          <a:p>
            <a:pPr algn="just"/>
            <a:r>
              <a:rPr lang="tr-TR" sz="1600" dirty="0"/>
              <a:t>Cinsiyete duyarlı politikalar, cinsiyete göre ayrıştırılmış veriler gerektirir.</a:t>
            </a:r>
            <a:endParaRPr lang="en-GB" sz="1600" dirty="0"/>
          </a:p>
          <a:p>
            <a:pPr marL="0" indent="0" algn="just">
              <a:buNone/>
            </a:pPr>
            <a:endParaRPr lang="en-GB" sz="1600" dirty="0"/>
          </a:p>
          <a:p>
            <a:pPr marL="0" indent="0">
              <a:buNone/>
            </a:pPr>
            <a:r>
              <a:rPr lang="en-GB" sz="2000" b="1" u="sng" dirty="0" err="1" smtClean="0"/>
              <a:t>Gerekçe</a:t>
            </a:r>
            <a:r>
              <a:rPr lang="en-GB" sz="2000" b="1" u="sng" dirty="0" smtClean="0"/>
              <a:t> (</a:t>
            </a:r>
            <a:r>
              <a:rPr lang="en-GB" sz="2000" b="1" u="sng" dirty="0" err="1" smtClean="0"/>
              <a:t>ve</a:t>
            </a:r>
            <a:r>
              <a:rPr lang="en-GB" sz="2000" b="1" u="sng" dirty="0" smtClean="0"/>
              <a:t> </a:t>
            </a:r>
            <a:r>
              <a:rPr lang="en-GB" sz="2000" b="1" u="sng" dirty="0" err="1" smtClean="0"/>
              <a:t>Kaynak</a:t>
            </a:r>
            <a:r>
              <a:rPr lang="en-GB" sz="2000" b="1" u="sng" dirty="0" smtClean="0"/>
              <a:t>)</a:t>
            </a:r>
          </a:p>
          <a:p>
            <a:pPr algn="just"/>
            <a:r>
              <a:rPr lang="tr-TR" sz="1600" dirty="0"/>
              <a:t>Ulusal ve </a:t>
            </a:r>
            <a:r>
              <a:rPr lang="tr-TR" sz="1600" dirty="0" err="1" smtClean="0"/>
              <a:t>sektörel</a:t>
            </a:r>
            <a:r>
              <a:rPr lang="tr-TR" sz="1600" dirty="0" smtClean="0"/>
              <a:t> </a:t>
            </a:r>
            <a:r>
              <a:rPr lang="tr-TR" sz="1600" dirty="0"/>
              <a:t>düzeyde taciz konusunda ayrılmış ve temsilci veriler elde etmek için etkin politikalar geliştirme </a:t>
            </a:r>
            <a:r>
              <a:rPr lang="tr-TR" sz="1600" dirty="0" smtClean="0"/>
              <a:t>ihtiyacı</a:t>
            </a:r>
            <a:r>
              <a:rPr lang="en-GB" sz="1600" dirty="0"/>
              <a:t> </a:t>
            </a:r>
            <a:r>
              <a:rPr lang="tr-TR" sz="1600" i="1" dirty="0" smtClean="0"/>
              <a:t>(Aralık </a:t>
            </a:r>
            <a:r>
              <a:rPr lang="tr-TR" sz="1600" i="1" dirty="0"/>
              <a:t>ve Nisan aylarında paydaş toplantıları yapıldı + Ön Çalışma Atölyesi).</a:t>
            </a:r>
            <a:endParaRPr lang="en-GB" sz="1600" i="1" dirty="0"/>
          </a:p>
        </p:txBody>
      </p:sp>
    </p:spTree>
    <p:extLst>
      <p:ext uri="{BB962C8B-B14F-4D97-AF65-F5344CB8AC3E}">
        <p14:creationId xmlns:p14="http://schemas.microsoft.com/office/powerpoint/2010/main" val="220071423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03199" y="1108364"/>
            <a:ext cx="8765309" cy="5018117"/>
          </a:xfrm>
        </p:spPr>
        <p:txBody>
          <a:bodyPr>
            <a:normAutofit/>
          </a:bodyPr>
          <a:lstStyle/>
          <a:p>
            <a:pPr marL="0" indent="0">
              <a:buNone/>
            </a:pPr>
            <a:r>
              <a:rPr lang="en-GB" sz="2000" b="1" u="sng" dirty="0" err="1" smtClean="0"/>
              <a:t>Farkındalık</a:t>
            </a:r>
            <a:r>
              <a:rPr lang="en-GB" sz="2000" b="1" u="sng" dirty="0" smtClean="0"/>
              <a:t> </a:t>
            </a:r>
            <a:r>
              <a:rPr lang="en-GB" sz="2000" b="1" u="sng" dirty="0" err="1" smtClean="0"/>
              <a:t>Arttırma</a:t>
            </a:r>
            <a:r>
              <a:rPr lang="en-GB" sz="2000" b="1" u="sng" dirty="0" smtClean="0"/>
              <a:t> </a:t>
            </a:r>
            <a:r>
              <a:rPr lang="en-GB" sz="2000" b="1" u="sng" dirty="0" err="1" smtClean="0"/>
              <a:t>Hakkında</a:t>
            </a:r>
            <a:endParaRPr lang="en-GB" sz="2000" b="1" u="sng" dirty="0" smtClean="0"/>
          </a:p>
          <a:p>
            <a:pPr marL="0" indent="0">
              <a:buNone/>
            </a:pPr>
            <a:r>
              <a:rPr lang="en-GB" sz="2000" b="1" dirty="0" err="1" smtClean="0"/>
              <a:t>Taslak</a:t>
            </a:r>
            <a:r>
              <a:rPr lang="en-GB" sz="2000" b="1" dirty="0" smtClean="0"/>
              <a:t> </a:t>
            </a:r>
            <a:r>
              <a:rPr lang="en-GB" sz="2000" b="1" dirty="0" err="1" smtClean="0"/>
              <a:t>Öneri</a:t>
            </a:r>
            <a:endParaRPr lang="en-GB" sz="2000" b="1" dirty="0" smtClean="0"/>
          </a:p>
          <a:p>
            <a:pPr algn="just"/>
            <a:r>
              <a:rPr lang="tr-TR" sz="1600" dirty="0"/>
              <a:t>Güvenli ve sağlık riski olmayan bir çalışma ortamı sunacak şekilde, işverenlerin başlıca yükümlülüklerini belirlemek. (Güvenli ve sağlık risksiz çalışma sistemlerini sunma ve koruma dâhil). </a:t>
            </a:r>
            <a:endParaRPr lang="en-GB" sz="1600" dirty="0" smtClean="0"/>
          </a:p>
          <a:p>
            <a:pPr marL="0" indent="0">
              <a:buNone/>
            </a:pPr>
            <a:r>
              <a:rPr lang="en-GB" sz="2000" b="1" dirty="0" err="1"/>
              <a:t>Vaka</a:t>
            </a:r>
            <a:r>
              <a:rPr lang="en-GB" sz="2000" b="1" dirty="0"/>
              <a:t> </a:t>
            </a:r>
            <a:r>
              <a:rPr lang="en-GB" sz="2000" b="1" dirty="0" err="1"/>
              <a:t>Çalışması</a:t>
            </a:r>
            <a:endParaRPr lang="en-GB" sz="2000" b="1" dirty="0"/>
          </a:p>
          <a:p>
            <a:pPr marL="0" indent="0" algn="just">
              <a:lnSpc>
                <a:spcPct val="100000"/>
              </a:lnSpc>
              <a:buNone/>
            </a:pPr>
            <a:r>
              <a:rPr lang="tr-TR" sz="1600" dirty="0"/>
              <a:t>Vaka 6</a:t>
            </a:r>
            <a:r>
              <a:rPr lang="en-GB" sz="1600" dirty="0"/>
              <a:t>: </a:t>
            </a:r>
            <a:r>
              <a:rPr lang="tr-TR" sz="1600" dirty="0"/>
              <a:t>Avrupa Psikolojik Risk Yönetimi Çerçevesi (PRIMA-EF) (2000)</a:t>
            </a:r>
            <a:endParaRPr lang="en-GB" sz="1600" dirty="0"/>
          </a:p>
          <a:p>
            <a:pPr marL="0" indent="0" algn="just">
              <a:lnSpc>
                <a:spcPct val="100000"/>
              </a:lnSpc>
              <a:buNone/>
            </a:pPr>
            <a:r>
              <a:rPr lang="tr-TR" sz="1600" dirty="0"/>
              <a:t>Vaka 7</a:t>
            </a:r>
            <a:r>
              <a:rPr lang="en-GB" sz="1600" dirty="0"/>
              <a:t>: </a:t>
            </a:r>
            <a:r>
              <a:rPr lang="tr-TR" sz="1600" dirty="0"/>
              <a:t>İşte Psikolojik Taciz konusunda Farkındalık Uyandırma – Dünya Sağlık Örgütü (WHO)</a:t>
            </a:r>
            <a:endParaRPr lang="en-GB" sz="1600" dirty="0"/>
          </a:p>
          <a:p>
            <a:pPr marL="0" indent="0" algn="just">
              <a:lnSpc>
                <a:spcPct val="100000"/>
              </a:lnSpc>
              <a:buNone/>
            </a:pPr>
            <a:r>
              <a:rPr lang="tr-TR" sz="1600" dirty="0"/>
              <a:t>Vaka 8</a:t>
            </a:r>
            <a:r>
              <a:rPr lang="en-GB" sz="1600" dirty="0"/>
              <a:t>: </a:t>
            </a:r>
            <a:r>
              <a:rPr lang="tr-TR" sz="1600" dirty="0"/>
              <a:t>Davranış Kuralları (Birleşik Krallık)</a:t>
            </a:r>
            <a:endParaRPr lang="en-GB" sz="1600" dirty="0"/>
          </a:p>
          <a:p>
            <a:pPr marL="0" indent="0" algn="just">
              <a:lnSpc>
                <a:spcPct val="100000"/>
              </a:lnSpc>
              <a:buNone/>
            </a:pPr>
            <a:r>
              <a:rPr lang="tr-TR" sz="1600" dirty="0" smtClean="0"/>
              <a:t>Vaka </a:t>
            </a:r>
            <a:r>
              <a:rPr lang="tr-TR" sz="1600" dirty="0"/>
              <a:t>9</a:t>
            </a:r>
            <a:r>
              <a:rPr lang="en-GB" sz="1600" dirty="0"/>
              <a:t>: </a:t>
            </a:r>
            <a:r>
              <a:rPr lang="tr-TR" sz="1600" dirty="0"/>
              <a:t>Danimarka Çalışma Ortamı Otoritesi Yasası (Danimarka</a:t>
            </a:r>
            <a:r>
              <a:rPr lang="tr-TR" sz="1600" dirty="0" smtClean="0"/>
              <a:t>)</a:t>
            </a:r>
            <a:endParaRPr lang="en-GB" sz="1600" dirty="0" smtClean="0"/>
          </a:p>
          <a:p>
            <a:pPr marL="0" indent="0">
              <a:buNone/>
            </a:pPr>
            <a:r>
              <a:rPr lang="en-GB" sz="2000" b="1" dirty="0" err="1"/>
              <a:t>Gerekçe</a:t>
            </a:r>
            <a:r>
              <a:rPr lang="en-GB" sz="2000" b="1" dirty="0"/>
              <a:t> (</a:t>
            </a:r>
            <a:r>
              <a:rPr lang="en-GB" sz="2000" b="1" dirty="0" err="1"/>
              <a:t>ve</a:t>
            </a:r>
            <a:r>
              <a:rPr lang="en-GB" sz="2000" b="1" dirty="0"/>
              <a:t> </a:t>
            </a:r>
            <a:r>
              <a:rPr lang="en-GB" sz="2000" b="1" dirty="0" err="1"/>
              <a:t>Kaynak</a:t>
            </a:r>
            <a:r>
              <a:rPr lang="en-GB" sz="2000" b="1" dirty="0" smtClean="0"/>
              <a:t>)</a:t>
            </a:r>
          </a:p>
          <a:p>
            <a:pPr algn="just"/>
            <a:r>
              <a:rPr lang="tr-TR" sz="1600" dirty="0"/>
              <a:t>Çalışanlar ve işverenler arasında farkındalık yaratma, tacizin önlenmesi için önemli bir araç olarak görülmektedir</a:t>
            </a:r>
            <a:r>
              <a:rPr lang="tr-TR" sz="1600" dirty="0" smtClean="0"/>
              <a:t>.</a:t>
            </a:r>
            <a:r>
              <a:rPr lang="en-GB" sz="1600" dirty="0"/>
              <a:t> </a:t>
            </a:r>
            <a:r>
              <a:rPr lang="tr-TR" sz="1600" i="1" dirty="0" smtClean="0"/>
              <a:t>(</a:t>
            </a:r>
            <a:r>
              <a:rPr lang="tr-TR" sz="1600" i="1" dirty="0"/>
              <a:t>Aralık ve Nisan aylarında toplantılar yapıldı + Ön Çalışma Atölyesi + Saha Çalışması sırasında çalışan/işveren tepkileri).  </a:t>
            </a:r>
            <a:endParaRPr lang="en-GB" sz="1600" i="1" dirty="0"/>
          </a:p>
          <a:p>
            <a:pPr marL="0" indent="0">
              <a:buNone/>
            </a:pPr>
            <a:endParaRPr lang="en-GB" sz="2000" b="1" dirty="0"/>
          </a:p>
        </p:txBody>
      </p:sp>
    </p:spTree>
    <p:extLst>
      <p:ext uri="{BB962C8B-B14F-4D97-AF65-F5344CB8AC3E}">
        <p14:creationId xmlns:p14="http://schemas.microsoft.com/office/powerpoint/2010/main" val="418988138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03199" y="1108364"/>
            <a:ext cx="8765309" cy="5089236"/>
          </a:xfrm>
        </p:spPr>
        <p:txBody>
          <a:bodyPr>
            <a:normAutofit/>
          </a:bodyPr>
          <a:lstStyle/>
          <a:p>
            <a:pPr marL="0" indent="0">
              <a:buNone/>
            </a:pPr>
            <a:r>
              <a:rPr lang="en-GB" sz="2000" b="1" u="sng" dirty="0" err="1" smtClean="0"/>
              <a:t>Farkındalık</a:t>
            </a:r>
            <a:r>
              <a:rPr lang="en-GB" sz="2000" b="1" u="sng" dirty="0" smtClean="0"/>
              <a:t> </a:t>
            </a:r>
            <a:r>
              <a:rPr lang="en-GB" sz="2000" b="1" u="sng" dirty="0" err="1" smtClean="0"/>
              <a:t>Arttırma</a:t>
            </a:r>
            <a:r>
              <a:rPr lang="en-GB" sz="2000" b="1" u="sng" dirty="0" smtClean="0"/>
              <a:t> </a:t>
            </a:r>
            <a:r>
              <a:rPr lang="en-GB" sz="2000" b="1" u="sng" dirty="0" err="1" smtClean="0"/>
              <a:t>Hakkında</a:t>
            </a:r>
            <a:endParaRPr lang="en-GB" sz="2000" b="1" u="sng" dirty="0" smtClean="0"/>
          </a:p>
          <a:p>
            <a:pPr marL="0" indent="0">
              <a:buNone/>
            </a:pPr>
            <a:r>
              <a:rPr lang="en-GB" sz="2000" b="1" dirty="0" err="1" smtClean="0"/>
              <a:t>Taslak</a:t>
            </a:r>
            <a:r>
              <a:rPr lang="en-GB" sz="2000" b="1" dirty="0" smtClean="0"/>
              <a:t> </a:t>
            </a:r>
            <a:r>
              <a:rPr lang="en-GB" sz="2000" b="1" dirty="0" err="1" smtClean="0"/>
              <a:t>Öneri</a:t>
            </a:r>
            <a:endParaRPr lang="en-GB" sz="2000" b="1" dirty="0" smtClean="0"/>
          </a:p>
          <a:p>
            <a:pPr algn="just"/>
            <a:r>
              <a:rPr lang="tr-TR" sz="1600" dirty="0"/>
              <a:t>İş yerinde tacizi belirleme veya değerlendirmede çalışanlar (ve Merkezi Sendikalar) ile istişare mekanizması geliştirme, bu durumları çözüme kavuşturacak önlemler hakkında kararlar alma, bilgi ve eğitim sunma, bu durumlardan kaçınmayı sağlayacak değişiklikler önerme.</a:t>
            </a:r>
            <a:endParaRPr lang="en-GB" sz="1600" dirty="0"/>
          </a:p>
          <a:p>
            <a:pPr marL="0" indent="0" algn="just">
              <a:buNone/>
            </a:pPr>
            <a:r>
              <a:rPr lang="en-GB" sz="2000" b="1" dirty="0" err="1" smtClean="0"/>
              <a:t>Vaka</a:t>
            </a:r>
            <a:r>
              <a:rPr lang="en-GB" sz="2000" b="1" dirty="0" smtClean="0"/>
              <a:t> </a:t>
            </a:r>
            <a:r>
              <a:rPr lang="en-GB" sz="2000" b="1" dirty="0" err="1"/>
              <a:t>Çalışması</a:t>
            </a:r>
            <a:endParaRPr lang="en-GB" sz="2000" b="1" dirty="0"/>
          </a:p>
          <a:p>
            <a:pPr marL="0" indent="0" algn="just">
              <a:lnSpc>
                <a:spcPct val="100000"/>
              </a:lnSpc>
              <a:buNone/>
            </a:pPr>
            <a:r>
              <a:rPr lang="tr-TR" sz="1600" dirty="0"/>
              <a:t>Vaka 6</a:t>
            </a:r>
            <a:r>
              <a:rPr lang="en-GB" sz="1600" dirty="0"/>
              <a:t>: </a:t>
            </a:r>
            <a:r>
              <a:rPr lang="tr-TR" sz="1600" dirty="0"/>
              <a:t>Avrupa Psikolojik Risk Yönetimi Çerçevesi (PRIMA-EF) (2000)</a:t>
            </a:r>
            <a:endParaRPr lang="en-GB" sz="1600" dirty="0"/>
          </a:p>
          <a:p>
            <a:pPr marL="0" indent="0" algn="just">
              <a:lnSpc>
                <a:spcPct val="100000"/>
              </a:lnSpc>
              <a:buNone/>
            </a:pPr>
            <a:r>
              <a:rPr lang="tr-TR" sz="1600" dirty="0"/>
              <a:t>Vaka 7</a:t>
            </a:r>
            <a:r>
              <a:rPr lang="en-GB" sz="1600" dirty="0"/>
              <a:t>: </a:t>
            </a:r>
            <a:r>
              <a:rPr lang="tr-TR" sz="1600" dirty="0"/>
              <a:t>İşte Psikolojik Taciz konusunda Farkındalık Uyandırma – Dünya Sağlık Örgütü (WHO)</a:t>
            </a:r>
            <a:endParaRPr lang="en-GB" sz="1600" dirty="0"/>
          </a:p>
          <a:p>
            <a:pPr marL="0" indent="0" algn="just">
              <a:lnSpc>
                <a:spcPct val="100000"/>
              </a:lnSpc>
              <a:buNone/>
            </a:pPr>
            <a:r>
              <a:rPr lang="tr-TR" sz="1600" dirty="0"/>
              <a:t>Vaka 8</a:t>
            </a:r>
            <a:r>
              <a:rPr lang="en-GB" sz="1600" dirty="0"/>
              <a:t>: </a:t>
            </a:r>
            <a:r>
              <a:rPr lang="tr-TR" sz="1600" dirty="0"/>
              <a:t>Davranış Kuralları (Birleşik Krallık)</a:t>
            </a:r>
            <a:endParaRPr lang="en-GB" sz="1600" dirty="0"/>
          </a:p>
          <a:p>
            <a:pPr marL="0" indent="0" algn="just">
              <a:lnSpc>
                <a:spcPct val="100000"/>
              </a:lnSpc>
              <a:buNone/>
            </a:pPr>
            <a:r>
              <a:rPr lang="tr-TR" sz="1600" dirty="0" smtClean="0"/>
              <a:t>Vaka </a:t>
            </a:r>
            <a:r>
              <a:rPr lang="tr-TR" sz="1600" dirty="0"/>
              <a:t>9</a:t>
            </a:r>
            <a:r>
              <a:rPr lang="en-GB" sz="1600" dirty="0"/>
              <a:t>: </a:t>
            </a:r>
            <a:r>
              <a:rPr lang="tr-TR" sz="1600" dirty="0"/>
              <a:t>Danimarka Çalışma Ortamı Otoritesi Yasası (Danimarka</a:t>
            </a:r>
            <a:r>
              <a:rPr lang="tr-TR" sz="1600" dirty="0" smtClean="0"/>
              <a:t>)</a:t>
            </a:r>
            <a:endParaRPr lang="en-GB" sz="1600" dirty="0" smtClean="0"/>
          </a:p>
          <a:p>
            <a:pPr marL="0" indent="0">
              <a:buNone/>
            </a:pPr>
            <a:r>
              <a:rPr lang="en-GB" sz="2000" b="1" dirty="0" err="1"/>
              <a:t>Gerekçe</a:t>
            </a:r>
            <a:r>
              <a:rPr lang="en-GB" sz="2000" b="1" dirty="0"/>
              <a:t> (</a:t>
            </a:r>
            <a:r>
              <a:rPr lang="en-GB" sz="2000" b="1" dirty="0" err="1"/>
              <a:t>ve</a:t>
            </a:r>
            <a:r>
              <a:rPr lang="en-GB" sz="2000" b="1" dirty="0"/>
              <a:t> </a:t>
            </a:r>
            <a:r>
              <a:rPr lang="en-GB" sz="2000" b="1" dirty="0" err="1"/>
              <a:t>Kaynak</a:t>
            </a:r>
            <a:r>
              <a:rPr lang="en-GB" sz="2000" b="1" dirty="0" smtClean="0"/>
              <a:t>)</a:t>
            </a:r>
          </a:p>
          <a:p>
            <a:pPr algn="just"/>
            <a:r>
              <a:rPr lang="tr-TR" sz="1600" dirty="0"/>
              <a:t>Çalışanlar ve işverenler arasında farkındalık yaratma, tacizin önlenmesi için önemli bir araç olarak görülmektedir</a:t>
            </a:r>
            <a:r>
              <a:rPr lang="tr-TR" sz="1600" dirty="0" smtClean="0"/>
              <a:t>.</a:t>
            </a:r>
            <a:r>
              <a:rPr lang="en-GB" sz="1600" dirty="0"/>
              <a:t> </a:t>
            </a:r>
            <a:r>
              <a:rPr lang="tr-TR" sz="1600" i="1" dirty="0" smtClean="0"/>
              <a:t>(</a:t>
            </a:r>
            <a:r>
              <a:rPr lang="tr-TR" sz="1600" i="1" dirty="0"/>
              <a:t>Aralık ve Nisan aylarında toplantılar yapıldı + Ön Çalışma Atölyesi + Saha Çalışması sırasında çalışan/işveren tepkileri).  </a:t>
            </a:r>
            <a:endParaRPr lang="en-GB" sz="1600" i="1" dirty="0"/>
          </a:p>
          <a:p>
            <a:pPr marL="0" indent="0">
              <a:buNone/>
            </a:pPr>
            <a:endParaRPr lang="en-GB" sz="2000" b="1" dirty="0"/>
          </a:p>
        </p:txBody>
      </p:sp>
    </p:spTree>
    <p:extLst>
      <p:ext uri="{BB962C8B-B14F-4D97-AF65-F5344CB8AC3E}">
        <p14:creationId xmlns:p14="http://schemas.microsoft.com/office/powerpoint/2010/main" val="335423922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03199" y="1108364"/>
            <a:ext cx="8765309" cy="5018117"/>
          </a:xfrm>
        </p:spPr>
        <p:txBody>
          <a:bodyPr>
            <a:normAutofit/>
          </a:bodyPr>
          <a:lstStyle/>
          <a:p>
            <a:pPr marL="0" indent="0">
              <a:buNone/>
            </a:pPr>
            <a:r>
              <a:rPr lang="en-GB" sz="2000" b="1" u="sng" dirty="0" err="1" smtClean="0"/>
              <a:t>Farkındalık</a:t>
            </a:r>
            <a:r>
              <a:rPr lang="en-GB" sz="2000" b="1" u="sng" dirty="0" smtClean="0"/>
              <a:t> </a:t>
            </a:r>
            <a:r>
              <a:rPr lang="en-GB" sz="2000" b="1" u="sng" dirty="0" err="1" smtClean="0"/>
              <a:t>Arttırma</a:t>
            </a:r>
            <a:r>
              <a:rPr lang="en-GB" sz="2000" b="1" u="sng" dirty="0" smtClean="0"/>
              <a:t> </a:t>
            </a:r>
            <a:r>
              <a:rPr lang="en-GB" sz="2000" b="1" u="sng" dirty="0" err="1" smtClean="0"/>
              <a:t>Hakkında</a:t>
            </a:r>
            <a:endParaRPr lang="en-GB" sz="2000" b="1" u="sng" dirty="0" smtClean="0"/>
          </a:p>
          <a:p>
            <a:pPr marL="0" indent="0">
              <a:buNone/>
            </a:pPr>
            <a:r>
              <a:rPr lang="en-GB" sz="2000" b="1" dirty="0" err="1" smtClean="0"/>
              <a:t>Taslak</a:t>
            </a:r>
            <a:r>
              <a:rPr lang="en-GB" sz="2000" b="1" dirty="0" smtClean="0"/>
              <a:t> </a:t>
            </a:r>
            <a:r>
              <a:rPr lang="en-GB" sz="2000" b="1" dirty="0" err="1" smtClean="0"/>
              <a:t>Öneri</a:t>
            </a:r>
            <a:endParaRPr lang="en-GB" sz="2000" b="1" dirty="0" smtClean="0"/>
          </a:p>
          <a:p>
            <a:pPr algn="just"/>
            <a:r>
              <a:rPr lang="tr-TR" sz="1600" dirty="0"/>
              <a:t>Olabildiğince makul ölçülerde uygulanabilir, güvenli ve taciz riski olmayan çalışma sistemleri sunma ve koruma (değerler ve standartlar belirleme, etkin liderlik).</a:t>
            </a:r>
            <a:endParaRPr lang="en-GB" sz="1600" dirty="0"/>
          </a:p>
          <a:p>
            <a:pPr marL="0" indent="0" algn="just">
              <a:buNone/>
            </a:pPr>
            <a:r>
              <a:rPr lang="en-GB" sz="2000" b="1" dirty="0" err="1" smtClean="0"/>
              <a:t>Vaka</a:t>
            </a:r>
            <a:r>
              <a:rPr lang="en-GB" sz="2000" b="1" dirty="0" smtClean="0"/>
              <a:t> </a:t>
            </a:r>
            <a:r>
              <a:rPr lang="en-GB" sz="2000" b="1" dirty="0" err="1"/>
              <a:t>Çalışması</a:t>
            </a:r>
            <a:endParaRPr lang="en-GB" sz="2000" b="1" dirty="0"/>
          </a:p>
          <a:p>
            <a:pPr marL="0" indent="0" algn="just">
              <a:lnSpc>
                <a:spcPct val="100000"/>
              </a:lnSpc>
              <a:buNone/>
            </a:pPr>
            <a:r>
              <a:rPr lang="tr-TR" sz="1600" dirty="0"/>
              <a:t>Vaka 6</a:t>
            </a:r>
            <a:r>
              <a:rPr lang="en-GB" sz="1600" dirty="0"/>
              <a:t>: </a:t>
            </a:r>
            <a:r>
              <a:rPr lang="tr-TR" sz="1600" dirty="0"/>
              <a:t>Avrupa Psikolojik Risk Yönetimi Çerçevesi (PRIMA-EF) (2000)</a:t>
            </a:r>
            <a:endParaRPr lang="en-GB" sz="1600" dirty="0"/>
          </a:p>
          <a:p>
            <a:pPr marL="0" indent="0" algn="just">
              <a:lnSpc>
                <a:spcPct val="100000"/>
              </a:lnSpc>
              <a:buNone/>
            </a:pPr>
            <a:r>
              <a:rPr lang="tr-TR" sz="1600" dirty="0"/>
              <a:t>Vaka 7</a:t>
            </a:r>
            <a:r>
              <a:rPr lang="en-GB" sz="1600" dirty="0"/>
              <a:t>: </a:t>
            </a:r>
            <a:r>
              <a:rPr lang="tr-TR" sz="1600" dirty="0"/>
              <a:t>İşte Psikolojik Taciz konusunda Farkındalık Uyandırma – Dünya Sağlık Örgütü (WHO)</a:t>
            </a:r>
            <a:endParaRPr lang="en-GB" sz="1600" dirty="0"/>
          </a:p>
          <a:p>
            <a:pPr marL="0" indent="0" algn="just">
              <a:lnSpc>
                <a:spcPct val="100000"/>
              </a:lnSpc>
              <a:buNone/>
            </a:pPr>
            <a:r>
              <a:rPr lang="tr-TR" sz="1600" dirty="0"/>
              <a:t>Vaka 8</a:t>
            </a:r>
            <a:r>
              <a:rPr lang="en-GB" sz="1600" dirty="0"/>
              <a:t>: </a:t>
            </a:r>
            <a:r>
              <a:rPr lang="tr-TR" sz="1600" dirty="0"/>
              <a:t>Davranış Kuralları (Birleşik Krallık)</a:t>
            </a:r>
            <a:endParaRPr lang="en-GB" sz="1600" dirty="0"/>
          </a:p>
          <a:p>
            <a:pPr marL="0" indent="0" algn="just">
              <a:lnSpc>
                <a:spcPct val="100000"/>
              </a:lnSpc>
              <a:buNone/>
            </a:pPr>
            <a:r>
              <a:rPr lang="tr-TR" sz="1600" dirty="0" smtClean="0"/>
              <a:t>Vaka </a:t>
            </a:r>
            <a:r>
              <a:rPr lang="tr-TR" sz="1600" dirty="0"/>
              <a:t>9</a:t>
            </a:r>
            <a:r>
              <a:rPr lang="en-GB" sz="1600" dirty="0"/>
              <a:t>: </a:t>
            </a:r>
            <a:r>
              <a:rPr lang="tr-TR" sz="1600" dirty="0"/>
              <a:t>Danimarka Çalışma Ortamı Otoritesi Yasası (Danimarka</a:t>
            </a:r>
            <a:r>
              <a:rPr lang="tr-TR" sz="1600" dirty="0" smtClean="0"/>
              <a:t>)</a:t>
            </a:r>
            <a:endParaRPr lang="en-GB" sz="1600" dirty="0" smtClean="0"/>
          </a:p>
          <a:p>
            <a:pPr marL="0" indent="0">
              <a:buNone/>
            </a:pPr>
            <a:r>
              <a:rPr lang="en-GB" sz="2000" b="1" dirty="0" err="1"/>
              <a:t>Gerekçe</a:t>
            </a:r>
            <a:r>
              <a:rPr lang="en-GB" sz="2000" b="1" dirty="0"/>
              <a:t> (</a:t>
            </a:r>
            <a:r>
              <a:rPr lang="en-GB" sz="2000" b="1" dirty="0" err="1"/>
              <a:t>ve</a:t>
            </a:r>
            <a:r>
              <a:rPr lang="en-GB" sz="2000" b="1" dirty="0"/>
              <a:t> </a:t>
            </a:r>
            <a:r>
              <a:rPr lang="en-GB" sz="2000" b="1" dirty="0" err="1"/>
              <a:t>Kaynak</a:t>
            </a:r>
            <a:r>
              <a:rPr lang="en-GB" sz="2000" b="1" dirty="0" smtClean="0"/>
              <a:t>)</a:t>
            </a:r>
          </a:p>
          <a:p>
            <a:pPr algn="just"/>
            <a:r>
              <a:rPr lang="tr-TR" sz="1600" dirty="0"/>
              <a:t>Çalışanlar ve işverenler arasında farkındalık yaratma, tacizin önlenmesi için önemli bir araç olarak görülmektedir</a:t>
            </a:r>
            <a:r>
              <a:rPr lang="tr-TR" sz="1600" dirty="0" smtClean="0"/>
              <a:t>.</a:t>
            </a:r>
            <a:r>
              <a:rPr lang="en-GB" sz="1600" dirty="0"/>
              <a:t> </a:t>
            </a:r>
            <a:r>
              <a:rPr lang="tr-TR" sz="1600" i="1" dirty="0" smtClean="0"/>
              <a:t>(</a:t>
            </a:r>
            <a:r>
              <a:rPr lang="tr-TR" sz="1600" i="1" dirty="0"/>
              <a:t>Aralık ve Nisan aylarında toplantılar yapıldı + Ön Çalışma Atölyesi + Saha Çalışması sırasında çalışan/işveren tepkileri).  </a:t>
            </a:r>
            <a:endParaRPr lang="en-GB" sz="1600" i="1" dirty="0"/>
          </a:p>
          <a:p>
            <a:pPr marL="0" indent="0">
              <a:buNone/>
            </a:pPr>
            <a:endParaRPr lang="en-GB" sz="2000" b="1" dirty="0"/>
          </a:p>
        </p:txBody>
      </p:sp>
    </p:spTree>
    <p:extLst>
      <p:ext uri="{BB962C8B-B14F-4D97-AF65-F5344CB8AC3E}">
        <p14:creationId xmlns:p14="http://schemas.microsoft.com/office/powerpoint/2010/main" val="156257524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03199" y="1108364"/>
            <a:ext cx="8765309" cy="5018117"/>
          </a:xfrm>
        </p:spPr>
        <p:txBody>
          <a:bodyPr>
            <a:normAutofit/>
          </a:bodyPr>
          <a:lstStyle/>
          <a:p>
            <a:pPr marL="0" indent="0">
              <a:buNone/>
            </a:pPr>
            <a:r>
              <a:rPr lang="en-GB" sz="2000" b="1" u="sng" dirty="0" err="1" smtClean="0"/>
              <a:t>Farkındalık</a:t>
            </a:r>
            <a:r>
              <a:rPr lang="en-GB" sz="2000" b="1" u="sng" dirty="0" smtClean="0"/>
              <a:t> </a:t>
            </a:r>
            <a:r>
              <a:rPr lang="en-GB" sz="2000" b="1" u="sng" dirty="0" err="1" smtClean="0"/>
              <a:t>Arttırma</a:t>
            </a:r>
            <a:r>
              <a:rPr lang="en-GB" sz="2000" b="1" u="sng" dirty="0" smtClean="0"/>
              <a:t> </a:t>
            </a:r>
            <a:r>
              <a:rPr lang="en-GB" sz="2000" b="1" u="sng" dirty="0" err="1" smtClean="0"/>
              <a:t>Hakkında</a:t>
            </a:r>
            <a:endParaRPr lang="en-GB" sz="2000" b="1" u="sng" dirty="0" smtClean="0"/>
          </a:p>
          <a:p>
            <a:pPr marL="0" indent="0">
              <a:buNone/>
            </a:pPr>
            <a:r>
              <a:rPr lang="en-GB" sz="2000" b="1" dirty="0" err="1" smtClean="0"/>
              <a:t>Taslak</a:t>
            </a:r>
            <a:r>
              <a:rPr lang="en-GB" sz="2000" b="1" dirty="0" smtClean="0"/>
              <a:t> </a:t>
            </a:r>
            <a:r>
              <a:rPr lang="en-GB" sz="2000" b="1" dirty="0" err="1" smtClean="0"/>
              <a:t>Öneri</a:t>
            </a:r>
            <a:endParaRPr lang="en-GB" sz="2000" b="1" dirty="0" smtClean="0"/>
          </a:p>
          <a:p>
            <a:pPr algn="just"/>
            <a:r>
              <a:rPr lang="tr-TR" sz="1600" dirty="0"/>
              <a:t>Şeffaflığı ve tacizle ilgili </a:t>
            </a:r>
            <a:r>
              <a:rPr lang="tr-TR" sz="1600" dirty="0" smtClean="0"/>
              <a:t>sorunları</a:t>
            </a:r>
            <a:r>
              <a:rPr lang="en-GB" sz="1600" dirty="0" smtClean="0"/>
              <a:t>,</a:t>
            </a:r>
            <a:r>
              <a:rPr lang="tr-TR" sz="1600" dirty="0" smtClean="0"/>
              <a:t> </a:t>
            </a:r>
            <a:r>
              <a:rPr lang="tr-TR" sz="1600" dirty="0"/>
              <a:t>rapor etmeyi teşvik eden, kolaylıkla erişilebilir ve tüm çalışanlara iletilebilir bir iş yeri taciz politikasını çalışanlarla istişare içinde geliştirmek.</a:t>
            </a:r>
            <a:endParaRPr lang="en-GB" sz="1600" dirty="0"/>
          </a:p>
          <a:p>
            <a:pPr marL="0" indent="0" algn="just">
              <a:buNone/>
            </a:pPr>
            <a:r>
              <a:rPr lang="en-GB" sz="2000" b="1" dirty="0" err="1" smtClean="0"/>
              <a:t>Vaka</a:t>
            </a:r>
            <a:r>
              <a:rPr lang="en-GB" sz="2000" b="1" dirty="0" smtClean="0"/>
              <a:t> </a:t>
            </a:r>
            <a:r>
              <a:rPr lang="en-GB" sz="2000" b="1" dirty="0" err="1"/>
              <a:t>Çalışması</a:t>
            </a:r>
            <a:endParaRPr lang="en-GB" sz="2000" b="1" dirty="0"/>
          </a:p>
          <a:p>
            <a:pPr marL="0" indent="0" algn="just">
              <a:lnSpc>
                <a:spcPct val="100000"/>
              </a:lnSpc>
              <a:buNone/>
            </a:pPr>
            <a:r>
              <a:rPr lang="tr-TR" sz="1600" dirty="0"/>
              <a:t>Vaka 6</a:t>
            </a:r>
            <a:r>
              <a:rPr lang="en-GB" sz="1600" dirty="0"/>
              <a:t>: </a:t>
            </a:r>
            <a:r>
              <a:rPr lang="tr-TR" sz="1600" dirty="0"/>
              <a:t>Avrupa Psikolojik Risk Yönetimi Çerçevesi (PRIMA-EF) (2000)</a:t>
            </a:r>
            <a:endParaRPr lang="en-GB" sz="1600" dirty="0"/>
          </a:p>
          <a:p>
            <a:pPr marL="0" indent="0" algn="just">
              <a:lnSpc>
                <a:spcPct val="100000"/>
              </a:lnSpc>
              <a:buNone/>
            </a:pPr>
            <a:r>
              <a:rPr lang="tr-TR" sz="1600" dirty="0"/>
              <a:t>Vaka 7</a:t>
            </a:r>
            <a:r>
              <a:rPr lang="en-GB" sz="1600" dirty="0"/>
              <a:t>: </a:t>
            </a:r>
            <a:r>
              <a:rPr lang="tr-TR" sz="1600" dirty="0"/>
              <a:t>İşte Psikolojik Taciz konusunda Farkındalık Uyandırma – Dünya Sağlık Örgütü (WHO)</a:t>
            </a:r>
            <a:endParaRPr lang="en-GB" sz="1600" dirty="0"/>
          </a:p>
          <a:p>
            <a:pPr marL="0" indent="0" algn="just">
              <a:lnSpc>
                <a:spcPct val="100000"/>
              </a:lnSpc>
              <a:buNone/>
            </a:pPr>
            <a:r>
              <a:rPr lang="tr-TR" sz="1600" dirty="0"/>
              <a:t>Vaka 8</a:t>
            </a:r>
            <a:r>
              <a:rPr lang="en-GB" sz="1600" dirty="0"/>
              <a:t>: </a:t>
            </a:r>
            <a:r>
              <a:rPr lang="tr-TR" sz="1600" dirty="0"/>
              <a:t>Davranış Kuralları (Birleşik Krallık)</a:t>
            </a:r>
            <a:endParaRPr lang="en-GB" sz="1600" dirty="0"/>
          </a:p>
          <a:p>
            <a:pPr marL="0" indent="0" algn="just">
              <a:lnSpc>
                <a:spcPct val="100000"/>
              </a:lnSpc>
              <a:buNone/>
            </a:pPr>
            <a:r>
              <a:rPr lang="tr-TR" sz="1600" dirty="0" smtClean="0"/>
              <a:t>Vaka </a:t>
            </a:r>
            <a:r>
              <a:rPr lang="tr-TR" sz="1600" dirty="0"/>
              <a:t>9</a:t>
            </a:r>
            <a:r>
              <a:rPr lang="en-GB" sz="1600" dirty="0"/>
              <a:t>: </a:t>
            </a:r>
            <a:r>
              <a:rPr lang="tr-TR" sz="1600" dirty="0"/>
              <a:t>Danimarka Çalışma Ortamı Otoritesi Yasası (Danimarka</a:t>
            </a:r>
            <a:r>
              <a:rPr lang="tr-TR" sz="1600" dirty="0" smtClean="0"/>
              <a:t>)</a:t>
            </a:r>
            <a:endParaRPr lang="en-GB" sz="1600" dirty="0" smtClean="0"/>
          </a:p>
          <a:p>
            <a:pPr marL="0" indent="0">
              <a:buNone/>
            </a:pPr>
            <a:r>
              <a:rPr lang="en-GB" sz="2000" b="1" dirty="0" err="1"/>
              <a:t>Gerekçe</a:t>
            </a:r>
            <a:r>
              <a:rPr lang="en-GB" sz="2000" b="1" dirty="0"/>
              <a:t> (</a:t>
            </a:r>
            <a:r>
              <a:rPr lang="en-GB" sz="2000" b="1" dirty="0" err="1"/>
              <a:t>ve</a:t>
            </a:r>
            <a:r>
              <a:rPr lang="en-GB" sz="2000" b="1" dirty="0"/>
              <a:t> </a:t>
            </a:r>
            <a:r>
              <a:rPr lang="en-GB" sz="2000" b="1" dirty="0" err="1"/>
              <a:t>Kaynak</a:t>
            </a:r>
            <a:r>
              <a:rPr lang="en-GB" sz="2000" b="1" dirty="0" smtClean="0"/>
              <a:t>)</a:t>
            </a:r>
          </a:p>
          <a:p>
            <a:pPr algn="just"/>
            <a:r>
              <a:rPr lang="tr-TR" sz="1600" dirty="0"/>
              <a:t>Garantili gizlilik ihtiyacı, şikayetçileri öne çıkmaya teşvik etmek için esas olarak kabul edilir. </a:t>
            </a:r>
            <a:r>
              <a:rPr lang="tr-TR" sz="1600" i="1" dirty="0"/>
              <a:t>(Ön </a:t>
            </a:r>
            <a:r>
              <a:rPr lang="tr-TR" sz="1600" i="1" dirty="0" err="1"/>
              <a:t>Çalıştay</a:t>
            </a:r>
            <a:r>
              <a:rPr lang="tr-TR" sz="1600" i="1" dirty="0" smtClean="0"/>
              <a:t>)</a:t>
            </a:r>
            <a:endParaRPr lang="en-GB" sz="1600" i="1" dirty="0"/>
          </a:p>
          <a:p>
            <a:pPr marL="0" indent="0">
              <a:buNone/>
            </a:pPr>
            <a:endParaRPr lang="en-GB" sz="2000" b="1" dirty="0"/>
          </a:p>
        </p:txBody>
      </p:sp>
    </p:spTree>
    <p:extLst>
      <p:ext uri="{BB962C8B-B14F-4D97-AF65-F5344CB8AC3E}">
        <p14:creationId xmlns:p14="http://schemas.microsoft.com/office/powerpoint/2010/main" val="133904622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03199" y="1108364"/>
            <a:ext cx="8765309" cy="5018117"/>
          </a:xfrm>
        </p:spPr>
        <p:txBody>
          <a:bodyPr>
            <a:normAutofit/>
          </a:bodyPr>
          <a:lstStyle/>
          <a:p>
            <a:pPr marL="0" indent="0">
              <a:buNone/>
            </a:pPr>
            <a:r>
              <a:rPr lang="en-GB" sz="2000" b="1" dirty="0" err="1" smtClean="0"/>
              <a:t>Farkındalık</a:t>
            </a:r>
            <a:r>
              <a:rPr lang="en-GB" sz="2000" b="1" dirty="0" smtClean="0"/>
              <a:t> </a:t>
            </a:r>
            <a:r>
              <a:rPr lang="en-GB" sz="2000" b="1" dirty="0" err="1" smtClean="0"/>
              <a:t>Arttırma</a:t>
            </a:r>
            <a:r>
              <a:rPr lang="en-GB" sz="2000" b="1" dirty="0" smtClean="0"/>
              <a:t> </a:t>
            </a:r>
            <a:r>
              <a:rPr lang="en-GB" sz="2000" b="1" dirty="0" err="1" smtClean="0"/>
              <a:t>Hakkında</a:t>
            </a:r>
            <a:endParaRPr lang="en-GB" sz="2000" b="1" dirty="0" smtClean="0"/>
          </a:p>
          <a:p>
            <a:pPr marL="0" indent="0">
              <a:buNone/>
            </a:pPr>
            <a:r>
              <a:rPr lang="en-GB" sz="2000" b="1" dirty="0" err="1" smtClean="0"/>
              <a:t>Taslak</a:t>
            </a:r>
            <a:r>
              <a:rPr lang="en-GB" sz="2000" b="1" dirty="0" smtClean="0"/>
              <a:t> </a:t>
            </a:r>
            <a:r>
              <a:rPr lang="en-GB" sz="2000" b="1" dirty="0" err="1" smtClean="0"/>
              <a:t>Öneri</a:t>
            </a:r>
            <a:endParaRPr lang="en-GB" sz="2000" b="1" dirty="0" smtClean="0"/>
          </a:p>
          <a:p>
            <a:pPr algn="just"/>
            <a:r>
              <a:rPr lang="tr-TR" sz="1600" dirty="0"/>
              <a:t>Taciz riskini önleyecek yalın bilgi, talimat, eğitim ve denetim mekanizmaları geliştirmek.</a:t>
            </a:r>
            <a:endParaRPr lang="en-GB" sz="1600" dirty="0"/>
          </a:p>
          <a:p>
            <a:pPr marL="0" indent="0" algn="just">
              <a:buNone/>
            </a:pPr>
            <a:r>
              <a:rPr lang="en-GB" sz="2000" b="1" dirty="0" err="1" smtClean="0"/>
              <a:t>Vaka</a:t>
            </a:r>
            <a:r>
              <a:rPr lang="en-GB" sz="2000" b="1" dirty="0" smtClean="0"/>
              <a:t> </a:t>
            </a:r>
            <a:r>
              <a:rPr lang="en-GB" sz="2000" b="1" dirty="0" err="1"/>
              <a:t>Çalışması</a:t>
            </a:r>
            <a:endParaRPr lang="en-GB" sz="2000" b="1" dirty="0"/>
          </a:p>
          <a:p>
            <a:pPr marL="0" indent="0" algn="just">
              <a:lnSpc>
                <a:spcPct val="100000"/>
              </a:lnSpc>
              <a:buNone/>
            </a:pPr>
            <a:r>
              <a:rPr lang="tr-TR" sz="1600" dirty="0"/>
              <a:t>Vaka 6</a:t>
            </a:r>
            <a:r>
              <a:rPr lang="en-GB" sz="1600" dirty="0"/>
              <a:t>: </a:t>
            </a:r>
            <a:r>
              <a:rPr lang="tr-TR" sz="1600" dirty="0"/>
              <a:t>Avrupa Psikolojik Risk Yönetimi Çerçevesi (PRIMA-EF) (2000)</a:t>
            </a:r>
            <a:endParaRPr lang="en-GB" sz="1600" dirty="0"/>
          </a:p>
          <a:p>
            <a:pPr marL="0" indent="0" algn="just">
              <a:lnSpc>
                <a:spcPct val="100000"/>
              </a:lnSpc>
              <a:buNone/>
            </a:pPr>
            <a:r>
              <a:rPr lang="tr-TR" sz="1600" dirty="0"/>
              <a:t>Vaka 7</a:t>
            </a:r>
            <a:r>
              <a:rPr lang="en-GB" sz="1600" dirty="0"/>
              <a:t>: </a:t>
            </a:r>
            <a:r>
              <a:rPr lang="tr-TR" sz="1600" dirty="0"/>
              <a:t>İşte Psikolojik Taciz konusunda Farkındalık Uyandırma – Dünya Sağlık Örgütü (WHO)</a:t>
            </a:r>
            <a:endParaRPr lang="en-GB" sz="1600" dirty="0"/>
          </a:p>
          <a:p>
            <a:pPr marL="0" indent="0" algn="just">
              <a:lnSpc>
                <a:spcPct val="100000"/>
              </a:lnSpc>
              <a:buNone/>
            </a:pPr>
            <a:r>
              <a:rPr lang="tr-TR" sz="1600" dirty="0"/>
              <a:t>Vaka 8</a:t>
            </a:r>
            <a:r>
              <a:rPr lang="en-GB" sz="1600" dirty="0"/>
              <a:t>: </a:t>
            </a:r>
            <a:r>
              <a:rPr lang="tr-TR" sz="1600" dirty="0"/>
              <a:t>Davranış Kuralları (Birleşik Krallık)</a:t>
            </a:r>
            <a:endParaRPr lang="en-GB" sz="1600" dirty="0"/>
          </a:p>
          <a:p>
            <a:pPr marL="0" indent="0" algn="just">
              <a:lnSpc>
                <a:spcPct val="100000"/>
              </a:lnSpc>
              <a:buNone/>
            </a:pPr>
            <a:r>
              <a:rPr lang="tr-TR" sz="1600" dirty="0" smtClean="0"/>
              <a:t>Vaka </a:t>
            </a:r>
            <a:r>
              <a:rPr lang="tr-TR" sz="1600" dirty="0"/>
              <a:t>9</a:t>
            </a:r>
            <a:r>
              <a:rPr lang="en-GB" sz="1600" dirty="0"/>
              <a:t>: </a:t>
            </a:r>
            <a:r>
              <a:rPr lang="tr-TR" sz="1600" dirty="0"/>
              <a:t>Danimarka Çalışma Ortamı Otoritesi Yasası (Danimarka</a:t>
            </a:r>
            <a:r>
              <a:rPr lang="tr-TR" sz="1600" dirty="0" smtClean="0"/>
              <a:t>)</a:t>
            </a:r>
            <a:endParaRPr lang="en-GB" sz="1600" dirty="0" smtClean="0"/>
          </a:p>
          <a:p>
            <a:pPr marL="0" indent="0">
              <a:buNone/>
            </a:pPr>
            <a:r>
              <a:rPr lang="en-GB" sz="2000" b="1" dirty="0" err="1"/>
              <a:t>Gerekçe</a:t>
            </a:r>
            <a:r>
              <a:rPr lang="en-GB" sz="2000" b="1" dirty="0"/>
              <a:t> (</a:t>
            </a:r>
            <a:r>
              <a:rPr lang="en-GB" sz="2000" b="1" dirty="0" err="1"/>
              <a:t>ve</a:t>
            </a:r>
            <a:r>
              <a:rPr lang="en-GB" sz="2000" b="1" dirty="0"/>
              <a:t> </a:t>
            </a:r>
            <a:r>
              <a:rPr lang="en-GB" sz="2000" b="1" dirty="0" err="1"/>
              <a:t>Kaynak</a:t>
            </a:r>
            <a:r>
              <a:rPr lang="en-GB" sz="2000" b="1" dirty="0" smtClean="0"/>
              <a:t>)</a:t>
            </a:r>
          </a:p>
          <a:p>
            <a:pPr algn="just"/>
            <a:r>
              <a:rPr lang="tr-TR" sz="1600" dirty="0"/>
              <a:t>Garantili gizlilik ihtiyacı, şikayetçileri öne çıkmaya teşvik etmek için esas olarak kabul edilir. </a:t>
            </a:r>
            <a:r>
              <a:rPr lang="tr-TR" sz="1600" i="1" dirty="0"/>
              <a:t>(Ön </a:t>
            </a:r>
            <a:r>
              <a:rPr lang="tr-TR" sz="1600" i="1" dirty="0" err="1"/>
              <a:t>Çalıştay</a:t>
            </a:r>
            <a:r>
              <a:rPr lang="tr-TR" sz="1600" i="1" dirty="0"/>
              <a:t>)</a:t>
            </a:r>
            <a:endParaRPr lang="en-GB" sz="1600" i="1" dirty="0"/>
          </a:p>
          <a:p>
            <a:pPr marL="0" indent="0">
              <a:buNone/>
            </a:pPr>
            <a:endParaRPr lang="en-GB" sz="2000" b="1" dirty="0"/>
          </a:p>
        </p:txBody>
      </p:sp>
    </p:spTree>
    <p:extLst>
      <p:ext uri="{BB962C8B-B14F-4D97-AF65-F5344CB8AC3E}">
        <p14:creationId xmlns:p14="http://schemas.microsoft.com/office/powerpoint/2010/main" val="17806778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35275B45-CF17-E54B-989B-7FB9A5240CF7}"/>
              </a:ext>
            </a:extLst>
          </p:cNvPr>
          <p:cNvGraphicFramePr>
            <a:graphicFrameLocks noGrp="1"/>
          </p:cNvGraphicFramePr>
          <p:nvPr>
            <p:ph idx="1"/>
            <p:extLst/>
          </p:nvPr>
        </p:nvGraphicFramePr>
        <p:xfrm>
          <a:off x="3849188" y="2055223"/>
          <a:ext cx="5049337" cy="40298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1">
            <a:extLst>
              <a:ext uri="{FF2B5EF4-FFF2-40B4-BE49-F238E27FC236}">
                <a16:creationId xmlns:a16="http://schemas.microsoft.com/office/drawing/2014/main" id="{ABA7FD40-DA22-DC4E-BB47-8F63F8EB244F}"/>
              </a:ext>
            </a:extLst>
          </p:cNvPr>
          <p:cNvSpPr txBox="1">
            <a:spLocks/>
          </p:cNvSpPr>
          <p:nvPr/>
        </p:nvSpPr>
        <p:spPr>
          <a:xfrm>
            <a:off x="-287292" y="1370863"/>
            <a:ext cx="3306064" cy="518533"/>
          </a:xfrm>
          <a:prstGeom prst="roundRect">
            <a:avLst>
              <a:gd name="adj" fmla="val 50000"/>
            </a:avLst>
          </a:prstGeom>
        </p:spPr>
        <p:style>
          <a:lnRef idx="0">
            <a:schemeClr val="accent2"/>
          </a:lnRef>
          <a:fillRef idx="3">
            <a:schemeClr val="accent2"/>
          </a:fillRef>
          <a:effectRef idx="3">
            <a:schemeClr val="accent2"/>
          </a:effectRef>
          <a:fontRef idx="minor">
            <a:schemeClr val="lt1"/>
          </a:fontRef>
        </p:style>
        <p:txBody>
          <a:bodyPr vert="horz" wrap="none" lIns="720000" tIns="36000" rIns="216000" bIns="0" rtlCol="0" anchor="ctr" anchorCtr="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4"/>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4"/>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4"/>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4"/>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tr-TR" sz="2400" b="0" i="0" u="none" strike="noStrike" kern="1200" cap="none" spc="0" normalizeH="0" baseline="0" noProof="0" dirty="0">
                <a:ln w="0"/>
                <a:solidFill>
                  <a:srgbClr val="E7E6E6"/>
                </a:solidFill>
                <a:effectLst>
                  <a:outerShdw blurRad="50800" dist="38100" dir="2700000" algn="tl" rotWithShape="0">
                    <a:prstClr val="black">
                      <a:alpha val="40000"/>
                    </a:prstClr>
                  </a:outerShdw>
                </a:effectLst>
                <a:uLnTx/>
                <a:uFillTx/>
                <a:latin typeface="Arial Black" panose="020B0A04020102020204"/>
                <a:ea typeface="+mn-ea"/>
                <a:cs typeface="+mn-cs"/>
              </a:rPr>
              <a:t>ÇALIŞMALAR</a:t>
            </a:r>
            <a:endParaRPr kumimoji="0" lang="tr-TR" sz="1800" b="0" i="0" u="none" strike="noStrike" kern="1200" cap="none" spc="0" normalizeH="0" baseline="0" noProof="0" dirty="0">
              <a:ln w="0"/>
              <a:solidFill>
                <a:srgbClr val="E7E6E6"/>
              </a:solidFill>
              <a:effectLst>
                <a:outerShdw blurRad="50800" dist="38100" dir="2700000" algn="tl" rotWithShape="0">
                  <a:prstClr val="black">
                    <a:alpha val="40000"/>
                  </a:prstClr>
                </a:outerShdw>
              </a:effectLst>
              <a:uLnTx/>
              <a:uFillTx/>
              <a:latin typeface="Arial Black" panose="020B0A04020102020204"/>
              <a:ea typeface="+mn-ea"/>
              <a:cs typeface="+mn-cs"/>
            </a:endParaRPr>
          </a:p>
        </p:txBody>
      </p:sp>
      <p:sp>
        <p:nvSpPr>
          <p:cNvPr id="11" name="TextBox 10">
            <a:extLst>
              <a:ext uri="{FF2B5EF4-FFF2-40B4-BE49-F238E27FC236}">
                <a16:creationId xmlns:a16="http://schemas.microsoft.com/office/drawing/2014/main" id="{90D17994-0EAF-364F-8C3D-D126B303B7EA}"/>
              </a:ext>
            </a:extLst>
          </p:cNvPr>
          <p:cNvSpPr txBox="1"/>
          <p:nvPr/>
        </p:nvSpPr>
        <p:spPr>
          <a:xfrm>
            <a:off x="843911" y="2055223"/>
            <a:ext cx="3249117"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tr-TR" sz="2400" b="1" i="0" u="none" strike="noStrike" kern="1200" cap="none" spc="0" normalizeH="0" baseline="0" noProof="0" dirty="0">
                <a:ln>
                  <a:noFill/>
                </a:ln>
                <a:solidFill>
                  <a:srgbClr val="682979"/>
                </a:solidFill>
                <a:effectLst/>
                <a:uLnTx/>
                <a:uFillTx/>
                <a:latin typeface="Arial" panose="020B0604020202020204"/>
                <a:ea typeface="+mn-ea"/>
                <a:cs typeface="+mn-cs"/>
              </a:rPr>
              <a:t>Yöntem: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tr-TR" sz="1800" b="0" i="0" u="none" strike="noStrike" kern="1200" cap="none" spc="0" normalizeH="0" baseline="0" noProof="0" dirty="0">
                <a:ln>
                  <a:noFill/>
                </a:ln>
                <a:solidFill>
                  <a:srgbClr val="000000"/>
                </a:solidFill>
                <a:effectLst/>
                <a:uLnTx/>
                <a:uFillTx/>
                <a:latin typeface="Arial" panose="020B0604020202020204"/>
                <a:ea typeface="+mn-ea"/>
                <a:cs typeface="+mn-cs"/>
              </a:rPr>
              <a:t>Masa başı araştırması + paydaş toplantıları ve çalıştayları + yüz yüze görüşmeler + analiz + raporlar</a:t>
            </a:r>
          </a:p>
        </p:txBody>
      </p:sp>
      <p:pic>
        <p:nvPicPr>
          <p:cNvPr id="12" name="Picture 11">
            <a:extLst>
              <a:ext uri="{FF2B5EF4-FFF2-40B4-BE49-F238E27FC236}">
                <a16:creationId xmlns:a16="http://schemas.microsoft.com/office/drawing/2014/main" id="{7177A56A-CBAB-D144-9A45-E04ED03AB33D}"/>
              </a:ext>
            </a:extLst>
          </p:cNvPr>
          <p:cNvPicPr>
            <a:picLocks noChangeAspect="1"/>
          </p:cNvPicPr>
          <p:nvPr/>
        </p:nvPicPr>
        <p:blipFill>
          <a:blip r:embed="rId7"/>
          <a:stretch>
            <a:fillRect/>
          </a:stretch>
        </p:blipFill>
        <p:spPr>
          <a:xfrm>
            <a:off x="-620224" y="1100137"/>
            <a:ext cx="1063466" cy="1063466"/>
          </a:xfrm>
          <a:prstGeom prst="rect">
            <a:avLst/>
          </a:prstGeom>
          <a:effectLst>
            <a:outerShdw blurRad="50800" dist="38100" dir="2700000" algn="tl" rotWithShape="0">
              <a:prstClr val="black">
                <a:alpha val="73712"/>
              </a:prstClr>
            </a:outerShdw>
          </a:effectLst>
        </p:spPr>
      </p:pic>
      <p:sp>
        <p:nvSpPr>
          <p:cNvPr id="6" name="Flowchart: Process 5">
            <a:extLst>
              <a:ext uri="{FF2B5EF4-FFF2-40B4-BE49-F238E27FC236}">
                <a16:creationId xmlns:a16="http://schemas.microsoft.com/office/drawing/2014/main" id="{3EE23682-57D9-43E5-AAE0-47EED88BEDD7}"/>
              </a:ext>
            </a:extLst>
          </p:cNvPr>
          <p:cNvSpPr/>
          <p:nvPr/>
        </p:nvSpPr>
        <p:spPr>
          <a:xfrm>
            <a:off x="4303171" y="3160171"/>
            <a:ext cx="537658" cy="537658"/>
          </a:xfrm>
          <a:prstGeom prst="flowChartProcess">
            <a:avLst/>
          </a:prstGeom>
          <a:blipFill dpi="0" rotWithShape="1">
            <a:blip r:embed="rId8"/>
            <a:srcRect/>
            <a:stretch>
              <a:fillRect l="4513" t="32226" r="5567" b="31806"/>
            </a:stretch>
          </a:blipFill>
          <a:ln>
            <a:noFill/>
          </a:ln>
          <a:effectLst/>
        </p:spPr>
      </p:sp>
    </p:spTree>
    <p:extLst>
      <p:ext uri="{BB962C8B-B14F-4D97-AF65-F5344CB8AC3E}">
        <p14:creationId xmlns:p14="http://schemas.microsoft.com/office/powerpoint/2010/main" val="193670377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03199" y="1108364"/>
            <a:ext cx="8765309" cy="5018117"/>
          </a:xfrm>
        </p:spPr>
        <p:txBody>
          <a:bodyPr>
            <a:normAutofit/>
          </a:bodyPr>
          <a:lstStyle/>
          <a:p>
            <a:pPr marL="0" indent="0">
              <a:buNone/>
            </a:pPr>
            <a:r>
              <a:rPr lang="en-GB" sz="2000" b="1" dirty="0" err="1" smtClean="0"/>
              <a:t>Farkındalık</a:t>
            </a:r>
            <a:r>
              <a:rPr lang="en-GB" sz="2000" b="1" dirty="0" smtClean="0"/>
              <a:t> </a:t>
            </a:r>
            <a:r>
              <a:rPr lang="en-GB" sz="2000" b="1" dirty="0" err="1" smtClean="0"/>
              <a:t>Arttırma</a:t>
            </a:r>
            <a:r>
              <a:rPr lang="en-GB" sz="2000" b="1" dirty="0" smtClean="0"/>
              <a:t> </a:t>
            </a:r>
            <a:r>
              <a:rPr lang="en-GB" sz="2000" b="1" dirty="0" err="1" smtClean="0"/>
              <a:t>Hakkında</a:t>
            </a:r>
            <a:endParaRPr lang="en-GB" sz="2000" b="1" dirty="0" smtClean="0"/>
          </a:p>
          <a:p>
            <a:pPr marL="0" indent="0">
              <a:buNone/>
            </a:pPr>
            <a:r>
              <a:rPr lang="en-GB" sz="2000" b="1" dirty="0" err="1" smtClean="0"/>
              <a:t>Taslak</a:t>
            </a:r>
            <a:r>
              <a:rPr lang="en-GB" sz="2000" b="1" dirty="0" smtClean="0"/>
              <a:t> </a:t>
            </a:r>
            <a:r>
              <a:rPr lang="en-GB" sz="2000" b="1" dirty="0" err="1" smtClean="0"/>
              <a:t>Öneri</a:t>
            </a:r>
            <a:endParaRPr lang="en-GB" sz="2000" b="1" dirty="0" smtClean="0"/>
          </a:p>
          <a:p>
            <a:pPr algn="just"/>
            <a:r>
              <a:rPr lang="tr-TR" sz="1600" dirty="0"/>
              <a:t>İşverenlerden taciz şikayetleriyle hemen ilgilenmelerini ve eyleme geçmelerini istemek.</a:t>
            </a:r>
            <a:endParaRPr lang="en-GB" sz="1600" dirty="0"/>
          </a:p>
          <a:p>
            <a:pPr marL="0" indent="0" algn="just">
              <a:buNone/>
            </a:pPr>
            <a:r>
              <a:rPr lang="en-GB" sz="2000" b="1" dirty="0" err="1" smtClean="0"/>
              <a:t>Vaka</a:t>
            </a:r>
            <a:r>
              <a:rPr lang="en-GB" sz="2000" b="1" dirty="0" smtClean="0"/>
              <a:t> </a:t>
            </a:r>
            <a:r>
              <a:rPr lang="en-GB" sz="2000" b="1" dirty="0" err="1"/>
              <a:t>Çalışması</a:t>
            </a:r>
            <a:endParaRPr lang="en-GB" sz="2000" b="1" dirty="0"/>
          </a:p>
          <a:p>
            <a:pPr marL="0" indent="0" algn="just">
              <a:lnSpc>
                <a:spcPct val="100000"/>
              </a:lnSpc>
              <a:buNone/>
            </a:pPr>
            <a:r>
              <a:rPr lang="tr-TR" sz="1600" dirty="0"/>
              <a:t>Vaka 6</a:t>
            </a:r>
            <a:r>
              <a:rPr lang="en-GB" sz="1600" dirty="0"/>
              <a:t>: </a:t>
            </a:r>
            <a:r>
              <a:rPr lang="tr-TR" sz="1600" dirty="0"/>
              <a:t>Avrupa Psikolojik Risk Yönetimi Çerçevesi (PRIMA-EF) (2000)</a:t>
            </a:r>
            <a:endParaRPr lang="en-GB" sz="1600" dirty="0"/>
          </a:p>
          <a:p>
            <a:pPr marL="0" indent="0" algn="just">
              <a:lnSpc>
                <a:spcPct val="100000"/>
              </a:lnSpc>
              <a:buNone/>
            </a:pPr>
            <a:r>
              <a:rPr lang="tr-TR" sz="1600" dirty="0"/>
              <a:t>Vaka 7</a:t>
            </a:r>
            <a:r>
              <a:rPr lang="en-GB" sz="1600" dirty="0"/>
              <a:t>: </a:t>
            </a:r>
            <a:r>
              <a:rPr lang="tr-TR" sz="1600" dirty="0"/>
              <a:t>İşte Psikolojik Taciz konusunda Farkındalık Uyandırma – Dünya Sağlık Örgütü (WHO)</a:t>
            </a:r>
            <a:endParaRPr lang="en-GB" sz="1600" dirty="0"/>
          </a:p>
          <a:p>
            <a:pPr marL="0" indent="0" algn="just">
              <a:lnSpc>
                <a:spcPct val="100000"/>
              </a:lnSpc>
              <a:buNone/>
            </a:pPr>
            <a:r>
              <a:rPr lang="tr-TR" sz="1600" dirty="0"/>
              <a:t>Vaka 8</a:t>
            </a:r>
            <a:r>
              <a:rPr lang="en-GB" sz="1600" dirty="0"/>
              <a:t>: </a:t>
            </a:r>
            <a:r>
              <a:rPr lang="tr-TR" sz="1600" dirty="0"/>
              <a:t>Davranış Kuralları (Birleşik Krallık)</a:t>
            </a:r>
            <a:endParaRPr lang="en-GB" sz="1600" dirty="0"/>
          </a:p>
          <a:p>
            <a:pPr marL="0" indent="0" algn="just">
              <a:lnSpc>
                <a:spcPct val="100000"/>
              </a:lnSpc>
              <a:buNone/>
            </a:pPr>
            <a:r>
              <a:rPr lang="tr-TR" sz="1600" dirty="0" smtClean="0"/>
              <a:t>Vaka </a:t>
            </a:r>
            <a:r>
              <a:rPr lang="tr-TR" sz="1600" dirty="0"/>
              <a:t>9</a:t>
            </a:r>
            <a:r>
              <a:rPr lang="en-GB" sz="1600" dirty="0"/>
              <a:t>: </a:t>
            </a:r>
            <a:r>
              <a:rPr lang="tr-TR" sz="1600" dirty="0"/>
              <a:t>Danimarka Çalışma Ortamı Otoritesi Yasası (Danimarka</a:t>
            </a:r>
            <a:r>
              <a:rPr lang="tr-TR" sz="1600" dirty="0" smtClean="0"/>
              <a:t>)</a:t>
            </a:r>
            <a:endParaRPr lang="en-GB" sz="1600" dirty="0" smtClean="0"/>
          </a:p>
          <a:p>
            <a:pPr marL="0" indent="0">
              <a:buNone/>
            </a:pPr>
            <a:r>
              <a:rPr lang="en-GB" sz="2000" b="1" dirty="0" err="1"/>
              <a:t>Gerekçe</a:t>
            </a:r>
            <a:r>
              <a:rPr lang="en-GB" sz="2000" b="1" dirty="0"/>
              <a:t> (</a:t>
            </a:r>
            <a:r>
              <a:rPr lang="en-GB" sz="2000" b="1" dirty="0" err="1"/>
              <a:t>ve</a:t>
            </a:r>
            <a:r>
              <a:rPr lang="en-GB" sz="2000" b="1" dirty="0"/>
              <a:t> </a:t>
            </a:r>
            <a:r>
              <a:rPr lang="en-GB" sz="2000" b="1" dirty="0" err="1"/>
              <a:t>Kaynak</a:t>
            </a:r>
            <a:r>
              <a:rPr lang="en-GB" sz="2000" b="1" dirty="0" smtClean="0"/>
              <a:t>)</a:t>
            </a:r>
          </a:p>
          <a:p>
            <a:pPr algn="just"/>
            <a:r>
              <a:rPr lang="tr-TR" sz="1600" dirty="0"/>
              <a:t>Garantili gizlilik ihtiyacı, şikayetçileri öne çıkmaya teşvik etmek için esas olarak kabul edilir. </a:t>
            </a:r>
            <a:r>
              <a:rPr lang="tr-TR" sz="1600" i="1" dirty="0"/>
              <a:t>(Ön </a:t>
            </a:r>
            <a:r>
              <a:rPr lang="tr-TR" sz="1600" i="1" dirty="0" err="1"/>
              <a:t>Çalıştay</a:t>
            </a:r>
            <a:r>
              <a:rPr lang="tr-TR" sz="1600" i="1" dirty="0"/>
              <a:t>)</a:t>
            </a:r>
            <a:endParaRPr lang="en-GB" sz="1600" i="1" dirty="0"/>
          </a:p>
          <a:p>
            <a:pPr marL="0" indent="0">
              <a:buNone/>
            </a:pPr>
            <a:endParaRPr lang="en-GB" sz="2000" b="1" dirty="0"/>
          </a:p>
        </p:txBody>
      </p:sp>
    </p:spTree>
    <p:extLst>
      <p:ext uri="{BB962C8B-B14F-4D97-AF65-F5344CB8AC3E}">
        <p14:creationId xmlns:p14="http://schemas.microsoft.com/office/powerpoint/2010/main" val="381426356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03199" y="1108364"/>
            <a:ext cx="8765309" cy="5018117"/>
          </a:xfrm>
        </p:spPr>
        <p:txBody>
          <a:bodyPr>
            <a:normAutofit/>
          </a:bodyPr>
          <a:lstStyle/>
          <a:p>
            <a:pPr marL="0" indent="0">
              <a:buNone/>
            </a:pPr>
            <a:r>
              <a:rPr lang="en-GB" sz="2000" b="1" dirty="0" err="1" smtClean="0"/>
              <a:t>Farkındalık</a:t>
            </a:r>
            <a:r>
              <a:rPr lang="en-GB" sz="2000" b="1" dirty="0" smtClean="0"/>
              <a:t> </a:t>
            </a:r>
            <a:r>
              <a:rPr lang="en-GB" sz="2000" b="1" dirty="0" err="1" smtClean="0"/>
              <a:t>Arttırma</a:t>
            </a:r>
            <a:r>
              <a:rPr lang="en-GB" sz="2000" b="1" dirty="0" smtClean="0"/>
              <a:t> </a:t>
            </a:r>
            <a:r>
              <a:rPr lang="en-GB" sz="2000" b="1" dirty="0" err="1" smtClean="0"/>
              <a:t>Hakkında</a:t>
            </a:r>
            <a:endParaRPr lang="en-GB" sz="2000" b="1" dirty="0" smtClean="0"/>
          </a:p>
          <a:p>
            <a:pPr marL="0" indent="0">
              <a:buNone/>
            </a:pPr>
            <a:r>
              <a:rPr lang="en-GB" sz="2000" b="1" dirty="0" err="1" smtClean="0"/>
              <a:t>Taslak</a:t>
            </a:r>
            <a:r>
              <a:rPr lang="en-GB" sz="2000" b="1" dirty="0" smtClean="0"/>
              <a:t> </a:t>
            </a:r>
            <a:r>
              <a:rPr lang="en-GB" sz="2000" b="1" dirty="0" err="1" smtClean="0"/>
              <a:t>Öneri</a:t>
            </a:r>
            <a:endParaRPr lang="en-GB" sz="2000" b="1" dirty="0" smtClean="0"/>
          </a:p>
          <a:p>
            <a:pPr algn="just">
              <a:lnSpc>
                <a:spcPct val="100000"/>
              </a:lnSpc>
            </a:pPr>
            <a:r>
              <a:rPr lang="tr-TR" sz="1600" dirty="0"/>
              <a:t>Taciz bildirimi veya şikayeti yapılmasından önce, sırasında ve sonrasında net koruma mekanizmaları geliştirmek.</a:t>
            </a:r>
            <a:endParaRPr lang="en-GB" sz="1600" dirty="0"/>
          </a:p>
          <a:p>
            <a:pPr marL="0" indent="0" algn="just">
              <a:buNone/>
            </a:pPr>
            <a:r>
              <a:rPr lang="en-GB" sz="2000" b="1" dirty="0" err="1" smtClean="0"/>
              <a:t>Vaka</a:t>
            </a:r>
            <a:r>
              <a:rPr lang="en-GB" sz="2000" b="1" dirty="0" smtClean="0"/>
              <a:t> </a:t>
            </a:r>
            <a:r>
              <a:rPr lang="en-GB" sz="2000" b="1" dirty="0" err="1"/>
              <a:t>Çalışması</a:t>
            </a:r>
            <a:endParaRPr lang="en-GB" sz="2000" b="1" dirty="0"/>
          </a:p>
          <a:p>
            <a:pPr marL="0" indent="0" algn="just">
              <a:lnSpc>
                <a:spcPct val="100000"/>
              </a:lnSpc>
              <a:buNone/>
            </a:pPr>
            <a:r>
              <a:rPr lang="tr-TR" sz="1600" dirty="0"/>
              <a:t>Vaka 6</a:t>
            </a:r>
            <a:r>
              <a:rPr lang="en-GB" sz="1600" dirty="0"/>
              <a:t>: </a:t>
            </a:r>
            <a:r>
              <a:rPr lang="tr-TR" sz="1600" dirty="0"/>
              <a:t>Avrupa Psikolojik Risk Yönetimi Çerçevesi (PRIMA-EF) (2000)</a:t>
            </a:r>
            <a:endParaRPr lang="en-GB" sz="1600" dirty="0"/>
          </a:p>
          <a:p>
            <a:pPr marL="0" indent="0" algn="just">
              <a:lnSpc>
                <a:spcPct val="100000"/>
              </a:lnSpc>
              <a:buNone/>
            </a:pPr>
            <a:r>
              <a:rPr lang="tr-TR" sz="1600" dirty="0"/>
              <a:t>Vaka 7</a:t>
            </a:r>
            <a:r>
              <a:rPr lang="en-GB" sz="1600" dirty="0"/>
              <a:t>: </a:t>
            </a:r>
            <a:r>
              <a:rPr lang="tr-TR" sz="1600" dirty="0"/>
              <a:t>İşte Psikolojik Taciz konusunda Farkındalık Uyandırma – Dünya Sağlık Örgütü (WHO)</a:t>
            </a:r>
            <a:endParaRPr lang="en-GB" sz="1600" dirty="0"/>
          </a:p>
          <a:p>
            <a:pPr marL="0" indent="0" algn="just">
              <a:lnSpc>
                <a:spcPct val="100000"/>
              </a:lnSpc>
              <a:buNone/>
            </a:pPr>
            <a:r>
              <a:rPr lang="tr-TR" sz="1600" dirty="0"/>
              <a:t>Vaka 8</a:t>
            </a:r>
            <a:r>
              <a:rPr lang="en-GB" sz="1600" dirty="0"/>
              <a:t>: </a:t>
            </a:r>
            <a:r>
              <a:rPr lang="tr-TR" sz="1600" dirty="0"/>
              <a:t>Davranış Kuralları (Birleşik Krallık)</a:t>
            </a:r>
            <a:endParaRPr lang="en-GB" sz="1600" dirty="0"/>
          </a:p>
          <a:p>
            <a:pPr marL="0" indent="0" algn="just">
              <a:lnSpc>
                <a:spcPct val="100000"/>
              </a:lnSpc>
              <a:buNone/>
            </a:pPr>
            <a:r>
              <a:rPr lang="tr-TR" sz="1600" dirty="0" smtClean="0"/>
              <a:t>Vaka </a:t>
            </a:r>
            <a:r>
              <a:rPr lang="tr-TR" sz="1600" dirty="0"/>
              <a:t>9</a:t>
            </a:r>
            <a:r>
              <a:rPr lang="en-GB" sz="1600" dirty="0"/>
              <a:t>: </a:t>
            </a:r>
            <a:r>
              <a:rPr lang="tr-TR" sz="1600" dirty="0"/>
              <a:t>Danimarka Çalışma Ortamı Otoritesi Yasası (Danimarka</a:t>
            </a:r>
            <a:r>
              <a:rPr lang="tr-TR" sz="1600" dirty="0" smtClean="0"/>
              <a:t>)</a:t>
            </a:r>
            <a:endParaRPr lang="en-GB" sz="1600" dirty="0" smtClean="0"/>
          </a:p>
          <a:p>
            <a:pPr marL="0" indent="0">
              <a:buNone/>
            </a:pPr>
            <a:r>
              <a:rPr lang="en-GB" sz="2000" b="1" dirty="0" err="1"/>
              <a:t>Gerekçe</a:t>
            </a:r>
            <a:r>
              <a:rPr lang="en-GB" sz="2000" b="1" dirty="0"/>
              <a:t> (</a:t>
            </a:r>
            <a:r>
              <a:rPr lang="en-GB" sz="2000" b="1" dirty="0" err="1"/>
              <a:t>ve</a:t>
            </a:r>
            <a:r>
              <a:rPr lang="en-GB" sz="2000" b="1" dirty="0"/>
              <a:t> </a:t>
            </a:r>
            <a:r>
              <a:rPr lang="en-GB" sz="2000" b="1" dirty="0" err="1"/>
              <a:t>Kaynak</a:t>
            </a:r>
            <a:r>
              <a:rPr lang="en-GB" sz="2000" b="1" dirty="0" smtClean="0"/>
              <a:t>)</a:t>
            </a:r>
          </a:p>
          <a:p>
            <a:pPr algn="just"/>
            <a:r>
              <a:rPr lang="tr-TR" sz="1600" dirty="0"/>
              <a:t>Garantili gizlilik ihtiyacı, şikayetçileri öne çıkmaya teşvik etmek için esas olarak kabul edilir. </a:t>
            </a:r>
            <a:r>
              <a:rPr lang="tr-TR" sz="1600" i="1" dirty="0"/>
              <a:t>(Ön </a:t>
            </a:r>
            <a:r>
              <a:rPr lang="tr-TR" sz="1600" i="1" dirty="0" err="1"/>
              <a:t>Çalıştay</a:t>
            </a:r>
            <a:r>
              <a:rPr lang="tr-TR" sz="1600" i="1" dirty="0"/>
              <a:t>)</a:t>
            </a:r>
            <a:endParaRPr lang="en-GB" sz="1600" i="1" dirty="0"/>
          </a:p>
          <a:p>
            <a:pPr marL="0" indent="0">
              <a:buNone/>
            </a:pPr>
            <a:endParaRPr lang="en-GB" sz="2000" b="1" dirty="0"/>
          </a:p>
        </p:txBody>
      </p:sp>
    </p:spTree>
    <p:extLst>
      <p:ext uri="{BB962C8B-B14F-4D97-AF65-F5344CB8AC3E}">
        <p14:creationId xmlns:p14="http://schemas.microsoft.com/office/powerpoint/2010/main" val="380038197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03199" y="1108364"/>
            <a:ext cx="8765309" cy="5018117"/>
          </a:xfrm>
        </p:spPr>
        <p:txBody>
          <a:bodyPr>
            <a:normAutofit/>
          </a:bodyPr>
          <a:lstStyle/>
          <a:p>
            <a:pPr marL="0" indent="0">
              <a:buNone/>
            </a:pPr>
            <a:r>
              <a:rPr lang="en-GB" sz="2000" b="1" dirty="0" err="1" smtClean="0"/>
              <a:t>Farkındalık</a:t>
            </a:r>
            <a:r>
              <a:rPr lang="en-GB" sz="2000" b="1" dirty="0" smtClean="0"/>
              <a:t> </a:t>
            </a:r>
            <a:r>
              <a:rPr lang="en-GB" sz="2000" b="1" dirty="0" err="1" smtClean="0"/>
              <a:t>Arttırma</a:t>
            </a:r>
            <a:r>
              <a:rPr lang="en-GB" sz="2000" b="1" dirty="0" smtClean="0"/>
              <a:t> </a:t>
            </a:r>
            <a:r>
              <a:rPr lang="en-GB" sz="2000" b="1" dirty="0" err="1" smtClean="0"/>
              <a:t>Hakkında</a:t>
            </a:r>
            <a:endParaRPr lang="en-GB" sz="2000" b="1" dirty="0" smtClean="0"/>
          </a:p>
          <a:p>
            <a:pPr marL="0" indent="0">
              <a:buNone/>
            </a:pPr>
            <a:r>
              <a:rPr lang="en-GB" sz="2000" b="1" dirty="0" err="1" smtClean="0"/>
              <a:t>Taslak</a:t>
            </a:r>
            <a:r>
              <a:rPr lang="en-GB" sz="2000" b="1" dirty="0" smtClean="0"/>
              <a:t> </a:t>
            </a:r>
            <a:r>
              <a:rPr lang="en-GB" sz="2000" b="1" dirty="0" err="1" smtClean="0"/>
              <a:t>Öneri</a:t>
            </a:r>
            <a:endParaRPr lang="en-GB" sz="2000" b="1" dirty="0" smtClean="0"/>
          </a:p>
          <a:p>
            <a:pPr algn="just"/>
            <a:r>
              <a:rPr lang="tr-TR" sz="1600" dirty="0"/>
              <a:t>İş yeri taciz politikalarının tasarım, uygulanması ve izlenmesine merkezi sendikaları dâhil etmek.</a:t>
            </a:r>
            <a:endParaRPr lang="en-GB" sz="1600" dirty="0"/>
          </a:p>
          <a:p>
            <a:pPr marL="0" indent="0" algn="just">
              <a:buNone/>
            </a:pPr>
            <a:r>
              <a:rPr lang="en-GB" sz="2000" b="1" dirty="0" err="1" smtClean="0"/>
              <a:t>Vaka</a:t>
            </a:r>
            <a:r>
              <a:rPr lang="en-GB" sz="2000" b="1" dirty="0" smtClean="0"/>
              <a:t> </a:t>
            </a:r>
            <a:r>
              <a:rPr lang="en-GB" sz="2000" b="1" dirty="0" err="1"/>
              <a:t>Çalışması</a:t>
            </a:r>
            <a:endParaRPr lang="en-GB" sz="2000" b="1" dirty="0"/>
          </a:p>
          <a:p>
            <a:pPr marL="0" indent="0" algn="just">
              <a:lnSpc>
                <a:spcPct val="100000"/>
              </a:lnSpc>
              <a:buNone/>
            </a:pPr>
            <a:r>
              <a:rPr lang="tr-TR" sz="1600" dirty="0"/>
              <a:t>Vaka 6</a:t>
            </a:r>
            <a:r>
              <a:rPr lang="en-GB" sz="1600" dirty="0"/>
              <a:t>: </a:t>
            </a:r>
            <a:r>
              <a:rPr lang="tr-TR" sz="1600" dirty="0"/>
              <a:t>Avrupa Psikolojik Risk Yönetimi Çerçevesi (PRIMA-EF) (2000)</a:t>
            </a:r>
            <a:endParaRPr lang="en-GB" sz="1600" dirty="0"/>
          </a:p>
          <a:p>
            <a:pPr marL="0" indent="0" algn="just">
              <a:lnSpc>
                <a:spcPct val="100000"/>
              </a:lnSpc>
              <a:buNone/>
            </a:pPr>
            <a:r>
              <a:rPr lang="tr-TR" sz="1600" dirty="0"/>
              <a:t>Vaka 7</a:t>
            </a:r>
            <a:r>
              <a:rPr lang="en-GB" sz="1600" dirty="0"/>
              <a:t>: </a:t>
            </a:r>
            <a:r>
              <a:rPr lang="tr-TR" sz="1600" dirty="0"/>
              <a:t>İşte Psikolojik Taciz konusunda Farkındalık Uyandırma – Dünya Sağlık Örgütü (WHO)</a:t>
            </a:r>
            <a:endParaRPr lang="en-GB" sz="1600" dirty="0"/>
          </a:p>
          <a:p>
            <a:pPr marL="0" indent="0" algn="just">
              <a:lnSpc>
                <a:spcPct val="100000"/>
              </a:lnSpc>
              <a:buNone/>
            </a:pPr>
            <a:r>
              <a:rPr lang="tr-TR" sz="1600" dirty="0"/>
              <a:t>Vaka 8</a:t>
            </a:r>
            <a:r>
              <a:rPr lang="en-GB" sz="1600" dirty="0"/>
              <a:t>: </a:t>
            </a:r>
            <a:r>
              <a:rPr lang="tr-TR" sz="1600" dirty="0"/>
              <a:t>Davranış Kuralları (Birleşik Krallık)</a:t>
            </a:r>
            <a:endParaRPr lang="en-GB" sz="1600" dirty="0"/>
          </a:p>
          <a:p>
            <a:pPr marL="0" indent="0" algn="just">
              <a:lnSpc>
                <a:spcPct val="100000"/>
              </a:lnSpc>
              <a:buNone/>
            </a:pPr>
            <a:r>
              <a:rPr lang="tr-TR" sz="1600" dirty="0" smtClean="0"/>
              <a:t>Vaka </a:t>
            </a:r>
            <a:r>
              <a:rPr lang="tr-TR" sz="1600" dirty="0"/>
              <a:t>9</a:t>
            </a:r>
            <a:r>
              <a:rPr lang="en-GB" sz="1600" dirty="0"/>
              <a:t>: </a:t>
            </a:r>
            <a:r>
              <a:rPr lang="tr-TR" sz="1600" dirty="0"/>
              <a:t>Danimarka Çalışma Ortamı Otoritesi Yasası (Danimarka</a:t>
            </a:r>
            <a:r>
              <a:rPr lang="tr-TR" sz="1600" dirty="0" smtClean="0"/>
              <a:t>)</a:t>
            </a:r>
            <a:endParaRPr lang="en-GB" sz="1600" dirty="0" smtClean="0"/>
          </a:p>
          <a:p>
            <a:pPr marL="0" indent="0">
              <a:buNone/>
            </a:pPr>
            <a:r>
              <a:rPr lang="en-GB" sz="2000" b="1" dirty="0" err="1"/>
              <a:t>Gerekçe</a:t>
            </a:r>
            <a:r>
              <a:rPr lang="en-GB" sz="2000" b="1" dirty="0"/>
              <a:t> (</a:t>
            </a:r>
            <a:r>
              <a:rPr lang="en-GB" sz="2000" b="1" dirty="0" err="1"/>
              <a:t>ve</a:t>
            </a:r>
            <a:r>
              <a:rPr lang="en-GB" sz="2000" b="1" dirty="0"/>
              <a:t> </a:t>
            </a:r>
            <a:r>
              <a:rPr lang="en-GB" sz="2000" b="1" dirty="0" err="1"/>
              <a:t>Kaynak</a:t>
            </a:r>
            <a:r>
              <a:rPr lang="en-GB" sz="2000" b="1" dirty="0" smtClean="0"/>
              <a:t>)</a:t>
            </a:r>
          </a:p>
          <a:p>
            <a:pPr algn="just"/>
            <a:r>
              <a:rPr lang="tr-TR" sz="1600" dirty="0"/>
              <a:t>Garantili gizlilik ihtiyacı, şikayetçileri öne çıkmaya teşvik etmek için esas olarak kabul edilir. </a:t>
            </a:r>
            <a:r>
              <a:rPr lang="tr-TR" sz="1600" i="1" dirty="0"/>
              <a:t>(Ön </a:t>
            </a:r>
            <a:r>
              <a:rPr lang="tr-TR" sz="1600" i="1" dirty="0" err="1"/>
              <a:t>Çalıştay</a:t>
            </a:r>
            <a:r>
              <a:rPr lang="tr-TR" sz="1600" i="1" dirty="0"/>
              <a:t>)</a:t>
            </a:r>
            <a:endParaRPr lang="en-GB" sz="1600" i="1" dirty="0"/>
          </a:p>
          <a:p>
            <a:pPr marL="0" indent="0">
              <a:buNone/>
            </a:pPr>
            <a:endParaRPr lang="en-GB" sz="2000" b="1" dirty="0"/>
          </a:p>
        </p:txBody>
      </p:sp>
    </p:spTree>
    <p:extLst>
      <p:ext uri="{BB962C8B-B14F-4D97-AF65-F5344CB8AC3E}">
        <p14:creationId xmlns:p14="http://schemas.microsoft.com/office/powerpoint/2010/main" val="23564858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306023"/>
            <a:ext cx="9033163" cy="4200698"/>
          </a:xfrm>
        </p:spPr>
        <p:txBody>
          <a:bodyPr>
            <a:normAutofit/>
          </a:bodyPr>
          <a:lstStyle/>
          <a:p>
            <a:pPr marL="0" indent="0" algn="just">
              <a:buNone/>
            </a:pPr>
            <a:r>
              <a:rPr lang="tr-TR" sz="2000" b="1" dirty="0"/>
              <a:t>Vaka 6. Avrupa Psikolojik Risk Yönetimi Çerçevesi (PRIMA-EF) (2000)</a:t>
            </a:r>
            <a:endParaRPr lang="en-GB" sz="2000" dirty="0"/>
          </a:p>
          <a:p>
            <a:pPr lvl="0" algn="just">
              <a:lnSpc>
                <a:spcPct val="110000"/>
              </a:lnSpc>
            </a:pPr>
            <a:r>
              <a:rPr lang="tr-TR" sz="1600" dirty="0"/>
              <a:t>İşle ilgili şiddet, taciz, zorbalık ve </a:t>
            </a:r>
            <a:r>
              <a:rPr lang="tr-TR" sz="1600" dirty="0" err="1"/>
              <a:t>mobbingi</a:t>
            </a:r>
            <a:r>
              <a:rPr lang="tr-TR" sz="1600" dirty="0"/>
              <a:t> kapsayan Avrupa psikolojik risk yönetimi çerçevesi (PRIMA-EF), Avrupa Birliğinde (AB) ulusal ve şirket düzeyinde politika ve uygulamayı yaygınlaştırma amacıyla bir çerçeve sunmayı amaçlar. Çeşitli Avrupa kurumları tarafından geliştirilmiş olup, önemli aşama ve yönlerini belirler ve iş yerlerindeki psikolojik risk yönetiminde en iyi uygulamaların kurallarını sunar. </a:t>
            </a:r>
            <a:endParaRPr lang="en-GB" sz="1600" dirty="0"/>
          </a:p>
          <a:p>
            <a:pPr marL="0" lvl="0" indent="0" algn="just">
              <a:lnSpc>
                <a:spcPct val="110000"/>
              </a:lnSpc>
              <a:buNone/>
            </a:pPr>
            <a:r>
              <a:rPr lang="tr-TR" sz="1600" dirty="0"/>
              <a:t>Beş ana unsur içerir:</a:t>
            </a:r>
            <a:endParaRPr lang="en-GB" sz="1600" dirty="0"/>
          </a:p>
          <a:p>
            <a:pPr lvl="1" algn="just">
              <a:lnSpc>
                <a:spcPct val="110000"/>
              </a:lnSpc>
            </a:pPr>
            <a:r>
              <a:rPr lang="tr-TR" sz="1600" dirty="0"/>
              <a:t>belli bir çalışan nüfus, iş yeri veya operasyonlar setine odaklanma</a:t>
            </a:r>
            <a:endParaRPr lang="en-GB" sz="1600" dirty="0"/>
          </a:p>
          <a:p>
            <a:pPr lvl="1" algn="just">
              <a:lnSpc>
                <a:spcPct val="110000"/>
              </a:lnSpc>
            </a:pPr>
            <a:r>
              <a:rPr lang="tr-TR" sz="1600" dirty="0"/>
              <a:t>sorunun niteliğini ve altında yatan nedenleri anlamak için risklerin değerlendirilmesi</a:t>
            </a:r>
            <a:endParaRPr lang="en-GB" sz="1600" dirty="0"/>
          </a:p>
          <a:p>
            <a:pPr lvl="1" algn="just">
              <a:lnSpc>
                <a:spcPct val="110000"/>
              </a:lnSpc>
            </a:pPr>
            <a:r>
              <a:rPr lang="tr-TR" sz="1600" dirty="0"/>
              <a:t>riskleri ortadan kaldırma veya azaltma amaçlı olarak tasarlanmış  girişimleri tasarlamak ve uygulamak</a:t>
            </a:r>
            <a:endParaRPr lang="en-GB" sz="1600" dirty="0"/>
          </a:p>
          <a:p>
            <a:pPr lvl="1" algn="just">
              <a:lnSpc>
                <a:spcPct val="110000"/>
              </a:lnSpc>
            </a:pPr>
            <a:r>
              <a:rPr lang="tr-TR" sz="1600" dirty="0"/>
              <a:t>bu girişimlerin değerlendirilmesi ve </a:t>
            </a:r>
            <a:endParaRPr lang="en-GB" sz="1600" dirty="0"/>
          </a:p>
          <a:p>
            <a:pPr lvl="1" algn="just">
              <a:lnSpc>
                <a:spcPct val="110000"/>
              </a:lnSpc>
            </a:pPr>
            <a:r>
              <a:rPr lang="tr-TR" sz="1600" dirty="0"/>
              <a:t>sürecin etkin ve dikkatle yönetilmesi</a:t>
            </a:r>
            <a:endParaRPr lang="en-GB" sz="1600" dirty="0"/>
          </a:p>
          <a:p>
            <a:endParaRPr lang="en-GB" dirty="0"/>
          </a:p>
        </p:txBody>
      </p:sp>
    </p:spTree>
    <p:extLst>
      <p:ext uri="{BB962C8B-B14F-4D97-AF65-F5344CB8AC3E}">
        <p14:creationId xmlns:p14="http://schemas.microsoft.com/office/powerpoint/2010/main" val="39986657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1600" y="1213657"/>
            <a:ext cx="8922327" cy="5253645"/>
          </a:xfrm>
        </p:spPr>
        <p:txBody>
          <a:bodyPr>
            <a:normAutofit fontScale="32500" lnSpcReduction="20000"/>
          </a:bodyPr>
          <a:lstStyle/>
          <a:p>
            <a:pPr marL="0" indent="0" algn="just">
              <a:buNone/>
            </a:pPr>
            <a:r>
              <a:rPr lang="tr-TR" sz="6200" b="1" dirty="0"/>
              <a:t>Vaka 6. Avrupa Psikolojik Risk Yönetimi Çerçevesi (PRIMA-EF) (2000)</a:t>
            </a:r>
            <a:endParaRPr lang="en-GB" sz="6200" dirty="0"/>
          </a:p>
          <a:p>
            <a:pPr marL="0" indent="0" algn="just">
              <a:lnSpc>
                <a:spcPct val="120000"/>
              </a:lnSpc>
              <a:buNone/>
            </a:pPr>
            <a:r>
              <a:rPr lang="tr-TR" sz="4900" dirty="0" smtClean="0"/>
              <a:t>Bu projedeki iş yerinde zorbalık/</a:t>
            </a:r>
            <a:r>
              <a:rPr lang="tr-TR" sz="4900" dirty="0" err="1" smtClean="0"/>
              <a:t>mobbing</a:t>
            </a:r>
            <a:r>
              <a:rPr lang="tr-TR" sz="4900" dirty="0" smtClean="0"/>
              <a:t> için en iyi uygulama kuralları şunlardı: </a:t>
            </a:r>
            <a:endParaRPr lang="en-GB" sz="4900" dirty="0" smtClean="0"/>
          </a:p>
          <a:p>
            <a:pPr lvl="0" algn="just">
              <a:lnSpc>
                <a:spcPct val="120000"/>
              </a:lnSpc>
            </a:pPr>
            <a:r>
              <a:rPr lang="tr-TR" sz="4900" dirty="0" smtClean="0"/>
              <a:t>Zorbalık/</a:t>
            </a:r>
            <a:r>
              <a:rPr lang="tr-TR" sz="4900" dirty="0" err="1" smtClean="0"/>
              <a:t>mobbingin</a:t>
            </a:r>
            <a:r>
              <a:rPr lang="tr-TR" sz="4900" dirty="0" smtClean="0"/>
              <a:t> kabulü ve farkındalığının yaygınlaştırılmasına ihtiyaç vardır. </a:t>
            </a:r>
            <a:endParaRPr lang="en-GB" sz="4900" dirty="0" smtClean="0"/>
          </a:p>
          <a:p>
            <a:pPr lvl="0" algn="just">
              <a:lnSpc>
                <a:spcPct val="120000"/>
              </a:lnSpc>
            </a:pPr>
            <a:r>
              <a:rPr lang="tr-TR" sz="4900" dirty="0" smtClean="0"/>
              <a:t>İş yerlerinde zorbalık/</a:t>
            </a:r>
            <a:r>
              <a:rPr lang="tr-TR" sz="4900" dirty="0" err="1" smtClean="0"/>
              <a:t>mobbingin</a:t>
            </a:r>
            <a:r>
              <a:rPr lang="tr-TR" sz="4900" dirty="0" smtClean="0"/>
              <a:t> bir çalışma ortamı sorunu olarak görülmesi gerekir (Önleme ve azaltma, iş yerlerindeki psikolojik risklere, atmosfere ve örgütlenme kültürünü dikkate alarak, psikolojik çalışma ortamında zorbalık risklerini azaltmaya yoğunlaşmalıdır) </a:t>
            </a:r>
            <a:endParaRPr lang="en-GB" sz="4900" dirty="0" smtClean="0"/>
          </a:p>
          <a:p>
            <a:pPr lvl="0" algn="just">
              <a:lnSpc>
                <a:spcPct val="120000"/>
              </a:lnSpc>
            </a:pPr>
            <a:r>
              <a:rPr lang="tr-TR" sz="4900" dirty="0" smtClean="0"/>
              <a:t>Zorbalık/</a:t>
            </a:r>
            <a:r>
              <a:rPr lang="tr-TR" sz="4900" dirty="0" err="1" smtClean="0"/>
              <a:t>mobbing</a:t>
            </a:r>
            <a:r>
              <a:rPr lang="tr-TR" sz="4900" dirty="0" smtClean="0"/>
              <a:t> ile mücadele politikaları ile zorbalığın önlenmesi ve ele alınması yönünde açık ve çalışan prosedürler dâhil olmak üzere davranış kuralları, zorbalığın yönetilmesine destek olmak üzere örgütlenmelere yerleştirilmelidir.</a:t>
            </a:r>
            <a:endParaRPr lang="en-GB" sz="4900" dirty="0" smtClean="0"/>
          </a:p>
          <a:p>
            <a:pPr lvl="0" algn="just">
              <a:lnSpc>
                <a:spcPct val="120000"/>
              </a:lnSpc>
            </a:pPr>
            <a:r>
              <a:rPr lang="tr-TR" sz="4900" dirty="0" smtClean="0"/>
              <a:t>İş yerlerinde saygı kültürü inşası</a:t>
            </a:r>
            <a:endParaRPr lang="en-GB" sz="4900" dirty="0" smtClean="0"/>
          </a:p>
          <a:p>
            <a:pPr lvl="0" algn="just">
              <a:lnSpc>
                <a:spcPct val="120000"/>
              </a:lnSpc>
            </a:pPr>
            <a:r>
              <a:rPr lang="tr-TR" sz="4900" dirty="0" smtClean="0"/>
              <a:t>Zorbalık/</a:t>
            </a:r>
            <a:r>
              <a:rPr lang="tr-TR" sz="4900" dirty="0" err="1" smtClean="0"/>
              <a:t>mobbingin</a:t>
            </a:r>
            <a:r>
              <a:rPr lang="tr-TR" sz="4900" dirty="0" smtClean="0"/>
              <a:t> önlenmesinde yönetimlerin müdahaleleri zorunludur. </a:t>
            </a:r>
            <a:endParaRPr lang="en-GB" sz="4900" dirty="0" smtClean="0"/>
          </a:p>
          <a:p>
            <a:pPr lvl="0" algn="just">
              <a:lnSpc>
                <a:spcPct val="120000"/>
              </a:lnSpc>
            </a:pPr>
            <a:r>
              <a:rPr lang="tr-TR" sz="4900" dirty="0" smtClean="0"/>
              <a:t>İş yerlerinde zorbalık/</a:t>
            </a:r>
            <a:r>
              <a:rPr lang="tr-TR" sz="4900" dirty="0" err="1" smtClean="0"/>
              <a:t>mobbingle</a:t>
            </a:r>
            <a:r>
              <a:rPr lang="tr-TR" sz="4900" dirty="0" smtClean="0"/>
              <a:t> mücadele etmek için örgütlerin  yönetici ve çalışanlarının yetkinlik ve becerilerinin geliştirilmesi gerekir.</a:t>
            </a:r>
            <a:endParaRPr lang="en-GB" sz="4900" dirty="0" smtClean="0"/>
          </a:p>
          <a:p>
            <a:pPr lvl="0" algn="just">
              <a:lnSpc>
                <a:spcPct val="120000"/>
              </a:lnSpc>
            </a:pPr>
            <a:r>
              <a:rPr lang="tr-TR" sz="4900" dirty="0" smtClean="0"/>
              <a:t>Bir zorbalık/</a:t>
            </a:r>
            <a:r>
              <a:rPr lang="tr-TR" sz="4900" dirty="0" err="1" smtClean="0"/>
              <a:t>mobbing</a:t>
            </a:r>
            <a:r>
              <a:rPr lang="tr-TR" sz="4900" dirty="0" smtClean="0"/>
              <a:t> olayı olduğunda, hemen ilgililerce denetlenmeli ve çözümlenmelidir.</a:t>
            </a:r>
            <a:endParaRPr lang="en-GB" sz="4900" dirty="0" smtClean="0"/>
          </a:p>
          <a:p>
            <a:endParaRPr lang="en-GB" dirty="0"/>
          </a:p>
        </p:txBody>
      </p:sp>
    </p:spTree>
    <p:extLst>
      <p:ext uri="{BB962C8B-B14F-4D97-AF65-F5344CB8AC3E}">
        <p14:creationId xmlns:p14="http://schemas.microsoft.com/office/powerpoint/2010/main" val="279268758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2363" y="1080655"/>
            <a:ext cx="8986981" cy="5144654"/>
          </a:xfrm>
        </p:spPr>
        <p:txBody>
          <a:bodyPr>
            <a:normAutofit fontScale="55000" lnSpcReduction="20000"/>
          </a:bodyPr>
          <a:lstStyle/>
          <a:p>
            <a:pPr marL="0" indent="0" algn="just">
              <a:buNone/>
            </a:pPr>
            <a:r>
              <a:rPr lang="tr-TR" sz="3600" b="1" dirty="0"/>
              <a:t>Vaka </a:t>
            </a:r>
            <a:r>
              <a:rPr lang="en-GB" sz="3600" b="1" dirty="0" smtClean="0"/>
              <a:t>7. </a:t>
            </a:r>
            <a:r>
              <a:rPr lang="tr-TR" sz="3600" b="1" dirty="0" smtClean="0"/>
              <a:t>İş </a:t>
            </a:r>
            <a:r>
              <a:rPr lang="tr-TR" sz="3600" b="1" dirty="0"/>
              <a:t>Yerlerinde Psikolojik Taciz konusunda Farkındalık Uyandırma – Dünya Sağlık Örgütü (WHO)</a:t>
            </a:r>
            <a:endParaRPr lang="en-GB" sz="3600" b="1" dirty="0"/>
          </a:p>
          <a:p>
            <a:pPr algn="just">
              <a:lnSpc>
                <a:spcPct val="120000"/>
              </a:lnSpc>
            </a:pPr>
            <a:r>
              <a:rPr lang="tr-TR" sz="2500" dirty="0"/>
              <a:t>Birinci, ikinci ve üçüncü seviye önlemede kullanılacak ve iş yerlerinde </a:t>
            </a:r>
            <a:r>
              <a:rPr lang="tr-TR" sz="2500" dirty="0" err="1"/>
              <a:t>mobbing</a:t>
            </a:r>
            <a:r>
              <a:rPr lang="tr-TR" sz="2500" dirty="0"/>
              <a:t> ve şiddetle mücadelede çalışacak önemli bir öncül olacak bazı önleyici yöntemler önerilmiştir: </a:t>
            </a:r>
            <a:endParaRPr lang="en-GB" sz="2500" dirty="0"/>
          </a:p>
          <a:p>
            <a:pPr marL="0" lvl="0" indent="0" algn="just">
              <a:lnSpc>
                <a:spcPct val="120000"/>
              </a:lnSpc>
              <a:buNone/>
            </a:pPr>
            <a:r>
              <a:rPr lang="tr-TR" sz="2500" b="1" i="1" dirty="0" smtClean="0"/>
              <a:t>Birincil önlem </a:t>
            </a:r>
            <a:r>
              <a:rPr lang="tr-TR" sz="2500" i="1" dirty="0" smtClean="0"/>
              <a:t>hakkında</a:t>
            </a:r>
            <a:r>
              <a:rPr lang="tr-TR" sz="2500" dirty="0"/>
              <a:t>: İşveren, yöneticileri ve personelini bilgilendirecek ve eğitecek yolları hayata geçirmelidir. </a:t>
            </a:r>
            <a:endParaRPr lang="en-GB" sz="2500" dirty="0"/>
          </a:p>
          <a:p>
            <a:pPr marL="0" lvl="0" indent="0">
              <a:lnSpc>
                <a:spcPct val="120000"/>
              </a:lnSpc>
              <a:buNone/>
            </a:pPr>
            <a:r>
              <a:rPr lang="tr-TR" sz="2500" b="1" i="1" dirty="0"/>
              <a:t>İkincil </a:t>
            </a:r>
            <a:r>
              <a:rPr lang="en-GB" sz="2500" b="1" i="1" dirty="0" smtClean="0"/>
              <a:t>Ö</a:t>
            </a:r>
            <a:r>
              <a:rPr lang="tr-TR" sz="2500" b="1" i="1" dirty="0" err="1" smtClean="0"/>
              <a:t>nlem</a:t>
            </a:r>
            <a:r>
              <a:rPr lang="tr-TR" sz="2500" b="1" dirty="0" smtClean="0"/>
              <a:t> </a:t>
            </a:r>
            <a:r>
              <a:rPr lang="tr-TR" sz="2500" dirty="0" smtClean="0"/>
              <a:t>taciz </a:t>
            </a:r>
            <a:r>
              <a:rPr lang="tr-TR" sz="2500" dirty="0"/>
              <a:t>(</a:t>
            </a:r>
            <a:r>
              <a:rPr lang="tr-TR" sz="2500" dirty="0" err="1"/>
              <a:t>mobbing</a:t>
            </a:r>
            <a:r>
              <a:rPr lang="tr-TR" sz="2500" dirty="0"/>
              <a:t>) başladıktan sonra, önerilen yöntemler şunlardır:</a:t>
            </a:r>
            <a:endParaRPr lang="en-GB" sz="2500" dirty="0"/>
          </a:p>
          <a:p>
            <a:pPr lvl="0" algn="just">
              <a:lnSpc>
                <a:spcPct val="120000"/>
              </a:lnSpc>
            </a:pPr>
            <a:r>
              <a:rPr lang="en-GB" sz="2500" dirty="0" smtClean="0"/>
              <a:t>S</a:t>
            </a:r>
            <a:r>
              <a:rPr lang="tr-TR" sz="2500" dirty="0" err="1" smtClean="0"/>
              <a:t>ırdaş</a:t>
            </a:r>
            <a:r>
              <a:rPr lang="tr-TR" sz="2500" dirty="0" smtClean="0"/>
              <a:t>/dert </a:t>
            </a:r>
            <a:r>
              <a:rPr lang="tr-TR" sz="2500" dirty="0"/>
              <a:t>ortağı - taciz mağduru olduğunu düşünen erkek veya kadını dinleme görevi verilebilecek, bir çalışan veya şirket dışından bir kişi. </a:t>
            </a:r>
            <a:endParaRPr lang="en-GB" sz="2500" dirty="0"/>
          </a:p>
          <a:p>
            <a:pPr lvl="0" algn="just">
              <a:lnSpc>
                <a:spcPct val="120000"/>
              </a:lnSpc>
            </a:pPr>
            <a:r>
              <a:rPr lang="en-GB" sz="2500" dirty="0" smtClean="0"/>
              <a:t>A</a:t>
            </a:r>
            <a:r>
              <a:rPr lang="tr-TR" sz="2500" dirty="0" err="1" smtClean="0"/>
              <a:t>racı</a:t>
            </a:r>
            <a:r>
              <a:rPr lang="tr-TR" sz="2500" dirty="0" smtClean="0"/>
              <a:t> </a:t>
            </a:r>
            <a:r>
              <a:rPr lang="tr-TR" sz="2500" dirty="0"/>
              <a:t>— aracılık, tarafsız bir üçüncü şahıs olarak aracı tarafından, çatışan taraflara farklılıkları giderme ve bir çözüm müzakere etmeleri fırsatının verildiği bir süreç olarak tanımlanır. </a:t>
            </a:r>
            <a:endParaRPr lang="en-GB" sz="2500" dirty="0"/>
          </a:p>
          <a:p>
            <a:pPr marL="0" indent="0">
              <a:lnSpc>
                <a:spcPct val="120000"/>
              </a:lnSpc>
              <a:buNone/>
            </a:pPr>
            <a:r>
              <a:rPr lang="tr-TR" sz="2500" b="1" i="1" dirty="0"/>
              <a:t>Üçüncü </a:t>
            </a:r>
            <a:r>
              <a:rPr lang="en-GB" sz="2500" b="1" i="1" dirty="0" smtClean="0"/>
              <a:t>Ö</a:t>
            </a:r>
            <a:r>
              <a:rPr lang="tr-TR" sz="2500" b="1" i="1" dirty="0" err="1" smtClean="0"/>
              <a:t>nlem</a:t>
            </a:r>
            <a:r>
              <a:rPr lang="tr-TR" sz="2500" b="1" dirty="0" smtClean="0"/>
              <a:t> </a:t>
            </a:r>
            <a:endParaRPr lang="en-GB" sz="2500" b="1" dirty="0" smtClean="0"/>
          </a:p>
          <a:p>
            <a:pPr>
              <a:lnSpc>
                <a:spcPct val="120000"/>
              </a:lnSpc>
            </a:pPr>
            <a:r>
              <a:rPr lang="tr-TR" sz="2500" dirty="0" smtClean="0"/>
              <a:t>Tacizin </a:t>
            </a:r>
            <a:r>
              <a:rPr lang="tr-TR" sz="2500" dirty="0"/>
              <a:t>(</a:t>
            </a:r>
            <a:r>
              <a:rPr lang="tr-TR" sz="2500" dirty="0" err="1"/>
              <a:t>mobbing</a:t>
            </a:r>
            <a:r>
              <a:rPr lang="tr-TR" sz="2500" dirty="0"/>
              <a:t>), çalışanlar açısından ağır sonuçları olduğundan, sağlık ve haysiyetlerini yeniden kazanmalarında kendilerine yardımcı olacak aşağıdaki önlemler alınabilir. </a:t>
            </a:r>
            <a:endParaRPr lang="en-GB" sz="2500" dirty="0"/>
          </a:p>
          <a:p>
            <a:pPr lvl="0" algn="just">
              <a:lnSpc>
                <a:spcPct val="120000"/>
              </a:lnSpc>
            </a:pPr>
            <a:r>
              <a:rPr lang="tr-TR" sz="2500" dirty="0"/>
              <a:t>Sağlık açısından etkilerinin erken teşhisi, her düzeyde (birey, aile, sosyal ağ) bu sonuçların azaltılmasında yardımcı olabilir. </a:t>
            </a:r>
            <a:endParaRPr lang="en-GB" sz="2500" dirty="0"/>
          </a:p>
          <a:p>
            <a:pPr lvl="0" algn="just">
              <a:lnSpc>
                <a:spcPct val="120000"/>
              </a:lnSpc>
            </a:pPr>
            <a:r>
              <a:rPr lang="tr-TR" sz="2500" dirty="0"/>
              <a:t>Farklı durumlarda taciz (</a:t>
            </a:r>
            <a:r>
              <a:rPr lang="tr-TR" sz="2500" dirty="0" err="1"/>
              <a:t>mobbing</a:t>
            </a:r>
            <a:r>
              <a:rPr lang="tr-TR" sz="2500" dirty="0"/>
              <a:t>) mağduru olmuş kişileri bir araya getiren, farkındalık oluşturan gruplar. </a:t>
            </a:r>
            <a:endParaRPr lang="en-GB" sz="2500" dirty="0"/>
          </a:p>
        </p:txBody>
      </p:sp>
    </p:spTree>
    <p:extLst>
      <p:ext uri="{BB962C8B-B14F-4D97-AF65-F5344CB8AC3E}">
        <p14:creationId xmlns:p14="http://schemas.microsoft.com/office/powerpoint/2010/main" val="344206903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2363" y="1080655"/>
            <a:ext cx="8986981" cy="5144654"/>
          </a:xfrm>
        </p:spPr>
        <p:txBody>
          <a:bodyPr>
            <a:normAutofit/>
          </a:bodyPr>
          <a:lstStyle/>
          <a:p>
            <a:pPr marL="0" indent="0" algn="just">
              <a:buNone/>
            </a:pPr>
            <a:r>
              <a:rPr lang="tr-TR" sz="2200" b="1" dirty="0"/>
              <a:t>Vaka </a:t>
            </a:r>
            <a:r>
              <a:rPr lang="en-GB" sz="2200" b="1" dirty="0" smtClean="0"/>
              <a:t>7. </a:t>
            </a:r>
            <a:r>
              <a:rPr lang="tr-TR" sz="2200" b="1" dirty="0" smtClean="0"/>
              <a:t>İş </a:t>
            </a:r>
            <a:r>
              <a:rPr lang="tr-TR" sz="2200" b="1" dirty="0"/>
              <a:t>Yerlerinde Psikolojik Taciz konusunda Farkındalık Uyandırma – Dünya Sağlık Örgütü (WHO</a:t>
            </a:r>
            <a:r>
              <a:rPr lang="tr-TR" sz="2200" b="1" dirty="0" smtClean="0"/>
              <a:t>)</a:t>
            </a:r>
            <a:endParaRPr lang="en-GB" sz="2200" b="1" dirty="0" smtClean="0"/>
          </a:p>
          <a:p>
            <a:pPr marL="0" lvl="0" indent="0" algn="just">
              <a:buNone/>
            </a:pPr>
            <a:r>
              <a:rPr lang="tr-TR" sz="1700" b="1" dirty="0"/>
              <a:t>Bu Kılavuzda, iş yerlerindeki şiddetin önlenmesinde, mevzuatın önemi de ayrıca vurgulanmaktadır.</a:t>
            </a:r>
            <a:r>
              <a:rPr lang="tr-TR" sz="1700" dirty="0"/>
              <a:t> </a:t>
            </a:r>
            <a:endParaRPr lang="en-GB" sz="1700" dirty="0" smtClean="0"/>
          </a:p>
          <a:p>
            <a:pPr marL="0" lvl="0" indent="0" algn="just">
              <a:buNone/>
            </a:pPr>
            <a:r>
              <a:rPr lang="tr-TR" sz="1800" dirty="0" smtClean="0"/>
              <a:t>Genel </a:t>
            </a:r>
            <a:r>
              <a:rPr lang="tr-TR" sz="1800" dirty="0"/>
              <a:t>olarak, strateji geliştirirken yerel alışkanlık ve kültürü dikkate alarak, yasalar aşağıdaki noktaları ele almalıdır: </a:t>
            </a:r>
            <a:endParaRPr lang="en-GB" sz="1800" dirty="0"/>
          </a:p>
          <a:p>
            <a:pPr lvl="1" algn="just"/>
            <a:r>
              <a:rPr lang="en-GB" sz="1600" dirty="0"/>
              <a:t>İ</a:t>
            </a:r>
            <a:r>
              <a:rPr lang="tr-TR" sz="1600" dirty="0" smtClean="0"/>
              <a:t>ş </a:t>
            </a:r>
            <a:r>
              <a:rPr lang="tr-TR" sz="1600" dirty="0"/>
              <a:t>yerlerinde zorbalık vakalarını azaltacak önleyici önlemleri teşvik etmek; </a:t>
            </a:r>
            <a:endParaRPr lang="en-GB" sz="1600" dirty="0"/>
          </a:p>
          <a:p>
            <a:pPr lvl="1" algn="just"/>
            <a:r>
              <a:rPr lang="en-GB" sz="1600" dirty="0" smtClean="0"/>
              <a:t>Z</a:t>
            </a:r>
            <a:r>
              <a:rPr lang="tr-TR" sz="1600" dirty="0" err="1" smtClean="0"/>
              <a:t>orbalığın</a:t>
            </a:r>
            <a:r>
              <a:rPr lang="tr-TR" sz="1600" dirty="0" smtClean="0"/>
              <a:t> </a:t>
            </a:r>
            <a:r>
              <a:rPr lang="tr-TR" sz="1600" dirty="0"/>
              <a:t>üstesinden gelmek için kendi savunmasını alan çalışanları korumak ve anında, adil ve etkin biçimde tepki vermeleri için işverenlere teşvikler sunmak; </a:t>
            </a:r>
            <a:endParaRPr lang="en-GB" sz="1600" dirty="0"/>
          </a:p>
          <a:p>
            <a:pPr lvl="1" algn="just"/>
            <a:r>
              <a:rPr lang="en-GB" sz="1600" dirty="0" smtClean="0"/>
              <a:t>Z</a:t>
            </a:r>
            <a:r>
              <a:rPr lang="tr-TR" sz="1600" dirty="0" smtClean="0"/>
              <a:t>arar </a:t>
            </a:r>
            <a:r>
              <a:rPr lang="tr-TR" sz="1600" dirty="0"/>
              <a:t>tazminatları dâhil olmak üzere, aşırı zorbalığın hedefi olanlara uygun destekler vermek ve mümkün olduğu durumlarda, görevine/işine iade etmek ve </a:t>
            </a:r>
            <a:endParaRPr lang="en-GB" sz="1600" dirty="0"/>
          </a:p>
          <a:p>
            <a:pPr lvl="1" algn="just"/>
            <a:r>
              <a:rPr lang="en-GB" sz="1600" dirty="0" smtClean="0"/>
              <a:t>İ</a:t>
            </a:r>
            <a:r>
              <a:rPr lang="tr-TR" sz="1600" dirty="0" smtClean="0"/>
              <a:t>ş </a:t>
            </a:r>
            <a:r>
              <a:rPr lang="tr-TR" sz="1600" dirty="0"/>
              <a:t>arkadaşlarını taciz etmelerine izin veren işverenler ile zorbaları cezalandırmak. </a:t>
            </a:r>
            <a:endParaRPr lang="en-GB" sz="1600" dirty="0"/>
          </a:p>
          <a:p>
            <a:pPr marL="0" indent="0" algn="just">
              <a:buNone/>
            </a:pPr>
            <a:endParaRPr lang="en-GB" sz="3600" b="1" dirty="0"/>
          </a:p>
        </p:txBody>
      </p:sp>
    </p:spTree>
    <p:extLst>
      <p:ext uri="{BB962C8B-B14F-4D97-AF65-F5344CB8AC3E}">
        <p14:creationId xmlns:p14="http://schemas.microsoft.com/office/powerpoint/2010/main" val="424343464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037242"/>
            <a:ext cx="9144000" cy="5178831"/>
          </a:xfrm>
        </p:spPr>
        <p:txBody>
          <a:bodyPr>
            <a:normAutofit fontScale="62500" lnSpcReduction="20000"/>
          </a:bodyPr>
          <a:lstStyle/>
          <a:p>
            <a:pPr marL="0" indent="0">
              <a:lnSpc>
                <a:spcPct val="120000"/>
              </a:lnSpc>
              <a:buNone/>
            </a:pPr>
            <a:r>
              <a:rPr lang="tr-TR" sz="2900" b="1" dirty="0"/>
              <a:t>Vaka 8. Davranış Kuralları (Birleşik Krallık)</a:t>
            </a:r>
            <a:endParaRPr lang="en-GB" sz="2900" dirty="0"/>
          </a:p>
          <a:p>
            <a:pPr lvl="0" algn="just">
              <a:lnSpc>
                <a:spcPct val="120000"/>
              </a:lnSpc>
            </a:pPr>
            <a:r>
              <a:rPr lang="tr-TR" sz="2600" dirty="0"/>
              <a:t>İstihdam Ulusal Eğitim Örgütü, İş Hayatındaki Şiddetin Yönetilmesi ve Önlenmesi için Ulusal Meslek Standartlarının geliştirilmesine nezaret etmiştir. Bunlar, işverenlere sorunla mücadele konusunda politika ve prosedürlerini kararlaştırmak üzere bir çerçeve sunmak içindir. Ayrıca, Standartlar, iş hayatındaki şiddet konusunda potansiyel harici eğitim kurslarının uygunluğunu ölçecek şekilde, kuruluşlara kılavuzluk görevi yapabilir.  </a:t>
            </a:r>
            <a:endParaRPr lang="en-GB" sz="2600" dirty="0" smtClean="0"/>
          </a:p>
          <a:p>
            <a:pPr marL="0" indent="0">
              <a:lnSpc>
                <a:spcPct val="120000"/>
              </a:lnSpc>
              <a:buNone/>
            </a:pPr>
            <a:r>
              <a:rPr lang="tr-TR" sz="2900" b="1" dirty="0"/>
              <a:t>Vaka 9. Danimarka Çalışma Ortamı Otoritesi Yasası (Danimarka)</a:t>
            </a:r>
            <a:endParaRPr lang="en-GB" sz="2900" dirty="0"/>
          </a:p>
          <a:p>
            <a:pPr lvl="0" algn="just">
              <a:lnSpc>
                <a:spcPct val="120000"/>
              </a:lnSpc>
            </a:pPr>
            <a:r>
              <a:rPr lang="tr-TR" sz="2600" dirty="0"/>
              <a:t>Danimarka Çalışma Ortamı Otoritesi (DWEA), taciz bilgisi veya taciz şikayeti aldığında, olayı değerlendirir. </a:t>
            </a:r>
            <a:endParaRPr lang="en-GB" sz="2600" dirty="0"/>
          </a:p>
          <a:p>
            <a:pPr lvl="0" algn="just">
              <a:lnSpc>
                <a:spcPct val="120000"/>
              </a:lnSpc>
            </a:pPr>
            <a:r>
              <a:rPr lang="tr-TR" sz="2600" dirty="0"/>
              <a:t>DWEA, bilgi veya şikayete tepki verdiğinde, ilgili şirkete müfettişlerini gönderir. </a:t>
            </a:r>
            <a:endParaRPr lang="en-GB" sz="2600" dirty="0"/>
          </a:p>
          <a:p>
            <a:pPr lvl="0" algn="just">
              <a:lnSpc>
                <a:spcPct val="120000"/>
              </a:lnSpc>
            </a:pPr>
            <a:r>
              <a:rPr lang="tr-TR" sz="2600" dirty="0"/>
              <a:t>DWEA, ilgili şirkete bir şikayet nedeniyle gittiklerini asla açıklamaz. Müfettişler, bilgi veya şikayetin kanıtını bulursa ve şirket, etkin bir şekilde sorunun üstesinden gelemiyorsa veya ele almada isteksizse, ilgili şirket ihtiyati tedbirler alması için bir ihtar alır. Diğer yandan, müfettişler taciz olduğundan şüphelenir fakat kanıt bulamazlarsa, ilgili şirket sorunlarını araştırmak üzere sertifikalı bir çalışma ortamı danışmanı kullanılması konusunda bir ihtar alacaktır. Danışmanın raporu şirkette taciz olduğunu ortaya koyar ve söz konusu şirket, sorunun üstesinden etkin bir şekilde gelemiyorsa veya ele almada isteksizse, ilgili şirket ihtiyati tedbirler alması için bir ihtar alır. </a:t>
            </a:r>
            <a:endParaRPr lang="en-GB" sz="2600" dirty="0"/>
          </a:p>
          <a:p>
            <a:pPr marL="0" lvl="0" indent="0" algn="just">
              <a:buNone/>
            </a:pPr>
            <a:endParaRPr lang="en-GB" sz="1600" dirty="0"/>
          </a:p>
          <a:p>
            <a:endParaRPr lang="en-GB" dirty="0"/>
          </a:p>
        </p:txBody>
      </p:sp>
    </p:spTree>
    <p:extLst>
      <p:ext uri="{BB962C8B-B14F-4D97-AF65-F5344CB8AC3E}">
        <p14:creationId xmlns:p14="http://schemas.microsoft.com/office/powerpoint/2010/main" val="220252027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10836" y="1108364"/>
            <a:ext cx="8940800" cy="5126181"/>
          </a:xfrm>
        </p:spPr>
        <p:txBody>
          <a:bodyPr/>
          <a:lstStyle/>
          <a:p>
            <a:pPr marL="0" indent="0">
              <a:buNone/>
            </a:pPr>
            <a:r>
              <a:rPr lang="tr-TR" sz="2000" b="1" u="sng" dirty="0"/>
              <a:t>Kurumlar </a:t>
            </a:r>
            <a:r>
              <a:rPr lang="en-GB" sz="2000" b="1" u="sng" dirty="0" smtClean="0"/>
              <a:t>A</a:t>
            </a:r>
            <a:r>
              <a:rPr lang="tr-TR" sz="2000" b="1" u="sng" dirty="0" err="1" smtClean="0"/>
              <a:t>rasında</a:t>
            </a:r>
            <a:r>
              <a:rPr lang="tr-TR" sz="2000" b="1" u="sng" dirty="0" smtClean="0"/>
              <a:t> </a:t>
            </a:r>
            <a:r>
              <a:rPr lang="tr-TR" sz="2000" b="1" u="sng" dirty="0"/>
              <a:t>İşbirliği ve Eş Güdüm Mekanizmaları  </a:t>
            </a:r>
            <a:endParaRPr lang="en-GB" sz="2000" u="sng" dirty="0"/>
          </a:p>
          <a:p>
            <a:pPr marL="0" indent="0">
              <a:buNone/>
            </a:pPr>
            <a:r>
              <a:rPr lang="en-GB" sz="2000" b="1" dirty="0" err="1" smtClean="0"/>
              <a:t>Taslak</a:t>
            </a:r>
            <a:r>
              <a:rPr lang="en-GB" sz="2000" b="1" dirty="0" smtClean="0"/>
              <a:t> </a:t>
            </a:r>
            <a:r>
              <a:rPr lang="en-GB" sz="2000" b="1" dirty="0" err="1" smtClean="0"/>
              <a:t>Öneri</a:t>
            </a:r>
            <a:endParaRPr lang="en-GB" sz="2000" b="1" dirty="0" smtClean="0"/>
          </a:p>
          <a:p>
            <a:pPr algn="just"/>
            <a:r>
              <a:rPr lang="tr-TR" sz="1600" dirty="0"/>
              <a:t>Devlet daireleri, işveren temsilcileri, işçi temsilcileri, STK’lar ve üniversiteleri dâhil ederek, Çalışma ve Sosyal Güvenlik Bakanlığı öncülüğünde sosyal diyalog vasıtasıyla tacizle ilgili kabul edilebilir iş yeri standartlarını teşvik etmek</a:t>
            </a:r>
            <a:r>
              <a:rPr lang="tr-TR" sz="1600" dirty="0" smtClean="0"/>
              <a:t>.</a:t>
            </a:r>
            <a:endParaRPr lang="en-GB" sz="1600" dirty="0" smtClean="0"/>
          </a:p>
          <a:p>
            <a:pPr marL="0" indent="0">
              <a:buNone/>
            </a:pPr>
            <a:r>
              <a:rPr lang="en-GB" sz="2000" b="1" dirty="0" err="1"/>
              <a:t>Vaka</a:t>
            </a:r>
            <a:r>
              <a:rPr lang="en-GB" sz="2000" b="1" dirty="0"/>
              <a:t> </a:t>
            </a:r>
            <a:r>
              <a:rPr lang="en-GB" sz="2000" b="1" dirty="0" err="1"/>
              <a:t>Çalışması</a:t>
            </a:r>
            <a:endParaRPr lang="en-GB" sz="2000" b="1" dirty="0"/>
          </a:p>
          <a:p>
            <a:pPr marL="0" indent="0" algn="just">
              <a:buNone/>
            </a:pPr>
            <a:r>
              <a:rPr lang="tr-TR" sz="1600" dirty="0"/>
              <a:t>Vaka </a:t>
            </a:r>
            <a:r>
              <a:rPr lang="tr-TR" sz="1600" dirty="0" smtClean="0"/>
              <a:t>10</a:t>
            </a:r>
            <a:r>
              <a:rPr lang="en-GB" sz="1600" dirty="0" smtClean="0"/>
              <a:t>: </a:t>
            </a:r>
            <a:r>
              <a:rPr lang="tr-TR" sz="1600" dirty="0" smtClean="0"/>
              <a:t>Yeni </a:t>
            </a:r>
            <a:r>
              <a:rPr lang="tr-TR" sz="1600" dirty="0"/>
              <a:t>Çalışma Kalitesi (NQW) (Almanya) (2001</a:t>
            </a:r>
            <a:r>
              <a:rPr lang="tr-TR" sz="1600" dirty="0" smtClean="0"/>
              <a:t>)</a:t>
            </a:r>
            <a:endParaRPr lang="en-GB" sz="1600" dirty="0" smtClean="0"/>
          </a:p>
          <a:p>
            <a:pPr marL="0" indent="0">
              <a:buNone/>
            </a:pPr>
            <a:r>
              <a:rPr lang="en-GB" sz="2000" b="1" dirty="0" err="1"/>
              <a:t>Gerekçe</a:t>
            </a:r>
            <a:r>
              <a:rPr lang="en-GB" sz="2000" b="1" dirty="0"/>
              <a:t> (</a:t>
            </a:r>
            <a:r>
              <a:rPr lang="en-GB" sz="2000" b="1" dirty="0" err="1"/>
              <a:t>ve</a:t>
            </a:r>
            <a:r>
              <a:rPr lang="en-GB" sz="2000" b="1" dirty="0"/>
              <a:t> </a:t>
            </a:r>
            <a:r>
              <a:rPr lang="en-GB" sz="2000" b="1" dirty="0" err="1"/>
              <a:t>Kaynak</a:t>
            </a:r>
            <a:r>
              <a:rPr lang="en-GB" sz="2000" b="1" dirty="0" smtClean="0"/>
              <a:t>)</a:t>
            </a:r>
          </a:p>
          <a:p>
            <a:pPr algn="just"/>
            <a:r>
              <a:rPr lang="tr-TR" sz="1600" dirty="0"/>
              <a:t>Tacize karşı eylem, tüm paydaşlar arasında etkin işbirliği ve eş güdüm gerektirir</a:t>
            </a:r>
            <a:r>
              <a:rPr lang="tr-TR" sz="1600" dirty="0" smtClean="0"/>
              <a:t>.</a:t>
            </a:r>
            <a:r>
              <a:rPr lang="en-GB" sz="1600" dirty="0"/>
              <a:t> </a:t>
            </a:r>
            <a:r>
              <a:rPr lang="tr-TR" sz="1600" i="1" dirty="0" smtClean="0"/>
              <a:t>(</a:t>
            </a:r>
            <a:r>
              <a:rPr lang="tr-TR" sz="1600" i="1" dirty="0"/>
              <a:t>Aralık ve Nisan aylarında toplantılar yapıldı + Ön Çalışma Atölyesi).</a:t>
            </a:r>
            <a:endParaRPr lang="en-GB" sz="1600" i="1" dirty="0"/>
          </a:p>
        </p:txBody>
      </p:sp>
    </p:spTree>
    <p:extLst>
      <p:ext uri="{BB962C8B-B14F-4D97-AF65-F5344CB8AC3E}">
        <p14:creationId xmlns:p14="http://schemas.microsoft.com/office/powerpoint/2010/main" val="114166784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4655" y="1108364"/>
            <a:ext cx="8996218" cy="5018117"/>
          </a:xfrm>
        </p:spPr>
        <p:txBody>
          <a:bodyPr>
            <a:normAutofit/>
          </a:bodyPr>
          <a:lstStyle/>
          <a:p>
            <a:pPr marL="0" indent="0">
              <a:buNone/>
            </a:pPr>
            <a:r>
              <a:rPr lang="tr-TR" sz="2200" b="1" dirty="0"/>
              <a:t>Vaka 10. Yeni Çalışma Kalitesi (NQW) (Almanya) (2001)</a:t>
            </a:r>
            <a:endParaRPr lang="en-GB" sz="2200" dirty="0"/>
          </a:p>
          <a:p>
            <a:pPr lvl="0" algn="just"/>
            <a:r>
              <a:rPr lang="tr-TR" sz="1600" dirty="0"/>
              <a:t>Yeni Çalışma Kalitesinin merkezinde, farklı örgütlenmelerin (</a:t>
            </a:r>
            <a:r>
              <a:rPr lang="tr-TR" sz="1600" dirty="0" err="1"/>
              <a:t>örn</a:t>
            </a:r>
            <a:r>
              <a:rPr lang="tr-TR" sz="1600" dirty="0"/>
              <a:t>., şirketler, iş güvenliği ve sağlığı sigortacıları, sendikalar, meslek örgütlenmeleri) temsilcilerinin bir araya gelerek, çalışmalarını eş güdüm içinde yürüttükleri çeşitli tematik gruplar yer almaktadır. </a:t>
            </a:r>
            <a:endParaRPr lang="en-GB" sz="1600" dirty="0"/>
          </a:p>
          <a:p>
            <a:pPr lvl="0" algn="just"/>
            <a:r>
              <a:rPr lang="tr-TR" sz="1600" dirty="0"/>
              <a:t>2003 yılında, ‘</a:t>
            </a:r>
            <a:r>
              <a:rPr lang="tr-TR" sz="1600" dirty="0" err="1"/>
              <a:t>Travmatik</a:t>
            </a:r>
            <a:r>
              <a:rPr lang="tr-TR" sz="1600" dirty="0"/>
              <a:t> olaylar’ tematik grubu kurulmuştur. Faaliyetleri arasında, iş yerlerindeki şiddet konusu ile bunun psikolojik sonuçları olup, amaçları şunlardır: </a:t>
            </a:r>
            <a:endParaRPr lang="en-GB" sz="1600" dirty="0"/>
          </a:p>
          <a:p>
            <a:pPr lvl="1" algn="just"/>
            <a:r>
              <a:rPr lang="en-GB" sz="1600" dirty="0" smtClean="0"/>
              <a:t>S</a:t>
            </a:r>
            <a:r>
              <a:rPr lang="tr-TR" sz="1600" dirty="0" smtClean="0"/>
              <a:t>orun </a:t>
            </a:r>
            <a:r>
              <a:rPr lang="tr-TR" sz="1600" dirty="0"/>
              <a:t>hakkında farkındalığı artırmak; </a:t>
            </a:r>
            <a:endParaRPr lang="en-GB" sz="1600" dirty="0"/>
          </a:p>
          <a:p>
            <a:pPr lvl="1" algn="just"/>
            <a:r>
              <a:rPr lang="en-GB" sz="1600" dirty="0" smtClean="0"/>
              <a:t>B</a:t>
            </a:r>
            <a:r>
              <a:rPr lang="tr-TR" sz="1600" dirty="0" smtClean="0"/>
              <a:t>ilgi </a:t>
            </a:r>
            <a:r>
              <a:rPr lang="tr-TR" sz="1600" dirty="0"/>
              <a:t>ve araçlar sunmak; </a:t>
            </a:r>
            <a:endParaRPr lang="en-GB" sz="1600" dirty="0"/>
          </a:p>
          <a:p>
            <a:pPr lvl="1" algn="just"/>
            <a:r>
              <a:rPr lang="en-GB" sz="1600" dirty="0" err="1" smtClean="0"/>
              <a:t>İy</a:t>
            </a:r>
            <a:r>
              <a:rPr lang="tr-TR" sz="1600" dirty="0" smtClean="0"/>
              <a:t>i </a:t>
            </a:r>
            <a:r>
              <a:rPr lang="tr-TR" sz="1600" dirty="0"/>
              <a:t>uygulama örnek ve deneyimlerini, örneğin, düzenli yayınlanan bir haber bülteninde, özel bir web sitesinde, broşürlerle, vb. paylaşmak. Grubun üyeleri kuruluşlarında aktif faaliyette bulunmuşlardır. </a:t>
            </a:r>
            <a:endParaRPr lang="en-GB" sz="1600" dirty="0"/>
          </a:p>
          <a:p>
            <a:endParaRPr lang="en-GB" dirty="0"/>
          </a:p>
        </p:txBody>
      </p:sp>
    </p:spTree>
    <p:extLst>
      <p:ext uri="{BB962C8B-B14F-4D97-AF65-F5344CB8AC3E}">
        <p14:creationId xmlns:p14="http://schemas.microsoft.com/office/powerpoint/2010/main" val="17935066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ED7A570-1C7E-4FC3-8CD3-25A05CB16F22}"/>
              </a:ext>
            </a:extLst>
          </p:cNvPr>
          <p:cNvSpPr>
            <a:spLocks noGrp="1"/>
          </p:cNvSpPr>
          <p:nvPr>
            <p:ph idx="1"/>
          </p:nvPr>
        </p:nvSpPr>
        <p:spPr>
          <a:xfrm>
            <a:off x="266218" y="1094709"/>
            <a:ext cx="8249132" cy="5086172"/>
          </a:xfrm>
        </p:spPr>
        <p:txBody>
          <a:bodyPr>
            <a:noAutofit/>
          </a:bodyPr>
          <a:lstStyle/>
          <a:p>
            <a:pPr marL="0" indent="0" algn="just">
              <a:buNone/>
            </a:pPr>
            <a:r>
              <a:rPr lang="en-US" sz="1800" b="1" dirty="0" err="1" smtClean="0"/>
              <a:t>Bugüne</a:t>
            </a:r>
            <a:r>
              <a:rPr lang="en-US" sz="1800" b="1" dirty="0" smtClean="0"/>
              <a:t> Kadar Olan </a:t>
            </a:r>
            <a:r>
              <a:rPr lang="en-US" sz="1800" b="1" dirty="0" err="1" smtClean="0"/>
              <a:t>Gelişmeler</a:t>
            </a:r>
            <a:endParaRPr lang="en-US" sz="1800" b="1" dirty="0"/>
          </a:p>
          <a:p>
            <a:pPr algn="just"/>
            <a:r>
              <a:rPr lang="en-US" sz="1800" dirty="0" err="1" smtClean="0"/>
              <a:t>Uluslararası</a:t>
            </a:r>
            <a:r>
              <a:rPr lang="en-US" sz="1800" dirty="0" smtClean="0"/>
              <a:t> </a:t>
            </a:r>
            <a:r>
              <a:rPr lang="en-US" sz="1800" dirty="0" err="1"/>
              <a:t>ve</a:t>
            </a:r>
            <a:r>
              <a:rPr lang="en-US" sz="1800" dirty="0"/>
              <a:t> </a:t>
            </a:r>
            <a:r>
              <a:rPr lang="en-US" sz="1800" dirty="0" err="1"/>
              <a:t>Türkiye</a:t>
            </a:r>
            <a:r>
              <a:rPr lang="en-US" sz="1800" dirty="0"/>
              <a:t> </a:t>
            </a:r>
            <a:r>
              <a:rPr lang="en-US" sz="1800" dirty="0" err="1"/>
              <a:t>perspektifleri</a:t>
            </a:r>
            <a:r>
              <a:rPr lang="en-US" sz="1800" dirty="0"/>
              <a:t> </a:t>
            </a:r>
            <a:r>
              <a:rPr lang="en-US" sz="1800" dirty="0" err="1"/>
              <a:t>dikkate</a:t>
            </a:r>
            <a:r>
              <a:rPr lang="en-US" sz="1800" dirty="0"/>
              <a:t> </a:t>
            </a:r>
            <a:r>
              <a:rPr lang="en-US" sz="1800" dirty="0" err="1"/>
              <a:t>alınarak</a:t>
            </a:r>
            <a:r>
              <a:rPr lang="en-US" sz="1800" dirty="0"/>
              <a:t>, </a:t>
            </a:r>
            <a:r>
              <a:rPr lang="en-US" sz="1800" dirty="0" err="1"/>
              <a:t>kapsamlı</a:t>
            </a:r>
            <a:r>
              <a:rPr lang="en-US" sz="1800" dirty="0"/>
              <a:t> </a:t>
            </a:r>
            <a:r>
              <a:rPr lang="en-US" sz="1800" dirty="0" err="1"/>
              <a:t>şekilde</a:t>
            </a:r>
            <a:r>
              <a:rPr lang="en-US" sz="1800" dirty="0"/>
              <a:t> </a:t>
            </a:r>
            <a:r>
              <a:rPr lang="en-US" sz="1800" dirty="0" err="1"/>
              <a:t>masabaşı</a:t>
            </a:r>
            <a:r>
              <a:rPr lang="en-US" sz="1800" dirty="0"/>
              <a:t> </a:t>
            </a:r>
            <a:r>
              <a:rPr lang="en-US" sz="1800" dirty="0" err="1"/>
              <a:t>araştırmaları</a:t>
            </a:r>
            <a:r>
              <a:rPr lang="en-US" sz="1800" dirty="0" smtClean="0"/>
              <a:t>;</a:t>
            </a:r>
            <a:endParaRPr lang="en-US" sz="1800" dirty="0"/>
          </a:p>
          <a:p>
            <a:pPr algn="just"/>
            <a:r>
              <a:rPr lang="en-US" sz="1800" dirty="0" err="1" smtClean="0"/>
              <a:t>Paydaşlarla</a:t>
            </a:r>
            <a:r>
              <a:rPr lang="en-US" sz="1800" dirty="0" smtClean="0"/>
              <a:t> </a:t>
            </a:r>
            <a:r>
              <a:rPr lang="en-US" sz="1800" dirty="0" err="1" smtClean="0"/>
              <a:t>toplantılar</a:t>
            </a:r>
            <a:r>
              <a:rPr lang="en-US" sz="1800" dirty="0" smtClean="0"/>
              <a:t>;</a:t>
            </a:r>
          </a:p>
          <a:p>
            <a:pPr algn="just"/>
            <a:r>
              <a:rPr lang="en-US" sz="1800" dirty="0" err="1" smtClean="0"/>
              <a:t>Ön-Çalıştay</a:t>
            </a:r>
            <a:r>
              <a:rPr lang="en-US" sz="1800" dirty="0" smtClean="0"/>
              <a:t>;</a:t>
            </a:r>
            <a:endParaRPr lang="en-US" sz="1800" dirty="0"/>
          </a:p>
          <a:p>
            <a:pPr algn="just"/>
            <a:r>
              <a:rPr lang="en-US" sz="1800" dirty="0" smtClean="0"/>
              <a:t>100’den </a:t>
            </a:r>
            <a:r>
              <a:rPr lang="en-US" sz="1800" dirty="0" err="1" smtClean="0"/>
              <a:t>fazla</a:t>
            </a:r>
            <a:r>
              <a:rPr lang="en-US" sz="1800" dirty="0" smtClean="0"/>
              <a:t> </a:t>
            </a:r>
            <a:r>
              <a:rPr lang="en-US" sz="1800" dirty="0" err="1" smtClean="0"/>
              <a:t>yüzyüze</a:t>
            </a:r>
            <a:r>
              <a:rPr lang="en-US" sz="1800" dirty="0" smtClean="0"/>
              <a:t> </a:t>
            </a:r>
            <a:r>
              <a:rPr lang="en-US" sz="1800" dirty="0" err="1" smtClean="0"/>
              <a:t>görüşme</a:t>
            </a:r>
            <a:r>
              <a:rPr lang="en-US" sz="1800" dirty="0" smtClean="0"/>
              <a:t>;</a:t>
            </a:r>
          </a:p>
          <a:p>
            <a:pPr algn="just"/>
            <a:r>
              <a:rPr lang="en-US" sz="1800" dirty="0" err="1" smtClean="0"/>
              <a:t>Detaylı</a:t>
            </a:r>
            <a:r>
              <a:rPr lang="en-US" sz="1800" dirty="0" smtClean="0"/>
              <a:t> </a:t>
            </a:r>
            <a:r>
              <a:rPr lang="en-US" sz="1800" dirty="0" err="1" smtClean="0"/>
              <a:t>analiz</a:t>
            </a:r>
            <a:r>
              <a:rPr lang="en-US" sz="1800" dirty="0" smtClean="0"/>
              <a:t>;</a:t>
            </a:r>
            <a:endParaRPr lang="en-US" sz="1800" dirty="0"/>
          </a:p>
          <a:p>
            <a:pPr algn="just"/>
            <a:r>
              <a:rPr lang="en-US" sz="1800" dirty="0" err="1" smtClean="0"/>
              <a:t>Taslak</a:t>
            </a:r>
            <a:r>
              <a:rPr lang="en-US" sz="1800" dirty="0" smtClean="0"/>
              <a:t> </a:t>
            </a:r>
            <a:r>
              <a:rPr lang="en-US" sz="1800" dirty="0" err="1" smtClean="0"/>
              <a:t>rapor</a:t>
            </a:r>
            <a:r>
              <a:rPr lang="en-US" sz="1800" dirty="0" smtClean="0"/>
              <a:t>.</a:t>
            </a:r>
            <a:endParaRPr lang="en-US" sz="1800" dirty="0"/>
          </a:p>
          <a:p>
            <a:pPr marL="0" indent="0" algn="just">
              <a:buNone/>
            </a:pPr>
            <a:endParaRPr lang="en-US" sz="1800" dirty="0"/>
          </a:p>
          <a:p>
            <a:pPr marL="0" indent="0" algn="just">
              <a:buNone/>
            </a:pPr>
            <a:r>
              <a:rPr lang="en-US" sz="1800" b="1" dirty="0" err="1" smtClean="0"/>
              <a:t>Sonraki</a:t>
            </a:r>
            <a:r>
              <a:rPr lang="en-US" sz="1800" b="1" dirty="0" smtClean="0"/>
              <a:t> </a:t>
            </a:r>
            <a:r>
              <a:rPr lang="en-US" sz="1800" b="1" dirty="0" err="1" smtClean="0"/>
              <a:t>Adımlar</a:t>
            </a:r>
            <a:r>
              <a:rPr lang="en-US" sz="1800" b="1" dirty="0" smtClean="0"/>
              <a:t>:</a:t>
            </a:r>
            <a:endParaRPr lang="en-US" sz="1800" b="1" dirty="0"/>
          </a:p>
          <a:p>
            <a:pPr algn="just"/>
            <a:r>
              <a:rPr lang="en-US" sz="1800" dirty="0" err="1"/>
              <a:t>Paydaşlarla</a:t>
            </a:r>
            <a:r>
              <a:rPr lang="en-US" sz="1800" dirty="0"/>
              <a:t> </a:t>
            </a:r>
            <a:r>
              <a:rPr lang="en-US" sz="1800" dirty="0" err="1"/>
              <a:t>tartışmalar</a:t>
            </a:r>
            <a:r>
              <a:rPr lang="en-US" sz="1800" dirty="0"/>
              <a:t> (</a:t>
            </a:r>
            <a:r>
              <a:rPr lang="en-US" sz="1800" dirty="0" err="1"/>
              <a:t>bugün</a:t>
            </a:r>
            <a:r>
              <a:rPr lang="en-US" sz="1800" dirty="0" smtClean="0"/>
              <a:t>);</a:t>
            </a:r>
            <a:endParaRPr lang="en-US" sz="1800" dirty="0"/>
          </a:p>
          <a:p>
            <a:pPr algn="just"/>
            <a:r>
              <a:rPr lang="en-US" sz="1800" dirty="0" err="1"/>
              <a:t>Politika</a:t>
            </a:r>
            <a:r>
              <a:rPr lang="en-US" sz="1800" dirty="0"/>
              <a:t> </a:t>
            </a:r>
            <a:r>
              <a:rPr lang="en-US" sz="1800" dirty="0" err="1"/>
              <a:t>yapıcılar</a:t>
            </a:r>
            <a:r>
              <a:rPr lang="en-US" sz="1800" dirty="0"/>
              <a:t> </a:t>
            </a:r>
            <a:r>
              <a:rPr lang="en-US" sz="1800" dirty="0" err="1"/>
              <a:t>için</a:t>
            </a:r>
            <a:r>
              <a:rPr lang="en-US" sz="1800" dirty="0"/>
              <a:t> </a:t>
            </a:r>
            <a:r>
              <a:rPr lang="en-US" sz="1800" dirty="0" err="1" smtClean="0"/>
              <a:t>önerilerin</a:t>
            </a:r>
            <a:r>
              <a:rPr lang="en-US" sz="1800" dirty="0" smtClean="0"/>
              <a:t> </a:t>
            </a:r>
            <a:r>
              <a:rPr lang="en-US" sz="1800" dirty="0" err="1" smtClean="0"/>
              <a:t>hazırlanması</a:t>
            </a:r>
            <a:r>
              <a:rPr lang="en-US" sz="1800" dirty="0" smtClean="0"/>
              <a:t>;</a:t>
            </a:r>
          </a:p>
          <a:p>
            <a:pPr algn="just"/>
            <a:r>
              <a:rPr lang="it-IT" sz="1800" dirty="0"/>
              <a:t>Geri </a:t>
            </a:r>
            <a:r>
              <a:rPr lang="it-IT" sz="1800" dirty="0" smtClean="0"/>
              <a:t>bildirimler sonrası raporun finalize edilmesi;</a:t>
            </a:r>
          </a:p>
          <a:p>
            <a:pPr algn="just"/>
            <a:r>
              <a:rPr lang="en-US" sz="1800" dirty="0" err="1" smtClean="0"/>
              <a:t>Sonuçların</a:t>
            </a:r>
            <a:r>
              <a:rPr lang="en-US" sz="1800" dirty="0" smtClean="0"/>
              <a:t> </a:t>
            </a:r>
            <a:r>
              <a:rPr lang="en-US" sz="1800" dirty="0" err="1" smtClean="0"/>
              <a:t>paylaşılması</a:t>
            </a:r>
            <a:r>
              <a:rPr lang="en-US" sz="1800" dirty="0" smtClean="0"/>
              <a:t>.</a:t>
            </a:r>
            <a:endParaRPr lang="en-US" sz="1800" dirty="0"/>
          </a:p>
        </p:txBody>
      </p:sp>
    </p:spTree>
    <p:extLst>
      <p:ext uri="{BB962C8B-B14F-4D97-AF65-F5344CB8AC3E}">
        <p14:creationId xmlns:p14="http://schemas.microsoft.com/office/powerpoint/2010/main" val="286406357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28650" y="2824482"/>
            <a:ext cx="7886700" cy="962428"/>
          </a:xfrm>
        </p:spPr>
        <p:txBody>
          <a:bodyPr>
            <a:normAutofit/>
          </a:bodyPr>
          <a:lstStyle/>
          <a:p>
            <a:pPr marL="0" indent="0" algn="ctr">
              <a:buNone/>
            </a:pPr>
            <a:r>
              <a:rPr lang="en-GB" sz="4000" b="1" dirty="0" smtClean="0"/>
              <a:t>TEŞEKKÜRLER!</a:t>
            </a:r>
            <a:endParaRPr lang="en-GB" sz="4000" b="1" dirty="0"/>
          </a:p>
        </p:txBody>
      </p:sp>
    </p:spTree>
    <p:extLst>
      <p:ext uri="{BB962C8B-B14F-4D97-AF65-F5344CB8AC3E}">
        <p14:creationId xmlns:p14="http://schemas.microsoft.com/office/powerpoint/2010/main" val="38895054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053526" y="2705492"/>
            <a:ext cx="4887894" cy="2545237"/>
          </a:xfrm>
          <a:prstGeom prst="rect">
            <a:avLst/>
          </a:prstGeom>
        </p:spPr>
        <p:txBody>
          <a:bodyPr>
            <a:normAutofit fontScale="90000"/>
          </a:bodyPr>
          <a:lstStyle/>
          <a:p>
            <a:r>
              <a:rPr lang="en-US" altLang="en-US" sz="3200" b="1" dirty="0"/>
              <a:t/>
            </a:r>
            <a:br>
              <a:rPr lang="en-US" altLang="en-US" sz="3200" b="1" dirty="0"/>
            </a:br>
            <a:r>
              <a:rPr lang="en-US" altLang="en-US" sz="3200" b="1" dirty="0"/>
              <a:t/>
            </a:r>
            <a:br>
              <a:rPr lang="en-US" altLang="en-US" sz="3200" b="1" dirty="0"/>
            </a:br>
            <a:r>
              <a:rPr lang="en-US" altLang="en-US" sz="3200" b="1" dirty="0"/>
              <a:t> </a:t>
            </a:r>
            <a:br>
              <a:rPr lang="en-US" altLang="en-US" sz="3200" b="1" dirty="0"/>
            </a:br>
            <a:r>
              <a:rPr lang="en-US" altLang="en-US" sz="3200" b="1" dirty="0"/>
              <a:t/>
            </a:r>
            <a:br>
              <a:rPr lang="en-US" altLang="en-US" sz="3200" b="1" dirty="0"/>
            </a:br>
            <a:r>
              <a:rPr lang="en-US" altLang="en-US" sz="3200" b="1" dirty="0"/>
              <a:t/>
            </a:r>
            <a:br>
              <a:rPr lang="en-US" altLang="en-US" sz="3200" b="1" dirty="0"/>
            </a:br>
            <a:r>
              <a:rPr lang="en-US" altLang="en-US" sz="3200" b="1" dirty="0"/>
              <a:t/>
            </a:r>
            <a:br>
              <a:rPr lang="en-US" altLang="en-US" sz="3200" b="1" dirty="0"/>
            </a:br>
            <a:r>
              <a:rPr lang="en-US" altLang="en-US" sz="3200" b="1" dirty="0"/>
              <a:t/>
            </a:r>
            <a:br>
              <a:rPr lang="en-US" altLang="en-US" sz="3200" b="1" dirty="0"/>
            </a:br>
            <a:r>
              <a:rPr lang="en-US" altLang="en-US" sz="3200" b="1" dirty="0" err="1" smtClean="0"/>
              <a:t>Mobing</a:t>
            </a:r>
            <a:r>
              <a:rPr lang="en-US" altLang="en-US" sz="3200" b="1" dirty="0" smtClean="0"/>
              <a:t> </a:t>
            </a:r>
            <a:r>
              <a:rPr lang="en-US" altLang="en-US" sz="3200" b="1" dirty="0" err="1" smtClean="0"/>
              <a:t>Şikayetleri</a:t>
            </a:r>
            <a:r>
              <a:rPr lang="en-US" altLang="en-US" sz="3200" b="1" dirty="0" smtClean="0"/>
              <a:t> </a:t>
            </a:r>
            <a:r>
              <a:rPr lang="en-US" altLang="en-US" sz="3200" b="1" dirty="0" err="1" smtClean="0"/>
              <a:t>Raporu</a:t>
            </a:r>
            <a:r>
              <a:rPr lang="en-US" altLang="en-US" sz="3200" b="1" dirty="0"/>
              <a:t/>
            </a:r>
            <a:br>
              <a:rPr lang="en-US" altLang="en-US" sz="3200" b="1" dirty="0"/>
            </a:br>
            <a:r>
              <a:rPr lang="en-US" altLang="en-US" sz="3200" b="1" dirty="0"/>
              <a:t/>
            </a:r>
            <a:br>
              <a:rPr lang="en-US" altLang="en-US" sz="3200" b="1" dirty="0"/>
            </a:br>
            <a:r>
              <a:rPr lang="en-US" altLang="en-US" sz="3200" b="1" dirty="0" err="1" smtClean="0"/>
              <a:t>Sonuç</a:t>
            </a:r>
            <a:r>
              <a:rPr lang="en-US" altLang="en-US" sz="3200" b="1" dirty="0" smtClean="0"/>
              <a:t> </a:t>
            </a:r>
            <a:r>
              <a:rPr lang="en-US" altLang="en-US" sz="3200" b="1" dirty="0" err="1" smtClean="0"/>
              <a:t>Çalıştayı</a:t>
            </a:r>
            <a:r>
              <a:rPr lang="en-US" altLang="en-US" sz="3200" b="1" dirty="0"/>
              <a:t/>
            </a:r>
            <a:br>
              <a:rPr lang="en-US" altLang="en-US" sz="3200" b="1" dirty="0"/>
            </a:br>
            <a:r>
              <a:rPr lang="en-US" altLang="en-US" sz="3200" b="1" dirty="0" smtClean="0"/>
              <a:t>(</a:t>
            </a:r>
            <a:r>
              <a:rPr lang="en-US" altLang="en-US" sz="3200" b="1" dirty="0" err="1" smtClean="0"/>
              <a:t>Metodoloji</a:t>
            </a:r>
            <a:r>
              <a:rPr lang="en-US" altLang="en-US" sz="3200" b="1" dirty="0" smtClean="0"/>
              <a:t>)</a:t>
            </a:r>
            <a:r>
              <a:rPr lang="en-US" altLang="en-US" sz="3200" b="1" dirty="0"/>
              <a:t/>
            </a:r>
            <a:br>
              <a:rPr lang="en-US" altLang="en-US" sz="3200" b="1" dirty="0"/>
            </a:br>
            <a:endParaRPr lang="en-US" sz="3200" dirty="0"/>
          </a:p>
        </p:txBody>
      </p:sp>
      <p:sp>
        <p:nvSpPr>
          <p:cNvPr id="3" name="Subtitle 2"/>
          <p:cNvSpPr>
            <a:spLocks noGrp="1"/>
          </p:cNvSpPr>
          <p:nvPr>
            <p:ph type="subTitle" idx="1"/>
          </p:nvPr>
        </p:nvSpPr>
        <p:spPr>
          <a:xfrm>
            <a:off x="4224128" y="5088967"/>
            <a:ext cx="4717291" cy="1404084"/>
          </a:xfrm>
        </p:spPr>
        <p:txBody>
          <a:bodyPr/>
          <a:lstStyle/>
          <a:p>
            <a:r>
              <a:rPr lang="en-US" altLang="en-US" b="1" dirty="0" smtClean="0"/>
              <a:t>7 </a:t>
            </a:r>
            <a:r>
              <a:rPr lang="en-US" altLang="en-US" b="1" dirty="0" err="1" smtClean="0"/>
              <a:t>Haziran</a:t>
            </a:r>
            <a:r>
              <a:rPr lang="en-US" altLang="en-US" b="1" dirty="0" smtClean="0"/>
              <a:t> </a:t>
            </a:r>
            <a:r>
              <a:rPr lang="en-US" altLang="en-US" b="1" dirty="0"/>
              <a:t>2022</a:t>
            </a:r>
          </a:p>
          <a:p>
            <a:r>
              <a:rPr lang="en-US" b="1" dirty="0" smtClean="0"/>
              <a:t>(</a:t>
            </a:r>
            <a:r>
              <a:rPr lang="en-US" b="1" dirty="0" err="1" smtClean="0"/>
              <a:t>hibrit</a:t>
            </a:r>
            <a:r>
              <a:rPr lang="en-US" b="1" dirty="0" smtClean="0"/>
              <a:t>)</a:t>
            </a:r>
            <a:endParaRPr lang="en-US" dirty="0"/>
          </a:p>
        </p:txBody>
      </p:sp>
      <p:sp>
        <p:nvSpPr>
          <p:cNvPr id="4" name="TextBox 3">
            <a:extLst>
              <a:ext uri="{FF2B5EF4-FFF2-40B4-BE49-F238E27FC236}">
                <a16:creationId xmlns:a16="http://schemas.microsoft.com/office/drawing/2014/main" id="{FF0FFA6E-5339-0441-804C-9A60A248CB64}"/>
              </a:ext>
            </a:extLst>
          </p:cNvPr>
          <p:cNvSpPr txBox="1"/>
          <p:nvPr/>
        </p:nvSpPr>
        <p:spPr>
          <a:xfrm>
            <a:off x="6809127" y="2296886"/>
            <a:ext cx="1895071" cy="276999"/>
          </a:xfrm>
          <a:prstGeom prst="rect">
            <a:avLst/>
          </a:prstGeom>
          <a:noFill/>
        </p:spPr>
        <p:txBody>
          <a:bodyPr wrap="none" rtlCol="0">
            <a:spAutoFit/>
          </a:bodyPr>
          <a:lstStyle/>
          <a:p>
            <a:r>
              <a:rPr lang="en-US" sz="1100" b="1" dirty="0">
                <a:solidFill>
                  <a:schemeClr val="accent3"/>
                </a:solidFill>
              </a:rPr>
              <a:t>(</a:t>
            </a:r>
            <a:r>
              <a:rPr lang="en-GB" sz="1200" b="1" dirty="0">
                <a:solidFill>
                  <a:schemeClr val="accent2"/>
                </a:solidFill>
              </a:rPr>
              <a:t>TREESP1.3. FoW/P-01</a:t>
            </a:r>
            <a:r>
              <a:rPr lang="en-US" sz="1100" b="1" dirty="0">
                <a:solidFill>
                  <a:schemeClr val="accent3"/>
                </a:solidFill>
              </a:rPr>
              <a:t>)</a:t>
            </a:r>
          </a:p>
        </p:txBody>
      </p:sp>
    </p:spTree>
    <p:extLst>
      <p:ext uri="{BB962C8B-B14F-4D97-AF65-F5344CB8AC3E}">
        <p14:creationId xmlns:p14="http://schemas.microsoft.com/office/powerpoint/2010/main" val="27118152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6C500FA-17E4-4C61-AD8C-2138EC9BB398}"/>
              </a:ext>
            </a:extLst>
          </p:cNvPr>
          <p:cNvSpPr>
            <a:spLocks noGrp="1"/>
          </p:cNvSpPr>
          <p:nvPr>
            <p:ph idx="1"/>
          </p:nvPr>
        </p:nvSpPr>
        <p:spPr>
          <a:xfrm>
            <a:off x="711651" y="1364198"/>
            <a:ext cx="7886700" cy="489653"/>
          </a:xfrm>
        </p:spPr>
        <p:txBody>
          <a:bodyPr>
            <a:normAutofit/>
          </a:bodyPr>
          <a:lstStyle/>
          <a:p>
            <a:pPr marL="0" indent="0" algn="ctr">
              <a:buNone/>
            </a:pPr>
            <a:r>
              <a:rPr lang="es-AR" dirty="0" smtClean="0"/>
              <a:t>  </a:t>
            </a:r>
            <a:endParaRPr lang="es-AR" sz="3600" b="1" dirty="0">
              <a:latin typeface="Calibri" panose="020F0502020204030204" pitchFamily="34" charset="0"/>
              <a:cs typeface="Calibri" panose="020F0502020204030204" pitchFamily="34" charset="0"/>
            </a:endParaRPr>
          </a:p>
          <a:p>
            <a:endParaRPr lang="en-US" dirty="0"/>
          </a:p>
        </p:txBody>
      </p:sp>
      <p:sp>
        <p:nvSpPr>
          <p:cNvPr id="5" name="TextBox 10">
            <a:extLst>
              <a:ext uri="{FF2B5EF4-FFF2-40B4-BE49-F238E27FC236}">
                <a16:creationId xmlns:a16="http://schemas.microsoft.com/office/drawing/2014/main" id="{90D17994-0EAF-364F-8C3D-D126B303B7EA}"/>
              </a:ext>
            </a:extLst>
          </p:cNvPr>
          <p:cNvSpPr txBox="1"/>
          <p:nvPr/>
        </p:nvSpPr>
        <p:spPr>
          <a:xfrm>
            <a:off x="526473" y="1145308"/>
            <a:ext cx="7979515" cy="5170646"/>
          </a:xfrm>
          <a:prstGeom prst="rect">
            <a:avLst/>
          </a:prstGeom>
          <a:noFill/>
        </p:spPr>
        <p:txBody>
          <a:bodyPr wrap="square" rtlCol="0">
            <a:spAutoFit/>
          </a:bodyPr>
          <a:lstStyle/>
          <a:p>
            <a:pPr algn="ctr"/>
            <a:endParaRPr lang="en-GB" sz="2800" b="1" dirty="0">
              <a:solidFill>
                <a:schemeClr val="accent4"/>
              </a:solidFill>
            </a:endParaRPr>
          </a:p>
          <a:p>
            <a:pPr algn="ctr"/>
            <a:r>
              <a:rPr lang="tr-TR" sz="2800" b="1" dirty="0">
                <a:solidFill>
                  <a:schemeClr val="accent4"/>
                </a:solidFill>
              </a:rPr>
              <a:t>VERİ TOPLAMA YÖNTEMLERİ</a:t>
            </a:r>
            <a:endParaRPr lang="en-GB" sz="2800" b="1" dirty="0">
              <a:solidFill>
                <a:schemeClr val="accent4"/>
              </a:solidFill>
            </a:endParaRPr>
          </a:p>
          <a:p>
            <a:pPr algn="ctr"/>
            <a:endParaRPr lang="tr-TR" sz="2400" b="1" dirty="0"/>
          </a:p>
          <a:p>
            <a:pPr algn="ctr"/>
            <a:r>
              <a:rPr lang="tr-TR" sz="2800" b="1" dirty="0" smtClean="0">
                <a:solidFill>
                  <a:schemeClr val="accent4"/>
                </a:solidFill>
              </a:rPr>
              <a:t>Masa</a:t>
            </a:r>
            <a:r>
              <a:rPr lang="en-GB" sz="2800" b="1" dirty="0" smtClean="0">
                <a:solidFill>
                  <a:schemeClr val="accent4"/>
                </a:solidFill>
              </a:rPr>
              <a:t>b</a:t>
            </a:r>
            <a:r>
              <a:rPr lang="tr-TR" sz="2800" b="1" dirty="0" smtClean="0">
                <a:solidFill>
                  <a:schemeClr val="accent4"/>
                </a:solidFill>
              </a:rPr>
              <a:t>aşı </a:t>
            </a:r>
            <a:r>
              <a:rPr lang="en-GB" sz="2800" b="1" dirty="0" err="1" smtClean="0">
                <a:solidFill>
                  <a:schemeClr val="accent4"/>
                </a:solidFill>
              </a:rPr>
              <a:t>Araştırması</a:t>
            </a:r>
            <a:endParaRPr lang="tr-TR" sz="2800" b="1" dirty="0">
              <a:solidFill>
                <a:schemeClr val="accent4"/>
              </a:solidFill>
            </a:endParaRPr>
          </a:p>
          <a:p>
            <a:pPr algn="ctr"/>
            <a:endParaRPr lang="tr-TR" sz="2800" b="1" dirty="0" smtClean="0">
              <a:solidFill>
                <a:schemeClr val="accent4"/>
              </a:solidFill>
            </a:endParaRPr>
          </a:p>
          <a:p>
            <a:pPr algn="ctr"/>
            <a:r>
              <a:rPr lang="tr-TR" sz="2800" b="1" dirty="0" smtClean="0">
                <a:solidFill>
                  <a:schemeClr val="accent4"/>
                </a:solidFill>
              </a:rPr>
              <a:t>Paydaş </a:t>
            </a:r>
            <a:r>
              <a:rPr lang="en-GB" sz="2800" b="1" dirty="0">
                <a:solidFill>
                  <a:schemeClr val="accent4"/>
                </a:solidFill>
              </a:rPr>
              <a:t>G</a:t>
            </a:r>
            <a:r>
              <a:rPr lang="tr-TR" sz="2800" b="1" dirty="0" err="1" smtClean="0">
                <a:solidFill>
                  <a:schemeClr val="accent4"/>
                </a:solidFill>
              </a:rPr>
              <a:t>örüşmeleri</a:t>
            </a:r>
            <a:endParaRPr lang="tr-TR" sz="2800" b="1" dirty="0" smtClean="0">
              <a:solidFill>
                <a:schemeClr val="accent4"/>
              </a:solidFill>
            </a:endParaRPr>
          </a:p>
          <a:p>
            <a:pPr algn="ctr"/>
            <a:endParaRPr lang="tr-TR" sz="2800" b="1" dirty="0" smtClean="0">
              <a:solidFill>
                <a:schemeClr val="accent4"/>
              </a:solidFill>
            </a:endParaRPr>
          </a:p>
          <a:p>
            <a:pPr algn="ctr"/>
            <a:r>
              <a:rPr lang="tr-TR" sz="2800" b="1" dirty="0" smtClean="0">
                <a:solidFill>
                  <a:schemeClr val="accent4"/>
                </a:solidFill>
              </a:rPr>
              <a:t>Ön </a:t>
            </a:r>
            <a:r>
              <a:rPr lang="en-GB" sz="2800" b="1" dirty="0">
                <a:solidFill>
                  <a:schemeClr val="accent4"/>
                </a:solidFill>
              </a:rPr>
              <a:t>Ç</a:t>
            </a:r>
            <a:r>
              <a:rPr lang="tr-TR" sz="2800" b="1" dirty="0" smtClean="0">
                <a:solidFill>
                  <a:schemeClr val="accent4"/>
                </a:solidFill>
              </a:rPr>
              <a:t>alış</a:t>
            </a:r>
            <a:r>
              <a:rPr lang="en-GB" sz="2800" b="1" dirty="0" err="1" smtClean="0">
                <a:solidFill>
                  <a:schemeClr val="accent4"/>
                </a:solidFill>
              </a:rPr>
              <a:t>tay</a:t>
            </a:r>
            <a:endParaRPr lang="tr-TR" sz="2800" b="1" dirty="0" smtClean="0">
              <a:solidFill>
                <a:schemeClr val="accent4"/>
              </a:solidFill>
            </a:endParaRPr>
          </a:p>
          <a:p>
            <a:pPr algn="ctr"/>
            <a:endParaRPr lang="tr-TR" sz="2800" b="1" dirty="0" smtClean="0">
              <a:solidFill>
                <a:schemeClr val="accent4"/>
              </a:solidFill>
            </a:endParaRPr>
          </a:p>
          <a:p>
            <a:pPr algn="ctr"/>
            <a:r>
              <a:rPr lang="tr-TR" sz="2800" b="1" dirty="0" smtClean="0">
                <a:solidFill>
                  <a:schemeClr val="accent4"/>
                </a:solidFill>
              </a:rPr>
              <a:t>Nicel Veri Toplama</a:t>
            </a:r>
            <a:r>
              <a:rPr lang="en-GB" sz="2800" b="1" dirty="0" smtClean="0">
                <a:solidFill>
                  <a:schemeClr val="accent4"/>
                </a:solidFill>
              </a:rPr>
              <a:t> </a:t>
            </a:r>
            <a:r>
              <a:rPr lang="tr-TR" sz="2800" b="1" dirty="0" smtClean="0">
                <a:solidFill>
                  <a:schemeClr val="accent4"/>
                </a:solidFill>
              </a:rPr>
              <a:t>(Anket Uygulaması)</a:t>
            </a:r>
            <a:endParaRPr lang="tr-TR" dirty="0" smtClean="0"/>
          </a:p>
          <a:p>
            <a:endParaRPr lang="tr-TR" dirty="0"/>
          </a:p>
          <a:p>
            <a:endParaRPr lang="tr-TR" dirty="0" smtClean="0"/>
          </a:p>
          <a:p>
            <a:endParaRPr lang="en-US" dirty="0"/>
          </a:p>
        </p:txBody>
      </p:sp>
    </p:spTree>
    <p:extLst>
      <p:ext uri="{BB962C8B-B14F-4D97-AF65-F5344CB8AC3E}">
        <p14:creationId xmlns:p14="http://schemas.microsoft.com/office/powerpoint/2010/main" val="35780937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6C500FA-17E4-4C61-AD8C-2138EC9BB398}"/>
              </a:ext>
            </a:extLst>
          </p:cNvPr>
          <p:cNvSpPr>
            <a:spLocks noGrp="1"/>
          </p:cNvSpPr>
          <p:nvPr>
            <p:ph idx="1"/>
          </p:nvPr>
        </p:nvSpPr>
        <p:spPr>
          <a:xfrm>
            <a:off x="536286" y="3325091"/>
            <a:ext cx="7886700" cy="554182"/>
          </a:xfrm>
        </p:spPr>
        <p:txBody>
          <a:bodyPr>
            <a:normAutofit/>
          </a:bodyPr>
          <a:lstStyle/>
          <a:p>
            <a:pPr marL="0" indent="0" algn="ctr">
              <a:buNone/>
            </a:pPr>
            <a:r>
              <a:rPr lang="es-AR" dirty="0"/>
              <a:t>  </a:t>
            </a:r>
            <a:endParaRPr lang="es-AR" sz="3600" b="1" dirty="0">
              <a:latin typeface="Calibri" panose="020F0502020204030204" pitchFamily="34" charset="0"/>
              <a:cs typeface="Calibri" panose="020F0502020204030204" pitchFamily="34" charset="0"/>
            </a:endParaRPr>
          </a:p>
          <a:p>
            <a:endParaRPr lang="en-US" dirty="0"/>
          </a:p>
        </p:txBody>
      </p:sp>
      <p:sp>
        <p:nvSpPr>
          <p:cNvPr id="3" name="Dikdörtgen 2"/>
          <p:cNvSpPr/>
          <p:nvPr/>
        </p:nvSpPr>
        <p:spPr>
          <a:xfrm>
            <a:off x="536286" y="1285573"/>
            <a:ext cx="8100291" cy="1785104"/>
          </a:xfrm>
          <a:prstGeom prst="rect">
            <a:avLst/>
          </a:prstGeom>
        </p:spPr>
        <p:txBody>
          <a:bodyPr wrap="square">
            <a:spAutoFit/>
          </a:bodyPr>
          <a:lstStyle/>
          <a:p>
            <a:pPr algn="ctr"/>
            <a:r>
              <a:rPr lang="tr-TR" sz="2000" dirty="0">
                <a:solidFill>
                  <a:schemeClr val="accent4"/>
                </a:solidFill>
              </a:rPr>
              <a:t>Paydaş </a:t>
            </a:r>
            <a:r>
              <a:rPr lang="en-GB" sz="2000" dirty="0" smtClean="0">
                <a:solidFill>
                  <a:schemeClr val="accent4"/>
                </a:solidFill>
              </a:rPr>
              <a:t>G</a:t>
            </a:r>
            <a:r>
              <a:rPr lang="tr-TR" sz="2000" dirty="0" err="1" smtClean="0">
                <a:solidFill>
                  <a:schemeClr val="accent4"/>
                </a:solidFill>
              </a:rPr>
              <a:t>örüşmeleri</a:t>
            </a:r>
            <a:endParaRPr lang="tr-TR" sz="2000" dirty="0">
              <a:solidFill>
                <a:schemeClr val="accent4"/>
              </a:solidFill>
            </a:endParaRPr>
          </a:p>
          <a:p>
            <a:endParaRPr lang="tr-TR" dirty="0"/>
          </a:p>
          <a:p>
            <a:r>
              <a:rPr lang="tr-TR" dirty="0"/>
              <a:t>Aşağıdaki kurumlarla 6 adet derinlemesine görüşme yapılmıştır</a:t>
            </a:r>
            <a:r>
              <a:rPr lang="tr-TR" dirty="0" smtClean="0"/>
              <a:t>.</a:t>
            </a:r>
          </a:p>
          <a:p>
            <a:endParaRPr lang="tr-TR" dirty="0" smtClean="0"/>
          </a:p>
          <a:p>
            <a:endParaRPr lang="tr-TR" dirty="0"/>
          </a:p>
          <a:p>
            <a:endParaRPr lang="tr-TR" dirty="0"/>
          </a:p>
        </p:txBody>
      </p:sp>
      <p:graphicFrame>
        <p:nvGraphicFramePr>
          <p:cNvPr id="4" name="Tablo 3"/>
          <p:cNvGraphicFramePr>
            <a:graphicFrameLocks noGrp="1"/>
          </p:cNvGraphicFramePr>
          <p:nvPr>
            <p:extLst>
              <p:ext uri="{D42A27DB-BD31-4B8C-83A1-F6EECF244321}">
                <p14:modId xmlns:p14="http://schemas.microsoft.com/office/powerpoint/2010/main" val="3474835405"/>
              </p:ext>
            </p:extLst>
          </p:nvPr>
        </p:nvGraphicFramePr>
        <p:xfrm>
          <a:off x="1045205" y="2505898"/>
          <a:ext cx="7101268" cy="2860431"/>
        </p:xfrm>
        <a:graphic>
          <a:graphicData uri="http://schemas.openxmlformats.org/drawingml/2006/table">
            <a:tbl>
              <a:tblPr bandRow="1">
                <a:tableStyleId>{5C22544A-7EE6-4342-B048-85BDC9FD1C3A}</a:tableStyleId>
              </a:tblPr>
              <a:tblGrid>
                <a:gridCol w="7101268">
                  <a:extLst>
                    <a:ext uri="{9D8B030D-6E8A-4147-A177-3AD203B41FA5}">
                      <a16:colId xmlns:a16="http://schemas.microsoft.com/office/drawing/2014/main" val="20000"/>
                    </a:ext>
                  </a:extLst>
                </a:gridCol>
              </a:tblGrid>
              <a:tr h="408633">
                <a:tc>
                  <a:txBody>
                    <a:bodyPr/>
                    <a:lstStyle/>
                    <a:p>
                      <a:pPr algn="ctr">
                        <a:spcAft>
                          <a:spcPts val="800"/>
                        </a:spcAft>
                      </a:pPr>
                      <a:r>
                        <a:rPr lang="en-GB" sz="1600" dirty="0" err="1" smtClean="0">
                          <a:effectLst/>
                        </a:rPr>
                        <a:t>Kurum</a:t>
                      </a:r>
                      <a:r>
                        <a:rPr lang="tr-TR" sz="1600" dirty="0" err="1" smtClean="0">
                          <a:effectLst/>
                        </a:rPr>
                        <a:t>lar</a:t>
                      </a:r>
                      <a:endParaRPr lang="tr-TR" sz="1600" dirty="0">
                        <a:effectLst/>
                        <a:latin typeface="Calibri"/>
                        <a:ea typeface="Calibri"/>
                      </a:endParaRPr>
                    </a:p>
                  </a:txBody>
                  <a:tcPr marL="68580" marR="68580" marT="0" marB="0"/>
                </a:tc>
                <a:extLst>
                  <a:ext uri="{0D108BD9-81ED-4DB2-BD59-A6C34878D82A}">
                    <a16:rowId xmlns:a16="http://schemas.microsoft.com/office/drawing/2014/main" val="10000"/>
                  </a:ext>
                </a:extLst>
              </a:tr>
              <a:tr h="408633">
                <a:tc>
                  <a:txBody>
                    <a:bodyPr/>
                    <a:lstStyle/>
                    <a:p>
                      <a:pPr algn="just">
                        <a:spcAft>
                          <a:spcPts val="800"/>
                        </a:spcAft>
                      </a:pPr>
                      <a:r>
                        <a:rPr lang="en-GB" sz="1600" dirty="0">
                          <a:effectLst/>
                        </a:rPr>
                        <a:t>CIMER</a:t>
                      </a:r>
                      <a:endParaRPr lang="tr-TR" sz="1600" dirty="0">
                        <a:effectLst/>
                        <a:latin typeface="Calibri"/>
                        <a:ea typeface="Calibri"/>
                      </a:endParaRPr>
                    </a:p>
                  </a:txBody>
                  <a:tcPr marL="68580" marR="68580" marT="0" marB="0"/>
                </a:tc>
                <a:extLst>
                  <a:ext uri="{0D108BD9-81ED-4DB2-BD59-A6C34878D82A}">
                    <a16:rowId xmlns:a16="http://schemas.microsoft.com/office/drawing/2014/main" val="10001"/>
                  </a:ext>
                </a:extLst>
              </a:tr>
              <a:tr h="408633">
                <a:tc>
                  <a:txBody>
                    <a:bodyPr/>
                    <a:lstStyle/>
                    <a:p>
                      <a:pPr algn="just">
                        <a:spcAft>
                          <a:spcPts val="800"/>
                        </a:spcAft>
                      </a:pPr>
                      <a:r>
                        <a:rPr lang="en-GB" sz="1600" dirty="0">
                          <a:effectLst/>
                        </a:rPr>
                        <a:t>ÇSGB Basın </a:t>
                      </a:r>
                      <a:r>
                        <a:rPr lang="en-GB" sz="1600" dirty="0" err="1">
                          <a:effectLst/>
                        </a:rPr>
                        <a:t>ve</a:t>
                      </a:r>
                      <a:r>
                        <a:rPr lang="en-GB" sz="1600" dirty="0">
                          <a:effectLst/>
                        </a:rPr>
                        <a:t> </a:t>
                      </a:r>
                      <a:r>
                        <a:rPr lang="en-GB" sz="1600" dirty="0" err="1">
                          <a:effectLst/>
                        </a:rPr>
                        <a:t>Halkla</a:t>
                      </a:r>
                      <a:r>
                        <a:rPr lang="en-GB" sz="1600" dirty="0">
                          <a:effectLst/>
                        </a:rPr>
                        <a:t> </a:t>
                      </a:r>
                      <a:r>
                        <a:rPr lang="en-GB" sz="1600" dirty="0" err="1">
                          <a:effectLst/>
                        </a:rPr>
                        <a:t>İlişkiler</a:t>
                      </a:r>
                      <a:r>
                        <a:rPr lang="en-GB" sz="1600" dirty="0">
                          <a:effectLst/>
                        </a:rPr>
                        <a:t> </a:t>
                      </a:r>
                      <a:r>
                        <a:rPr lang="en-GB" sz="1600" dirty="0" err="1">
                          <a:effectLst/>
                        </a:rPr>
                        <a:t>Danışmanlığı</a:t>
                      </a:r>
                      <a:endParaRPr lang="tr-TR" sz="1600" dirty="0">
                        <a:effectLst/>
                        <a:latin typeface="Calibri"/>
                        <a:ea typeface="Calibri"/>
                      </a:endParaRPr>
                    </a:p>
                  </a:txBody>
                  <a:tcPr marL="68580" marR="68580" marT="0" marB="0"/>
                </a:tc>
                <a:extLst>
                  <a:ext uri="{0D108BD9-81ED-4DB2-BD59-A6C34878D82A}">
                    <a16:rowId xmlns:a16="http://schemas.microsoft.com/office/drawing/2014/main" val="10002"/>
                  </a:ext>
                </a:extLst>
              </a:tr>
              <a:tr h="408633">
                <a:tc>
                  <a:txBody>
                    <a:bodyPr/>
                    <a:lstStyle/>
                    <a:p>
                      <a:pPr algn="just">
                        <a:spcAft>
                          <a:spcPts val="800"/>
                        </a:spcAft>
                      </a:pPr>
                      <a:r>
                        <a:rPr lang="en-GB" sz="1600" dirty="0" err="1">
                          <a:effectLst/>
                        </a:rPr>
                        <a:t>Ombudsmanlık</a:t>
                      </a:r>
                      <a:r>
                        <a:rPr lang="en-GB" sz="1600" dirty="0">
                          <a:effectLst/>
                        </a:rPr>
                        <a:t> </a:t>
                      </a:r>
                      <a:r>
                        <a:rPr lang="en-GB" sz="1600" dirty="0" err="1">
                          <a:effectLst/>
                        </a:rPr>
                        <a:t>Kurumu</a:t>
                      </a:r>
                      <a:endParaRPr lang="tr-TR" sz="1600" dirty="0">
                        <a:effectLst/>
                        <a:latin typeface="Calibri"/>
                        <a:ea typeface="Calibri"/>
                      </a:endParaRPr>
                    </a:p>
                  </a:txBody>
                  <a:tcPr marL="68580" marR="68580" marT="0" marB="0"/>
                </a:tc>
                <a:extLst>
                  <a:ext uri="{0D108BD9-81ED-4DB2-BD59-A6C34878D82A}">
                    <a16:rowId xmlns:a16="http://schemas.microsoft.com/office/drawing/2014/main" val="10003"/>
                  </a:ext>
                </a:extLst>
              </a:tr>
              <a:tr h="408633">
                <a:tc>
                  <a:txBody>
                    <a:bodyPr/>
                    <a:lstStyle/>
                    <a:p>
                      <a:pPr algn="just">
                        <a:spcAft>
                          <a:spcPts val="800"/>
                        </a:spcAft>
                      </a:pPr>
                      <a:r>
                        <a:rPr lang="en-GB" sz="1600" dirty="0">
                          <a:effectLst/>
                        </a:rPr>
                        <a:t>TİHEK- </a:t>
                      </a:r>
                      <a:r>
                        <a:rPr lang="en-GB" sz="1600" dirty="0" err="1">
                          <a:effectLst/>
                        </a:rPr>
                        <a:t>Türkiye</a:t>
                      </a:r>
                      <a:r>
                        <a:rPr lang="en-GB" sz="1600" dirty="0">
                          <a:effectLst/>
                        </a:rPr>
                        <a:t> </a:t>
                      </a:r>
                      <a:r>
                        <a:rPr lang="en-GB" sz="1600" dirty="0" err="1">
                          <a:effectLst/>
                        </a:rPr>
                        <a:t>İnsan</a:t>
                      </a:r>
                      <a:r>
                        <a:rPr lang="en-GB" sz="1600" dirty="0">
                          <a:effectLst/>
                        </a:rPr>
                        <a:t> </a:t>
                      </a:r>
                      <a:r>
                        <a:rPr lang="en-GB" sz="1600" dirty="0" err="1">
                          <a:effectLst/>
                        </a:rPr>
                        <a:t>Hakları</a:t>
                      </a:r>
                      <a:r>
                        <a:rPr lang="en-GB" sz="1600" dirty="0">
                          <a:effectLst/>
                        </a:rPr>
                        <a:t> </a:t>
                      </a:r>
                      <a:r>
                        <a:rPr lang="en-GB" sz="1600" dirty="0" err="1">
                          <a:effectLst/>
                        </a:rPr>
                        <a:t>ve</a:t>
                      </a:r>
                      <a:r>
                        <a:rPr lang="en-GB" sz="1600" dirty="0">
                          <a:effectLst/>
                        </a:rPr>
                        <a:t> </a:t>
                      </a:r>
                      <a:r>
                        <a:rPr lang="en-GB" sz="1600" dirty="0" err="1">
                          <a:effectLst/>
                        </a:rPr>
                        <a:t>Eşitlik</a:t>
                      </a:r>
                      <a:r>
                        <a:rPr lang="en-GB" sz="1600" dirty="0">
                          <a:effectLst/>
                        </a:rPr>
                        <a:t> </a:t>
                      </a:r>
                      <a:r>
                        <a:rPr lang="en-GB" sz="1600" dirty="0" err="1">
                          <a:effectLst/>
                        </a:rPr>
                        <a:t>Kurumu</a:t>
                      </a:r>
                      <a:endParaRPr lang="tr-TR" sz="1600" dirty="0">
                        <a:effectLst/>
                        <a:latin typeface="Calibri"/>
                        <a:ea typeface="Calibri"/>
                      </a:endParaRPr>
                    </a:p>
                  </a:txBody>
                  <a:tcPr marL="68580" marR="68580" marT="0" marB="0"/>
                </a:tc>
                <a:extLst>
                  <a:ext uri="{0D108BD9-81ED-4DB2-BD59-A6C34878D82A}">
                    <a16:rowId xmlns:a16="http://schemas.microsoft.com/office/drawing/2014/main" val="10004"/>
                  </a:ext>
                </a:extLst>
              </a:tr>
              <a:tr h="408633">
                <a:tc>
                  <a:txBody>
                    <a:bodyPr/>
                    <a:lstStyle/>
                    <a:p>
                      <a:pPr algn="just">
                        <a:spcAft>
                          <a:spcPts val="800"/>
                        </a:spcAft>
                      </a:pPr>
                      <a:r>
                        <a:rPr lang="en-GB" sz="1600" dirty="0">
                          <a:effectLst/>
                        </a:rPr>
                        <a:t>ÇSGB- </a:t>
                      </a:r>
                      <a:r>
                        <a:rPr lang="en-GB" sz="1600" dirty="0" err="1">
                          <a:effectLst/>
                        </a:rPr>
                        <a:t>Rehberlik</a:t>
                      </a:r>
                      <a:r>
                        <a:rPr lang="en-GB" sz="1600" dirty="0">
                          <a:effectLst/>
                        </a:rPr>
                        <a:t> </a:t>
                      </a:r>
                      <a:r>
                        <a:rPr lang="en-GB" sz="1600" dirty="0" err="1">
                          <a:effectLst/>
                        </a:rPr>
                        <a:t>ve</a:t>
                      </a:r>
                      <a:r>
                        <a:rPr lang="en-GB" sz="1600" dirty="0">
                          <a:effectLst/>
                        </a:rPr>
                        <a:t> </a:t>
                      </a:r>
                      <a:r>
                        <a:rPr lang="en-GB" sz="1600" dirty="0" err="1">
                          <a:effectLst/>
                        </a:rPr>
                        <a:t>Teftiş</a:t>
                      </a:r>
                      <a:r>
                        <a:rPr lang="en-GB" sz="1600" dirty="0">
                          <a:effectLst/>
                        </a:rPr>
                        <a:t> </a:t>
                      </a:r>
                      <a:r>
                        <a:rPr lang="en-GB" sz="1600" dirty="0" err="1">
                          <a:effectLst/>
                        </a:rPr>
                        <a:t>Daire</a:t>
                      </a:r>
                      <a:r>
                        <a:rPr lang="en-GB" sz="1600" dirty="0">
                          <a:effectLst/>
                        </a:rPr>
                        <a:t> </a:t>
                      </a:r>
                      <a:r>
                        <a:rPr lang="en-GB" sz="1600" dirty="0" err="1">
                          <a:effectLst/>
                        </a:rPr>
                        <a:t>Başkanlığı</a:t>
                      </a:r>
                      <a:endParaRPr lang="tr-TR" sz="1600" dirty="0">
                        <a:effectLst/>
                        <a:latin typeface="Calibri"/>
                        <a:ea typeface="Calibri"/>
                      </a:endParaRPr>
                    </a:p>
                  </a:txBody>
                  <a:tcPr marL="68580" marR="68580" marT="0" marB="0"/>
                </a:tc>
                <a:extLst>
                  <a:ext uri="{0D108BD9-81ED-4DB2-BD59-A6C34878D82A}">
                    <a16:rowId xmlns:a16="http://schemas.microsoft.com/office/drawing/2014/main" val="10005"/>
                  </a:ext>
                </a:extLst>
              </a:tr>
              <a:tr h="408633">
                <a:tc>
                  <a:txBody>
                    <a:bodyPr/>
                    <a:lstStyle/>
                    <a:p>
                      <a:pPr algn="just">
                        <a:spcAft>
                          <a:spcPts val="800"/>
                        </a:spcAft>
                      </a:pPr>
                      <a:r>
                        <a:rPr lang="en-GB" sz="1600" dirty="0" err="1">
                          <a:effectLst/>
                        </a:rPr>
                        <a:t>Adalet</a:t>
                      </a:r>
                      <a:r>
                        <a:rPr lang="en-GB" sz="1600" dirty="0">
                          <a:effectLst/>
                        </a:rPr>
                        <a:t> </a:t>
                      </a:r>
                      <a:r>
                        <a:rPr lang="en-GB" sz="1600" dirty="0" err="1">
                          <a:effectLst/>
                        </a:rPr>
                        <a:t>Bakanlığı</a:t>
                      </a:r>
                      <a:endParaRPr lang="tr-TR" sz="1600" dirty="0">
                        <a:effectLst/>
                        <a:latin typeface="Calibri"/>
                        <a:ea typeface="Calibri"/>
                      </a:endParaRPr>
                    </a:p>
                  </a:txBody>
                  <a:tcPr marL="68580" marR="68580" marT="0" marB="0"/>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817199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çerik Yer Tutucusu 1"/>
          <p:cNvSpPr>
            <a:spLocks noGrp="1"/>
          </p:cNvSpPr>
          <p:nvPr>
            <p:ph idx="1"/>
          </p:nvPr>
        </p:nvSpPr>
        <p:spPr>
          <a:xfrm>
            <a:off x="184727" y="1126837"/>
            <a:ext cx="8811491" cy="3084945"/>
          </a:xfrm>
        </p:spPr>
        <p:txBody>
          <a:bodyPr/>
          <a:lstStyle/>
          <a:p>
            <a:pPr marL="0" indent="0">
              <a:buNone/>
            </a:pPr>
            <a:r>
              <a:rPr lang="tr-TR" sz="2000" b="1" dirty="0"/>
              <a:t>Paydaş </a:t>
            </a:r>
            <a:r>
              <a:rPr lang="tr-TR" sz="2000" b="1" dirty="0" smtClean="0"/>
              <a:t>Toplantılarından </a:t>
            </a:r>
            <a:r>
              <a:rPr lang="tr-TR" sz="2000" b="1" dirty="0"/>
              <a:t>Elde Edilen </a:t>
            </a:r>
            <a:r>
              <a:rPr lang="tr-TR" sz="2000" b="1" dirty="0" smtClean="0"/>
              <a:t>Bulgular</a:t>
            </a:r>
          </a:p>
          <a:p>
            <a:pPr algn="just"/>
            <a:r>
              <a:rPr lang="tr-TR" sz="1600" dirty="0" err="1"/>
              <a:t>M</a:t>
            </a:r>
            <a:r>
              <a:rPr lang="tr-TR" sz="1600" dirty="0" err="1" smtClean="0"/>
              <a:t>obbing'in</a:t>
            </a:r>
            <a:r>
              <a:rPr lang="tr-TR" sz="1600" dirty="0" smtClean="0"/>
              <a:t> </a:t>
            </a:r>
            <a:r>
              <a:rPr lang="tr-TR" sz="1600" dirty="0"/>
              <a:t>tanımı konusunda </a:t>
            </a:r>
            <a:r>
              <a:rPr lang="tr-TR" sz="1600" dirty="0" smtClean="0"/>
              <a:t>üzerinde uzlaşılmış </a:t>
            </a:r>
            <a:r>
              <a:rPr lang="tr-TR" sz="1600" dirty="0"/>
              <a:t>ve ortak bir anlayış </a:t>
            </a:r>
            <a:r>
              <a:rPr lang="tr-TR" sz="1600" dirty="0" smtClean="0"/>
              <a:t>eksikliği;</a:t>
            </a:r>
          </a:p>
          <a:p>
            <a:pPr algn="just"/>
            <a:r>
              <a:rPr lang="tr-TR" sz="1600" dirty="0"/>
              <a:t>Tutarlı veri toplama mekanizmalarının olmaması (her sorumlu kurum kendi verilerini toplamakta ancak kurumlar arasında ortak bir veri tabanı ve veri paylaşımı olmaması, </a:t>
            </a:r>
            <a:r>
              <a:rPr lang="tr-TR" sz="1600" dirty="0" err="1"/>
              <a:t>mobbing</a:t>
            </a:r>
            <a:r>
              <a:rPr lang="tr-TR" sz="1600" dirty="0"/>
              <a:t> ile mücadele için kanıta dayalı politikaların geliştirilmesini </a:t>
            </a:r>
            <a:r>
              <a:rPr lang="tr-TR" sz="1600" dirty="0" smtClean="0"/>
              <a:t>engellemektedir);</a:t>
            </a:r>
          </a:p>
          <a:p>
            <a:pPr algn="just"/>
            <a:r>
              <a:rPr lang="tr-TR" sz="1600" dirty="0"/>
              <a:t>Bağımsız bir </a:t>
            </a:r>
            <a:r>
              <a:rPr lang="tr-TR" sz="1600" dirty="0" err="1"/>
              <a:t>Mobbing</a:t>
            </a:r>
            <a:r>
              <a:rPr lang="tr-TR" sz="1600" dirty="0"/>
              <a:t> Konseyi olasılığı tartışıldı</a:t>
            </a:r>
            <a:r>
              <a:rPr lang="tr-TR" sz="1600" dirty="0" smtClean="0"/>
              <a:t>;</a:t>
            </a:r>
          </a:p>
          <a:p>
            <a:pPr algn="just"/>
            <a:r>
              <a:rPr lang="tr-TR" sz="1600" dirty="0"/>
              <a:t>Cinsiyet, yaş, sektör ve benzeri parametrelere göre veri ayrımı yoktur</a:t>
            </a:r>
            <a:r>
              <a:rPr lang="tr-TR" sz="1600" dirty="0" smtClean="0"/>
              <a:t>;</a:t>
            </a:r>
          </a:p>
          <a:p>
            <a:pPr algn="just"/>
            <a:r>
              <a:rPr lang="tr-TR" sz="1600" dirty="0"/>
              <a:t>Bilinçlendirme ve eğitim faaliyetlerinin eksikliği </a:t>
            </a:r>
          </a:p>
        </p:txBody>
      </p:sp>
    </p:spTree>
    <p:extLst>
      <p:ext uri="{BB962C8B-B14F-4D97-AF65-F5344CB8AC3E}">
        <p14:creationId xmlns:p14="http://schemas.microsoft.com/office/powerpoint/2010/main" val="97532819"/>
      </p:ext>
    </p:extLst>
  </p:cSld>
  <p:clrMapOvr>
    <a:masterClrMapping/>
  </p:clrMapOvr>
</p:sld>
</file>

<file path=ppt/theme/theme1.xml><?xml version="1.0" encoding="utf-8"?>
<a:theme xmlns:a="http://schemas.openxmlformats.org/drawingml/2006/main" name="Office Theme">
  <a:themeElements>
    <a:clrScheme name="Gelis">
      <a:dk1>
        <a:srgbClr val="000000"/>
      </a:dk1>
      <a:lt1>
        <a:srgbClr val="FFFFFF"/>
      </a:lt1>
      <a:dk2>
        <a:srgbClr val="0089C3"/>
      </a:dk2>
      <a:lt2>
        <a:srgbClr val="E7E6E6"/>
      </a:lt2>
      <a:accent1>
        <a:srgbClr val="F2B229"/>
      </a:accent1>
      <a:accent2>
        <a:srgbClr val="682979"/>
      </a:accent2>
      <a:accent3>
        <a:srgbClr val="5D5795"/>
      </a:accent3>
      <a:accent4>
        <a:srgbClr val="272652"/>
      </a:accent4>
      <a:accent5>
        <a:srgbClr val="00A4D2"/>
      </a:accent5>
      <a:accent6>
        <a:srgbClr val="87AE3F"/>
      </a:accent6>
      <a:hlink>
        <a:srgbClr val="B4273D"/>
      </a:hlink>
      <a:folHlink>
        <a:srgbClr val="D81963"/>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3262</TotalTime>
  <Words>4827</Words>
  <Application>Microsoft Office PowerPoint</Application>
  <PresentationFormat>On-screen Show (4:3)</PresentationFormat>
  <Paragraphs>536</Paragraphs>
  <Slides>50</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50</vt:i4>
      </vt:variant>
    </vt:vector>
  </HeadingPairs>
  <TitlesOfParts>
    <vt:vector size="54" baseType="lpstr">
      <vt:lpstr>Arial</vt:lpstr>
      <vt:lpstr>Arial Black</vt:lpstr>
      <vt:lpstr>Calibri</vt:lpstr>
      <vt:lpstr>Office Theme</vt:lpstr>
      <vt:lpstr>        Mobing Şikayetleri Raporu  Sonuç Çalıştayı  </vt:lpstr>
      <vt:lpstr>PowerPoint Presentation</vt:lpstr>
      <vt:lpstr>PowerPoint Presentation</vt:lpstr>
      <vt:lpstr>PowerPoint Presentation</vt:lpstr>
      <vt:lpstr>PowerPoint Presentation</vt:lpstr>
      <vt:lpstr>        Mobing Şikayetleri Raporu  Sonuç Çalıştayı (Metodoloji)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Mobing Şikayetleri Raporu  Sonuç Çalıştayı (Öneriler)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Cavlan Basarir</dc:creator>
  <cp:lastModifiedBy>Zeynep Tuğçe Yılmaz</cp:lastModifiedBy>
  <cp:revision>228</cp:revision>
  <dcterms:created xsi:type="dcterms:W3CDTF">2017-09-19T16:43:33Z</dcterms:created>
  <dcterms:modified xsi:type="dcterms:W3CDTF">2022-06-02T08:18:56Z</dcterms:modified>
</cp:coreProperties>
</file>