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4"/>
  </p:notesMasterIdLst>
  <p:sldIdLst>
    <p:sldId id="256" r:id="rId2"/>
    <p:sldId id="264" r:id="rId3"/>
    <p:sldId id="277" r:id="rId4"/>
    <p:sldId id="301" r:id="rId5"/>
    <p:sldId id="278" r:id="rId6"/>
    <p:sldId id="279" r:id="rId7"/>
    <p:sldId id="280" r:id="rId8"/>
    <p:sldId id="302" r:id="rId9"/>
    <p:sldId id="281" r:id="rId10"/>
    <p:sldId id="282" r:id="rId11"/>
    <p:sldId id="283" r:id="rId12"/>
    <p:sldId id="303" r:id="rId13"/>
    <p:sldId id="284" r:id="rId14"/>
    <p:sldId id="285" r:id="rId15"/>
    <p:sldId id="286" r:id="rId16"/>
    <p:sldId id="304" r:id="rId17"/>
    <p:sldId id="287" r:id="rId18"/>
    <p:sldId id="291" r:id="rId19"/>
    <p:sldId id="288" r:id="rId20"/>
    <p:sldId id="293" r:id="rId21"/>
    <p:sldId id="294" r:id="rId22"/>
    <p:sldId id="305" r:id="rId23"/>
    <p:sldId id="295" r:id="rId24"/>
    <p:sldId id="296" r:id="rId25"/>
    <p:sldId id="297" r:id="rId26"/>
    <p:sldId id="289" r:id="rId27"/>
    <p:sldId id="298" r:id="rId28"/>
    <p:sldId id="290" r:id="rId29"/>
    <p:sldId id="299" r:id="rId30"/>
    <p:sldId id="300" r:id="rId31"/>
    <p:sldId id="292" r:id="rId32"/>
    <p:sldId id="260"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5391"/>
    <a:srgbClr val="FFA000"/>
    <a:srgbClr val="D70000"/>
    <a:srgbClr val="C522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696" autoAdjust="0"/>
    <p:restoredTop sz="94694"/>
  </p:normalViewPr>
  <p:slideViewPr>
    <p:cSldViewPr snapToGrid="0" snapToObjects="1" showGuides="1">
      <p:cViewPr varScale="1">
        <p:scale>
          <a:sx n="68" d="100"/>
          <a:sy n="68" d="100"/>
        </p:scale>
        <p:origin x="1212" y="52"/>
      </p:cViewPr>
      <p:guideLst>
        <p:guide orient="horz" pos="2160"/>
        <p:guide pos="2880"/>
      </p:guideLst>
    </p:cSldViewPr>
  </p:slideViewPr>
  <p:notesTextViewPr>
    <p:cViewPr>
      <p:scale>
        <a:sx n="1" d="1"/>
        <a:sy n="1" d="1"/>
      </p:scale>
      <p:origin x="0" y="0"/>
    </p:cViewPr>
  </p:notesTextViewPr>
  <p:notesViewPr>
    <p:cSldViewPr snapToGrid="0" snapToObjects="1">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082528-6852-3B40-B59B-9A8A5812EE51}" type="datetimeFigureOut">
              <a:rPr lang="en-US" smtClean="0"/>
              <a:t>3/14/2022</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E73337-8829-2C45-839C-997651227188}" type="slidenum">
              <a:rPr lang="en-US" smtClean="0"/>
              <a:t>‹#›</a:t>
            </a:fld>
            <a:endParaRPr lang="en-US" dirty="0"/>
          </a:p>
        </p:txBody>
      </p:sp>
    </p:spTree>
    <p:extLst>
      <p:ext uri="{BB962C8B-B14F-4D97-AF65-F5344CB8AC3E}">
        <p14:creationId xmlns:p14="http://schemas.microsoft.com/office/powerpoint/2010/main" val="20661952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E73337-8829-2C45-839C-997651227188}" type="slidenum">
              <a:rPr lang="en-US" smtClean="0"/>
              <a:t>1</a:t>
            </a:fld>
            <a:endParaRPr lang="en-US" dirty="0"/>
          </a:p>
        </p:txBody>
      </p:sp>
    </p:spTree>
    <p:extLst>
      <p:ext uri="{BB962C8B-B14F-4D97-AF65-F5344CB8AC3E}">
        <p14:creationId xmlns:p14="http://schemas.microsoft.com/office/powerpoint/2010/main" val="12429721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224130" y="2037522"/>
            <a:ext cx="4717290" cy="2601385"/>
          </a:xfrm>
          <a:prstGeom prst="rect">
            <a:avLst/>
          </a:prstGeom>
          <a:noFill/>
        </p:spPr>
        <p:txBody>
          <a:bodyPr anchor="b">
            <a:normAutofit/>
          </a:bodyPr>
          <a:lstStyle>
            <a:lvl1pPr algn="r">
              <a:defRPr sz="4800">
                <a:solidFill>
                  <a:schemeClr val="accent2"/>
                </a:solidFill>
              </a:defRPr>
            </a:lvl1pPr>
          </a:lstStyle>
          <a:p>
            <a:r>
              <a:rPr lang="en-US" dirty="0"/>
              <a:t>Click to edit Master title style</a:t>
            </a:r>
          </a:p>
        </p:txBody>
      </p:sp>
      <p:sp>
        <p:nvSpPr>
          <p:cNvPr id="3" name="Subtitle 2"/>
          <p:cNvSpPr>
            <a:spLocks noGrp="1"/>
          </p:cNvSpPr>
          <p:nvPr>
            <p:ph type="subTitle" idx="1"/>
          </p:nvPr>
        </p:nvSpPr>
        <p:spPr>
          <a:xfrm>
            <a:off x="4224128" y="4638907"/>
            <a:ext cx="4717291" cy="1404084"/>
          </a:xfrm>
          <a:noFill/>
        </p:spPr>
        <p:txBody>
          <a:bodyPr/>
          <a:lstStyle>
            <a:lvl1pPr marL="0" indent="0" algn="r">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533913B-6D7E-4547-89E3-830639433B1A}" type="datetimeFigureOut">
              <a:rPr lang="en-US" smtClean="0"/>
              <a:t>3/14/2022</a:t>
            </a:fld>
            <a:endParaRPr lang="en-US" dirty="0"/>
          </a:p>
        </p:txBody>
      </p:sp>
      <p:sp>
        <p:nvSpPr>
          <p:cNvPr id="8" name="Slide Number Placeholder 7"/>
          <p:cNvSpPr>
            <a:spLocks noGrp="1"/>
          </p:cNvSpPr>
          <p:nvPr>
            <p:ph type="sldNum" sz="quarter" idx="11"/>
          </p:nvPr>
        </p:nvSpPr>
        <p:spPr/>
        <p:txBody>
          <a:bodyPr/>
          <a:lstStyle/>
          <a:p>
            <a:fld id="{36A237DA-38EE-F64F-9654-469C4A158CF9}"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8650" y="4701224"/>
            <a:ext cx="7886700" cy="1413771"/>
          </a:xfrm>
        </p:spPr>
        <p:txBody>
          <a:bodyPr/>
          <a:lstStyle>
            <a:lvl1pPr marL="0" indent="0">
              <a:buNone/>
              <a:defRPr sz="2400">
                <a:solidFill>
                  <a:schemeClr val="accent4"/>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 name="Date Placeholder 6"/>
          <p:cNvSpPr>
            <a:spLocks noGrp="1"/>
          </p:cNvSpPr>
          <p:nvPr>
            <p:ph type="dt" sz="half" idx="10"/>
          </p:nvPr>
        </p:nvSpPr>
        <p:spPr/>
        <p:txBody>
          <a:bodyPr/>
          <a:lstStyle/>
          <a:p>
            <a:fld id="{1533913B-6D7E-4547-89E3-830639433B1A}" type="datetimeFigureOut">
              <a:rPr lang="en-US" smtClean="0"/>
              <a:t>3/14/2022</a:t>
            </a:fld>
            <a:endParaRPr lang="en-US" dirty="0"/>
          </a:p>
        </p:txBody>
      </p:sp>
      <p:sp>
        <p:nvSpPr>
          <p:cNvPr id="8" name="Slide Number Placeholder 7"/>
          <p:cNvSpPr>
            <a:spLocks noGrp="1"/>
          </p:cNvSpPr>
          <p:nvPr>
            <p:ph type="sldNum" sz="quarter" idx="11"/>
          </p:nvPr>
        </p:nvSpPr>
        <p:spPr/>
        <p:txBody>
          <a:bodyPr/>
          <a:lstStyle/>
          <a:p>
            <a:fld id="{36A237DA-38EE-F64F-9654-469C4A158CF9}"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188720"/>
            <a:ext cx="3886200" cy="491744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188720"/>
            <a:ext cx="3886200" cy="49174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1533913B-6D7E-4547-89E3-830639433B1A}" type="datetimeFigureOut">
              <a:rPr lang="en-US" smtClean="0"/>
              <a:t>3/14/2022</a:t>
            </a:fld>
            <a:endParaRPr lang="en-US" dirty="0"/>
          </a:p>
        </p:txBody>
      </p:sp>
      <p:sp>
        <p:nvSpPr>
          <p:cNvPr id="9" name="Slide Number Placeholder 8"/>
          <p:cNvSpPr>
            <a:spLocks noGrp="1"/>
          </p:cNvSpPr>
          <p:nvPr>
            <p:ph type="sldNum" sz="quarter" idx="11"/>
          </p:nvPr>
        </p:nvSpPr>
        <p:spPr/>
        <p:txBody>
          <a:bodyPr/>
          <a:lstStyle/>
          <a:p>
            <a:fld id="{36A237DA-38EE-F64F-9654-469C4A158CF9}"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170600"/>
            <a:ext cx="3868340" cy="753550"/>
          </a:xfrm>
        </p:spPr>
        <p:txBody>
          <a:bodyPr anchor="b"/>
          <a:lstStyle>
            <a:lvl1pPr marL="0" indent="0">
              <a:buNone/>
              <a:defRPr sz="24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042161"/>
            <a:ext cx="3868340" cy="408432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170600"/>
            <a:ext cx="3887391" cy="753550"/>
          </a:xfrm>
        </p:spPr>
        <p:txBody>
          <a:bodyPr anchor="b"/>
          <a:lstStyle>
            <a:lvl1pPr marL="0" indent="0">
              <a:buNone/>
              <a:defRPr sz="24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042161"/>
            <a:ext cx="3887391" cy="40843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Date Placeholder 9"/>
          <p:cNvSpPr>
            <a:spLocks noGrp="1"/>
          </p:cNvSpPr>
          <p:nvPr>
            <p:ph type="dt" sz="half" idx="10"/>
          </p:nvPr>
        </p:nvSpPr>
        <p:spPr/>
        <p:txBody>
          <a:bodyPr/>
          <a:lstStyle/>
          <a:p>
            <a:fld id="{1533913B-6D7E-4547-89E3-830639433B1A}" type="datetimeFigureOut">
              <a:rPr lang="en-US" smtClean="0"/>
              <a:t>3/14/2022</a:t>
            </a:fld>
            <a:endParaRPr lang="en-US" dirty="0"/>
          </a:p>
        </p:txBody>
      </p:sp>
      <p:sp>
        <p:nvSpPr>
          <p:cNvPr id="11" name="Slide Number Placeholder 10"/>
          <p:cNvSpPr>
            <a:spLocks noGrp="1"/>
          </p:cNvSpPr>
          <p:nvPr>
            <p:ph type="sldNum" sz="quarter" idx="11"/>
          </p:nvPr>
        </p:nvSpPr>
        <p:spPr/>
        <p:txBody>
          <a:bodyPr/>
          <a:lstStyle/>
          <a:p>
            <a:fld id="{36A237DA-38EE-F64F-9654-469C4A158CF9}"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fld id="{1533913B-6D7E-4547-89E3-830639433B1A}" type="datetimeFigureOut">
              <a:rPr lang="en-US" smtClean="0"/>
              <a:t>3/14/2022</a:t>
            </a:fld>
            <a:endParaRPr lang="en-US" dirty="0"/>
          </a:p>
        </p:txBody>
      </p:sp>
      <p:sp>
        <p:nvSpPr>
          <p:cNvPr id="7" name="Slide Number Placeholder 6"/>
          <p:cNvSpPr>
            <a:spLocks noGrp="1"/>
          </p:cNvSpPr>
          <p:nvPr>
            <p:ph type="sldNum" sz="quarter" idx="11"/>
          </p:nvPr>
        </p:nvSpPr>
        <p:spPr/>
        <p:txBody>
          <a:bodyPr/>
          <a:lstStyle/>
          <a:p>
            <a:fld id="{36A237DA-38EE-F64F-9654-469C4A158CF9}"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1177373"/>
            <a:ext cx="2949178" cy="1459018"/>
          </a:xfrm>
          <a:prstGeom prst="rect">
            <a:avLst/>
          </a:prstGeom>
        </p:spPr>
        <p:txBody>
          <a:bodyPr anchor="b"/>
          <a:lstStyle>
            <a:lvl1pPr>
              <a:defRPr sz="3200">
                <a:solidFill>
                  <a:schemeClr val="accent2"/>
                </a:solidFill>
              </a:defRPr>
            </a:lvl1pPr>
          </a:lstStyle>
          <a:p>
            <a:r>
              <a:rPr lang="en-US" dirty="0"/>
              <a:t>Click to edit Master title style</a:t>
            </a:r>
          </a:p>
        </p:txBody>
      </p:sp>
      <p:sp>
        <p:nvSpPr>
          <p:cNvPr id="3" name="Content Placeholder 2"/>
          <p:cNvSpPr>
            <a:spLocks noGrp="1"/>
          </p:cNvSpPr>
          <p:nvPr>
            <p:ph idx="1"/>
          </p:nvPr>
        </p:nvSpPr>
        <p:spPr>
          <a:xfrm>
            <a:off x="3887391" y="1177372"/>
            <a:ext cx="4629150" cy="492583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27780" y="2636391"/>
            <a:ext cx="2949178" cy="346681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Date Placeholder 7"/>
          <p:cNvSpPr>
            <a:spLocks noGrp="1"/>
          </p:cNvSpPr>
          <p:nvPr>
            <p:ph type="dt" sz="half" idx="10"/>
          </p:nvPr>
        </p:nvSpPr>
        <p:spPr/>
        <p:txBody>
          <a:bodyPr/>
          <a:lstStyle/>
          <a:p>
            <a:fld id="{1533913B-6D7E-4547-89E3-830639433B1A}" type="datetimeFigureOut">
              <a:rPr lang="en-US" smtClean="0"/>
              <a:t>3/14/2022</a:t>
            </a:fld>
            <a:endParaRPr lang="en-US" dirty="0"/>
          </a:p>
        </p:txBody>
      </p:sp>
      <p:sp>
        <p:nvSpPr>
          <p:cNvPr id="9" name="Slide Number Placeholder 8"/>
          <p:cNvSpPr>
            <a:spLocks noGrp="1"/>
          </p:cNvSpPr>
          <p:nvPr>
            <p:ph type="sldNum" sz="quarter" idx="11"/>
          </p:nvPr>
        </p:nvSpPr>
        <p:spPr/>
        <p:txBody>
          <a:bodyPr/>
          <a:lstStyle/>
          <a:p>
            <a:fld id="{36A237DA-38EE-F64F-9654-469C4A158CF9}"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3887391" y="1158240"/>
            <a:ext cx="4629150" cy="4947920"/>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8" name="Date Placeholder 7"/>
          <p:cNvSpPr>
            <a:spLocks noGrp="1"/>
          </p:cNvSpPr>
          <p:nvPr>
            <p:ph type="dt" sz="half" idx="10"/>
          </p:nvPr>
        </p:nvSpPr>
        <p:spPr/>
        <p:txBody>
          <a:bodyPr/>
          <a:lstStyle/>
          <a:p>
            <a:fld id="{1533913B-6D7E-4547-89E3-830639433B1A}" type="datetimeFigureOut">
              <a:rPr lang="en-US" smtClean="0"/>
              <a:t>3/14/2022</a:t>
            </a:fld>
            <a:endParaRPr lang="en-US" dirty="0"/>
          </a:p>
        </p:txBody>
      </p:sp>
      <p:sp>
        <p:nvSpPr>
          <p:cNvPr id="9" name="Slide Number Placeholder 8"/>
          <p:cNvSpPr>
            <a:spLocks noGrp="1"/>
          </p:cNvSpPr>
          <p:nvPr>
            <p:ph type="sldNum" sz="quarter" idx="11"/>
          </p:nvPr>
        </p:nvSpPr>
        <p:spPr/>
        <p:txBody>
          <a:bodyPr/>
          <a:lstStyle/>
          <a:p>
            <a:fld id="{36A237DA-38EE-F64F-9654-469C4A158CF9}" type="slidenum">
              <a:rPr lang="en-US" smtClean="0"/>
              <a:t>‹#›</a:t>
            </a:fld>
            <a:endParaRPr lang="en-US" dirty="0"/>
          </a:p>
        </p:txBody>
      </p:sp>
      <p:sp>
        <p:nvSpPr>
          <p:cNvPr id="7" name="Title 1">
            <a:extLst>
              <a:ext uri="{FF2B5EF4-FFF2-40B4-BE49-F238E27FC236}">
                <a16:creationId xmlns:a16="http://schemas.microsoft.com/office/drawing/2014/main" id="{F7876329-77EF-CB40-AA67-F7A144BDA846}"/>
              </a:ext>
            </a:extLst>
          </p:cNvPr>
          <p:cNvSpPr>
            <a:spLocks noGrp="1"/>
          </p:cNvSpPr>
          <p:nvPr>
            <p:ph type="title"/>
          </p:nvPr>
        </p:nvSpPr>
        <p:spPr>
          <a:xfrm>
            <a:off x="629841" y="1158240"/>
            <a:ext cx="2949178" cy="1467990"/>
          </a:xfrm>
          <a:prstGeom prst="rect">
            <a:avLst/>
          </a:prstGeom>
        </p:spPr>
        <p:txBody>
          <a:bodyPr anchor="b"/>
          <a:lstStyle>
            <a:lvl1pPr>
              <a:defRPr sz="3200">
                <a:solidFill>
                  <a:schemeClr val="accent2"/>
                </a:solidFill>
              </a:defRPr>
            </a:lvl1pPr>
          </a:lstStyle>
          <a:p>
            <a:r>
              <a:rPr lang="en-US" dirty="0"/>
              <a:t>Click to edit Master title style</a:t>
            </a:r>
          </a:p>
        </p:txBody>
      </p:sp>
      <p:sp>
        <p:nvSpPr>
          <p:cNvPr id="10" name="Text Placeholder 3">
            <a:extLst>
              <a:ext uri="{FF2B5EF4-FFF2-40B4-BE49-F238E27FC236}">
                <a16:creationId xmlns:a16="http://schemas.microsoft.com/office/drawing/2014/main" id="{5F92547F-25D2-A046-8333-F0CB14957A1A}"/>
              </a:ext>
            </a:extLst>
          </p:cNvPr>
          <p:cNvSpPr>
            <a:spLocks noGrp="1"/>
          </p:cNvSpPr>
          <p:nvPr>
            <p:ph type="body" sz="half" idx="2"/>
          </p:nvPr>
        </p:nvSpPr>
        <p:spPr>
          <a:xfrm>
            <a:off x="627780" y="2626229"/>
            <a:ext cx="2949178" cy="347993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8650" y="1198881"/>
            <a:ext cx="7886700" cy="49276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586364" y="6279515"/>
            <a:ext cx="20574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ctr"/>
            <a:fld id="{1533913B-6D7E-4547-89E3-830639433B1A}" type="datetimeFigureOut">
              <a:rPr lang="en-US" smtClean="0"/>
              <a:pPr algn="ctr"/>
              <a:t>3/14/2022</a:t>
            </a:fld>
            <a:endParaRPr lang="en-US" dirty="0"/>
          </a:p>
        </p:txBody>
      </p:sp>
      <p:sp>
        <p:nvSpPr>
          <p:cNvPr id="6" name="Slide Number Placeholder 5"/>
          <p:cNvSpPr>
            <a:spLocks noGrp="1"/>
          </p:cNvSpPr>
          <p:nvPr>
            <p:ph type="sldNum" sz="quarter" idx="4"/>
          </p:nvPr>
        </p:nvSpPr>
        <p:spPr>
          <a:xfrm>
            <a:off x="5107604" y="6279515"/>
            <a:ext cx="20574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ctr"/>
            <a:fld id="{36A237DA-38EE-F64F-9654-469C4A158CF9}" type="slidenum">
              <a:rPr lang="en-US" smtClean="0"/>
              <a:pPr/>
              <a:t>‹#›</a:t>
            </a:fld>
            <a:endParaRPr lang="en-US" dirty="0"/>
          </a:p>
        </p:txBody>
      </p:sp>
    </p:spTree>
    <p:extLst>
      <p:ext uri="{BB962C8B-B14F-4D97-AF65-F5344CB8AC3E}">
        <p14:creationId xmlns:p14="http://schemas.microsoft.com/office/powerpoint/2010/main" val="9151730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8" r:id="rId7"/>
    <p:sldLayoutId id="2147483669"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4"/>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4"/>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224130" y="2487582"/>
            <a:ext cx="4717290" cy="2601385"/>
          </a:xfrm>
          <a:prstGeom prst="rect">
            <a:avLst/>
          </a:prstGeom>
        </p:spPr>
        <p:txBody>
          <a:bodyPr>
            <a:normAutofit fontScale="90000"/>
          </a:bodyPr>
          <a:lstStyle/>
          <a:p>
            <a:br>
              <a:rPr lang="en-US" altLang="en-US" sz="3200" b="1" dirty="0"/>
            </a:br>
            <a:br>
              <a:rPr lang="en-US" altLang="en-US" sz="3200" b="1" dirty="0"/>
            </a:br>
            <a:r>
              <a:rPr lang="en-US" altLang="en-US" sz="3200" b="1" dirty="0"/>
              <a:t>Int.12.2 </a:t>
            </a:r>
            <a:br>
              <a:rPr lang="en-US" altLang="en-US" sz="3200" b="1" dirty="0"/>
            </a:br>
            <a:r>
              <a:rPr lang="en-US" altLang="en-US" sz="3200" b="1" dirty="0"/>
              <a:t>Pre-Study Workshop on PwDs</a:t>
            </a:r>
            <a:br>
              <a:rPr lang="en-US" altLang="en-US" sz="3200" b="1" dirty="0"/>
            </a:br>
            <a:br>
              <a:rPr lang="en-US" altLang="en-US" sz="3200" b="1" dirty="0"/>
            </a:br>
            <a:endParaRPr lang="en-US" sz="3200" dirty="0"/>
          </a:p>
        </p:txBody>
      </p:sp>
      <p:sp>
        <p:nvSpPr>
          <p:cNvPr id="3" name="Subtitle 2"/>
          <p:cNvSpPr>
            <a:spLocks noGrp="1"/>
          </p:cNvSpPr>
          <p:nvPr>
            <p:ph type="subTitle" idx="1"/>
          </p:nvPr>
        </p:nvSpPr>
        <p:spPr>
          <a:xfrm>
            <a:off x="4224130" y="4631767"/>
            <a:ext cx="4717291" cy="1404084"/>
          </a:xfrm>
        </p:spPr>
        <p:txBody>
          <a:bodyPr/>
          <a:lstStyle/>
          <a:p>
            <a:r>
              <a:rPr lang="en-US" altLang="en-US" b="1" dirty="0"/>
              <a:t>15 March 2022</a:t>
            </a:r>
            <a:endParaRPr lang="tr-TR" altLang="en-US" b="1" dirty="0"/>
          </a:p>
          <a:p>
            <a:r>
              <a:rPr lang="tr-TR" altLang="en-US" b="1" dirty="0"/>
              <a:t>Ahmet GÜL</a:t>
            </a:r>
            <a:endParaRPr lang="en-US" altLang="en-US" b="1" dirty="0"/>
          </a:p>
          <a:p>
            <a:r>
              <a:rPr lang="en-US" b="1" dirty="0"/>
              <a:t>(Online)</a:t>
            </a:r>
            <a:endParaRPr lang="en-US" dirty="0"/>
          </a:p>
        </p:txBody>
      </p:sp>
      <p:sp>
        <p:nvSpPr>
          <p:cNvPr id="4" name="TextBox 3">
            <a:extLst>
              <a:ext uri="{FF2B5EF4-FFF2-40B4-BE49-F238E27FC236}">
                <a16:creationId xmlns:a16="http://schemas.microsoft.com/office/drawing/2014/main" id="{FF0FFA6E-5339-0441-804C-9A60A248CB64}"/>
              </a:ext>
            </a:extLst>
          </p:cNvPr>
          <p:cNvSpPr txBox="1"/>
          <p:nvPr/>
        </p:nvSpPr>
        <p:spPr>
          <a:xfrm>
            <a:off x="6809127" y="2296886"/>
            <a:ext cx="1895071" cy="276999"/>
          </a:xfrm>
          <a:prstGeom prst="rect">
            <a:avLst/>
          </a:prstGeom>
          <a:noFill/>
        </p:spPr>
        <p:txBody>
          <a:bodyPr wrap="none" rtlCol="0">
            <a:spAutoFit/>
          </a:bodyPr>
          <a:lstStyle/>
          <a:p>
            <a:r>
              <a:rPr lang="en-US" sz="1100" b="1" dirty="0">
                <a:solidFill>
                  <a:schemeClr val="accent3"/>
                </a:solidFill>
              </a:rPr>
              <a:t>(</a:t>
            </a:r>
            <a:r>
              <a:rPr lang="en-GB" sz="1200" b="1" dirty="0">
                <a:solidFill>
                  <a:schemeClr val="accent2"/>
                </a:solidFill>
              </a:rPr>
              <a:t>TREESP1.3. FoW/P-01</a:t>
            </a:r>
            <a:r>
              <a:rPr lang="en-US" sz="1100" b="1" dirty="0">
                <a:solidFill>
                  <a:schemeClr val="accent3"/>
                </a:solidFill>
              </a:rPr>
              <a:t>)</a:t>
            </a:r>
          </a:p>
        </p:txBody>
      </p:sp>
    </p:spTree>
    <p:extLst>
      <p:ext uri="{BB962C8B-B14F-4D97-AF65-F5344CB8AC3E}">
        <p14:creationId xmlns:p14="http://schemas.microsoft.com/office/powerpoint/2010/main" val="25049711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pPr marL="0" indent="0">
              <a:buNone/>
            </a:pPr>
            <a:endParaRPr lang="tr-TR" b="1" dirty="0"/>
          </a:p>
          <a:p>
            <a:pPr marL="0" indent="0">
              <a:buNone/>
            </a:pPr>
            <a:endParaRPr lang="tr-TR" b="1" dirty="0"/>
          </a:p>
          <a:p>
            <a:pPr marL="0" indent="0">
              <a:buNone/>
            </a:pPr>
            <a:endParaRPr lang="tr-TR" b="1" dirty="0"/>
          </a:p>
          <a:p>
            <a:pPr marL="0" indent="0">
              <a:buNone/>
            </a:pPr>
            <a:endParaRPr lang="tr-TR" b="1" dirty="0"/>
          </a:p>
          <a:p>
            <a:pPr marL="0" indent="0" algn="ctr">
              <a:buNone/>
            </a:pPr>
            <a:r>
              <a:rPr lang="tr-TR" b="1" dirty="0"/>
              <a:t>Farkındalık:</a:t>
            </a:r>
            <a:endParaRPr lang="es-AR" b="1" dirty="0"/>
          </a:p>
          <a:p>
            <a:pPr marL="0" indent="0" algn="ctr">
              <a:buNone/>
            </a:pPr>
            <a:r>
              <a:rPr lang="tr-TR" dirty="0">
                <a:solidFill>
                  <a:srgbClr val="FF0000"/>
                </a:solidFill>
              </a:rPr>
              <a:t>Awareness:</a:t>
            </a:r>
          </a:p>
          <a:p>
            <a:endParaRPr lang="tr-TR" dirty="0"/>
          </a:p>
        </p:txBody>
      </p:sp>
    </p:spTree>
    <p:extLst>
      <p:ext uri="{BB962C8B-B14F-4D97-AF65-F5344CB8AC3E}">
        <p14:creationId xmlns:p14="http://schemas.microsoft.com/office/powerpoint/2010/main" val="8653820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fontScale="92500" lnSpcReduction="10000"/>
          </a:bodyPr>
          <a:lstStyle/>
          <a:p>
            <a:r>
              <a:rPr lang="tr-TR" dirty="0"/>
              <a:t> İnsan, akıl yürütme yetisine sahip, sosyal bir canlıdır ve bir araya gelerek toplum halinde yaşamaktadır. Böylece kendisini ve yaşadığı sosyal çevreyi düzenlemekte ve geliştirmektedir. </a:t>
            </a:r>
          </a:p>
          <a:p>
            <a:r>
              <a:rPr lang="tr-TR" dirty="0"/>
              <a:t>Toplum içerisinde yer alan her kişinin kendini bir birey olarak adlandırabilmesi toplumda var oluşunun temelidir. </a:t>
            </a:r>
          </a:p>
          <a:p>
            <a:r>
              <a:rPr lang="tr-TR" dirty="0"/>
              <a:t>Engelli birey çoğu zaman toplumda dışlanmışlık veya izolasyon problemi ile karşılaşmaktadır. Bu dışlanmanın en büyük sebebi ise diğer bireylerin farkındalık ile ilgili eksiklikleridir. Engelli bireylerin varlığının kabul edilmesi ve tanınması gerekmektedir. Türkiye’de ve Dünya’da engellilere yönelik birçok farkındalık çalışması yapılmaktadır.</a:t>
            </a:r>
          </a:p>
          <a:p>
            <a:endParaRPr lang="tr-TR" dirty="0"/>
          </a:p>
        </p:txBody>
      </p:sp>
    </p:spTree>
    <p:extLst>
      <p:ext uri="{BB962C8B-B14F-4D97-AF65-F5344CB8AC3E}">
        <p14:creationId xmlns:p14="http://schemas.microsoft.com/office/powerpoint/2010/main" val="18386121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D68B054-4FF3-40D3-B1DB-8001AA6351DA}"/>
              </a:ext>
            </a:extLst>
          </p:cNvPr>
          <p:cNvSpPr>
            <a:spLocks noGrp="1"/>
          </p:cNvSpPr>
          <p:nvPr>
            <p:ph idx="1"/>
          </p:nvPr>
        </p:nvSpPr>
        <p:spPr/>
        <p:txBody>
          <a:bodyPr>
            <a:normAutofit fontScale="92500" lnSpcReduction="10000"/>
          </a:bodyPr>
          <a:lstStyle/>
          <a:p>
            <a:r>
              <a:rPr lang="en-US" dirty="0">
                <a:solidFill>
                  <a:srgbClr val="FF0000"/>
                </a:solidFill>
              </a:rPr>
              <a:t>Humans are social creatures with the ability to reason and live together in society. Thus, he organizes and develops himself and the social environment in which he lives.</a:t>
            </a:r>
          </a:p>
          <a:p>
            <a:r>
              <a:rPr lang="en-US" dirty="0">
                <a:solidFill>
                  <a:srgbClr val="FF0000"/>
                </a:solidFill>
              </a:rPr>
              <a:t>The fact that every person in the society can call himself an individual is the basis of his existence in the society.</a:t>
            </a:r>
          </a:p>
          <a:p>
            <a:r>
              <a:rPr lang="en-US" dirty="0">
                <a:solidFill>
                  <a:srgbClr val="FF0000"/>
                </a:solidFill>
              </a:rPr>
              <a:t>Disabled individuals often encounter the problem of exclusion or isolation in society. The biggest reason for this exclusion is the lack of awareness of other individuals. The existence of persons with disabilities needs to be acknowledged and recognized. Many awareness activities are carried out for the disabled in Turkey and in the world.</a:t>
            </a:r>
          </a:p>
        </p:txBody>
      </p:sp>
    </p:spTree>
    <p:extLst>
      <p:ext uri="{BB962C8B-B14F-4D97-AF65-F5344CB8AC3E}">
        <p14:creationId xmlns:p14="http://schemas.microsoft.com/office/powerpoint/2010/main" val="7961125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pPr marL="0" indent="0">
              <a:buNone/>
            </a:pPr>
            <a:endParaRPr lang="tr-TR" dirty="0"/>
          </a:p>
          <a:p>
            <a:pPr marL="0" indent="0">
              <a:buNone/>
            </a:pPr>
            <a:endParaRPr lang="tr-TR" dirty="0"/>
          </a:p>
          <a:p>
            <a:pPr marL="0" indent="0">
              <a:buNone/>
            </a:pPr>
            <a:endParaRPr lang="tr-TR" dirty="0"/>
          </a:p>
          <a:p>
            <a:pPr marL="0" indent="0">
              <a:buNone/>
            </a:pPr>
            <a:r>
              <a:rPr lang="tr-TR" dirty="0"/>
              <a:t>Sizce engelli bireylerin hem sosyal hayata hem de istihdama katılımlarını arttırmak için ne gibi farkındalıklar yapılmalıdır?</a:t>
            </a:r>
            <a:endParaRPr lang="es-AR" dirty="0"/>
          </a:p>
          <a:p>
            <a:pPr marL="0" indent="0">
              <a:buNone/>
            </a:pPr>
            <a:r>
              <a:rPr lang="en-US" dirty="0">
                <a:solidFill>
                  <a:srgbClr val="FF0000"/>
                </a:solidFill>
              </a:rPr>
              <a:t>In your opinion, what kind of awareness should be made in order to increase the participation of disabled people in both social life and employment?</a:t>
            </a:r>
            <a:endParaRPr lang="tr-TR" dirty="0">
              <a:solidFill>
                <a:srgbClr val="FF0000"/>
              </a:solidFill>
            </a:endParaRPr>
          </a:p>
          <a:p>
            <a:endParaRPr lang="tr-TR" dirty="0"/>
          </a:p>
        </p:txBody>
      </p:sp>
    </p:spTree>
    <p:extLst>
      <p:ext uri="{BB962C8B-B14F-4D97-AF65-F5344CB8AC3E}">
        <p14:creationId xmlns:p14="http://schemas.microsoft.com/office/powerpoint/2010/main" val="38757148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pPr marL="0" indent="0">
              <a:buNone/>
            </a:pPr>
            <a:endParaRPr lang="tr-TR" b="1" dirty="0"/>
          </a:p>
          <a:p>
            <a:pPr marL="0" indent="0">
              <a:buNone/>
            </a:pPr>
            <a:endParaRPr lang="tr-TR" b="1" dirty="0"/>
          </a:p>
          <a:p>
            <a:pPr marL="0" indent="0">
              <a:buNone/>
            </a:pPr>
            <a:endParaRPr lang="tr-TR" b="1" dirty="0"/>
          </a:p>
          <a:p>
            <a:pPr marL="0" indent="0" algn="ctr">
              <a:buNone/>
            </a:pPr>
            <a:r>
              <a:rPr lang="tr-TR" b="1" dirty="0"/>
              <a:t>İstihdam</a:t>
            </a:r>
            <a:endParaRPr lang="es-AR" b="1" dirty="0"/>
          </a:p>
          <a:p>
            <a:pPr marL="0" indent="0" algn="ctr">
              <a:buNone/>
            </a:pPr>
            <a:r>
              <a:rPr lang="es-AR" b="1" dirty="0">
                <a:solidFill>
                  <a:srgbClr val="FF0000"/>
                </a:solidFill>
              </a:rPr>
              <a:t>Employment</a:t>
            </a:r>
            <a:endParaRPr lang="tr-TR" dirty="0">
              <a:solidFill>
                <a:srgbClr val="FF0000"/>
              </a:solidFill>
            </a:endParaRPr>
          </a:p>
        </p:txBody>
      </p:sp>
    </p:spTree>
    <p:extLst>
      <p:ext uri="{BB962C8B-B14F-4D97-AF65-F5344CB8AC3E}">
        <p14:creationId xmlns:p14="http://schemas.microsoft.com/office/powerpoint/2010/main" val="18599291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fontScale="77500" lnSpcReduction="20000"/>
          </a:bodyPr>
          <a:lstStyle/>
          <a:p>
            <a:pPr algn="just"/>
            <a:r>
              <a:rPr lang="tr-TR" dirty="0"/>
              <a:t>Engelli bireylerin yaşadığı önemli problemlerden biri istihdam sorunudur. Engelli bir birey maddi tüm yardımları alıyor ve yaşamını rahat bir şekilde devam ettiriyor olsa da bu durum mutlu olmasına yetmeyebiliyor.</a:t>
            </a:r>
          </a:p>
          <a:p>
            <a:pPr algn="just"/>
            <a:r>
              <a:rPr lang="tr-TR" dirty="0"/>
              <a:t>Yapılan saha çalışmaları, engelli bireylerin beklentilerinin maddiyattan çok bağımlılıktan kurtularak toplumda bir birey olarak yer alabilmek olduğu göstermektedir. </a:t>
            </a:r>
          </a:p>
          <a:p>
            <a:pPr algn="just"/>
            <a:r>
              <a:rPr lang="tr-TR" dirty="0"/>
              <a:t>Engelli bireyin engel durumundan ve çevresel faktörlerin etkilerinden kaynaklanan hareket sınırları, yaşam alanlarını daraltmaktadır. </a:t>
            </a:r>
          </a:p>
          <a:p>
            <a:pPr algn="just"/>
            <a:r>
              <a:rPr lang="tr-TR" dirty="0"/>
              <a:t>Özellikle iş yerlerinde fiziksel şartların olumsuz yönleri engelli istihdamının önündeki engelleri kaldırmakta zorluklara sebep olmaktadır. </a:t>
            </a:r>
          </a:p>
          <a:p>
            <a:pPr algn="just"/>
            <a:r>
              <a:rPr lang="tr-TR" dirty="0"/>
              <a:t>Çalışma yetkinliğine sahip olsa da engelli bireyler psikolojik olarak bu zorlukları aşma yolunu seçememektedir.</a:t>
            </a:r>
          </a:p>
        </p:txBody>
      </p:sp>
    </p:spTree>
    <p:extLst>
      <p:ext uri="{BB962C8B-B14F-4D97-AF65-F5344CB8AC3E}">
        <p14:creationId xmlns:p14="http://schemas.microsoft.com/office/powerpoint/2010/main" val="33246837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D39967-8FC6-4B33-B460-884A0191445D}"/>
              </a:ext>
            </a:extLst>
          </p:cNvPr>
          <p:cNvSpPr>
            <a:spLocks noGrp="1"/>
          </p:cNvSpPr>
          <p:nvPr>
            <p:ph idx="1"/>
          </p:nvPr>
        </p:nvSpPr>
        <p:spPr/>
        <p:txBody>
          <a:bodyPr>
            <a:normAutofit fontScale="77500" lnSpcReduction="20000"/>
          </a:bodyPr>
          <a:lstStyle/>
          <a:p>
            <a:r>
              <a:rPr lang="en-US" dirty="0">
                <a:solidFill>
                  <a:srgbClr val="FF0000"/>
                </a:solidFill>
              </a:rPr>
              <a:t>One of the important problems experienced by disabled people is the problem of employment. Even though a disabled individual receives all financial assistance and continues his life comfortably, this may not be enough for him to be happy.</a:t>
            </a:r>
          </a:p>
          <a:p>
            <a:r>
              <a:rPr lang="en-US" dirty="0">
                <a:solidFill>
                  <a:srgbClr val="FF0000"/>
                </a:solidFill>
              </a:rPr>
              <a:t>Field studies show that the expectations of disabled individuals are to get rid of addiction rather than materiality and to take part in society as an individual.</a:t>
            </a:r>
          </a:p>
          <a:p>
            <a:r>
              <a:rPr lang="en-US" dirty="0">
                <a:solidFill>
                  <a:srgbClr val="FF0000"/>
                </a:solidFill>
              </a:rPr>
              <a:t>The movement limits of the disabled person, which are caused by the disability and the effects of environmental factors, narrow their living spaces.</a:t>
            </a:r>
          </a:p>
          <a:p>
            <a:r>
              <a:rPr lang="en-US" dirty="0">
                <a:solidFill>
                  <a:srgbClr val="FF0000"/>
                </a:solidFill>
              </a:rPr>
              <a:t>The negative aspects of physical conditions, especially in workplaces, cause difficulties in removing the barriers to the employment of the disabled.</a:t>
            </a:r>
          </a:p>
          <a:p>
            <a:r>
              <a:rPr lang="en-US" dirty="0">
                <a:solidFill>
                  <a:srgbClr val="FF0000"/>
                </a:solidFill>
              </a:rPr>
              <a:t>Although they have the ability to work, disabled individuals cannot choose the way to overcome these difficulties psychologically.</a:t>
            </a:r>
          </a:p>
        </p:txBody>
      </p:sp>
    </p:spTree>
    <p:extLst>
      <p:ext uri="{BB962C8B-B14F-4D97-AF65-F5344CB8AC3E}">
        <p14:creationId xmlns:p14="http://schemas.microsoft.com/office/powerpoint/2010/main" val="12546060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pPr marL="0" indent="0">
              <a:buNone/>
            </a:pPr>
            <a:endParaRPr lang="tr-TR" dirty="0"/>
          </a:p>
          <a:p>
            <a:pPr marL="0" indent="0">
              <a:buNone/>
            </a:pPr>
            <a:endParaRPr lang="tr-TR" dirty="0"/>
          </a:p>
          <a:p>
            <a:pPr marL="0" indent="0">
              <a:buNone/>
            </a:pPr>
            <a:endParaRPr lang="tr-TR" dirty="0"/>
          </a:p>
          <a:p>
            <a:pPr marL="0" indent="0">
              <a:buNone/>
            </a:pPr>
            <a:r>
              <a:rPr lang="tr-TR" dirty="0"/>
              <a:t>Engelli istihdamını arttırmanın önündeki en önemli engel sizce nedir?</a:t>
            </a:r>
            <a:endParaRPr lang="es-AR" dirty="0"/>
          </a:p>
          <a:p>
            <a:pPr marL="0" indent="0">
              <a:buNone/>
            </a:pPr>
            <a:r>
              <a:rPr lang="en-US" dirty="0">
                <a:solidFill>
                  <a:srgbClr val="FF0000"/>
                </a:solidFill>
              </a:rPr>
              <a:t>What do you think is the most important obstacle to increasing the employment of people with disabilities?</a:t>
            </a:r>
            <a:endParaRPr lang="es-AR" dirty="0">
              <a:solidFill>
                <a:srgbClr val="FF0000"/>
              </a:solidFill>
            </a:endParaRPr>
          </a:p>
          <a:p>
            <a:pPr marL="0" indent="0">
              <a:buNone/>
            </a:pPr>
            <a:endParaRPr lang="es-AR" dirty="0"/>
          </a:p>
          <a:p>
            <a:pPr marL="0" indent="0">
              <a:buNone/>
            </a:pPr>
            <a:endParaRPr lang="tr-TR" dirty="0"/>
          </a:p>
          <a:p>
            <a:endParaRPr lang="tr-TR" dirty="0"/>
          </a:p>
        </p:txBody>
      </p:sp>
    </p:spTree>
    <p:extLst>
      <p:ext uri="{BB962C8B-B14F-4D97-AF65-F5344CB8AC3E}">
        <p14:creationId xmlns:p14="http://schemas.microsoft.com/office/powerpoint/2010/main" val="18075312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pPr marL="0" indent="0">
              <a:buNone/>
            </a:pPr>
            <a:endParaRPr lang="tr-TR" dirty="0"/>
          </a:p>
          <a:p>
            <a:pPr marL="0" indent="0">
              <a:buNone/>
            </a:pPr>
            <a:endParaRPr lang="tr-TR" dirty="0"/>
          </a:p>
          <a:p>
            <a:pPr marL="0" indent="0">
              <a:buNone/>
            </a:pPr>
            <a:endParaRPr lang="tr-TR" dirty="0"/>
          </a:p>
          <a:p>
            <a:pPr marL="0" indent="0" algn="ctr">
              <a:buNone/>
            </a:pPr>
            <a:endParaRPr lang="tr-TR" dirty="0"/>
          </a:p>
          <a:p>
            <a:pPr marL="0" indent="0" algn="ctr">
              <a:buNone/>
            </a:pPr>
            <a:r>
              <a:rPr lang="en-GB" dirty="0"/>
              <a:t>14:00-15:30</a:t>
            </a:r>
            <a:endParaRPr lang="tr-TR" dirty="0"/>
          </a:p>
        </p:txBody>
      </p:sp>
    </p:spTree>
    <p:extLst>
      <p:ext uri="{BB962C8B-B14F-4D97-AF65-F5344CB8AC3E}">
        <p14:creationId xmlns:p14="http://schemas.microsoft.com/office/powerpoint/2010/main" val="32933325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pPr marL="0" lvl="0" indent="0">
              <a:buNone/>
            </a:pPr>
            <a:endParaRPr lang="tr-TR" dirty="0"/>
          </a:p>
          <a:p>
            <a:pPr marL="0" lvl="0" indent="0">
              <a:buNone/>
            </a:pPr>
            <a:endParaRPr lang="tr-TR" dirty="0"/>
          </a:p>
          <a:p>
            <a:pPr marL="0" lvl="0" indent="0">
              <a:buNone/>
            </a:pPr>
            <a:endParaRPr lang="tr-TR" dirty="0"/>
          </a:p>
          <a:p>
            <a:pPr marL="0" lvl="0" indent="0" algn="ctr">
              <a:buNone/>
            </a:pPr>
            <a:r>
              <a:rPr lang="tr-TR" dirty="0"/>
              <a:t>Veri yönetimi</a:t>
            </a:r>
            <a:endParaRPr lang="es-AR" dirty="0"/>
          </a:p>
          <a:p>
            <a:pPr marL="0" lvl="0" indent="0" algn="ctr">
              <a:buNone/>
            </a:pPr>
            <a:r>
              <a:rPr lang="es-AR" dirty="0">
                <a:solidFill>
                  <a:srgbClr val="FF0000"/>
                </a:solidFill>
              </a:rPr>
              <a:t>Data </a:t>
            </a:r>
            <a:r>
              <a:rPr lang="es-AR" dirty="0" err="1">
                <a:solidFill>
                  <a:srgbClr val="FF0000"/>
                </a:solidFill>
              </a:rPr>
              <a:t>management</a:t>
            </a:r>
            <a:endParaRPr lang="tr-TR" dirty="0">
              <a:solidFill>
                <a:srgbClr val="FF0000"/>
              </a:solidFill>
            </a:endParaRPr>
          </a:p>
        </p:txBody>
      </p:sp>
    </p:spTree>
    <p:extLst>
      <p:ext uri="{BB962C8B-B14F-4D97-AF65-F5344CB8AC3E}">
        <p14:creationId xmlns:p14="http://schemas.microsoft.com/office/powerpoint/2010/main" val="2032584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marL="0" indent="0">
              <a:buNone/>
            </a:pPr>
            <a:endParaRPr lang="tr-TR" dirty="0"/>
          </a:p>
          <a:p>
            <a:pPr marL="0" indent="0">
              <a:buNone/>
            </a:pPr>
            <a:endParaRPr lang="tr-TR" dirty="0"/>
          </a:p>
          <a:p>
            <a:pPr marL="0" indent="0">
              <a:buNone/>
            </a:pPr>
            <a:endParaRPr lang="tr-TR" dirty="0"/>
          </a:p>
          <a:p>
            <a:pPr marL="0" indent="0" algn="ctr">
              <a:buNone/>
            </a:pPr>
            <a:r>
              <a:rPr lang="tr-TR" dirty="0"/>
              <a:t>Kısa SWOT</a:t>
            </a:r>
          </a:p>
          <a:p>
            <a:pPr marL="0" indent="0" algn="ctr">
              <a:buNone/>
            </a:pPr>
            <a:r>
              <a:rPr lang="tr-TR" dirty="0"/>
              <a:t>ENGELLİ İSTİHDAMININ ARTTIRILMASI</a:t>
            </a:r>
          </a:p>
          <a:p>
            <a:pPr marL="0" indent="0" algn="ctr">
              <a:buNone/>
            </a:pPr>
            <a:endParaRPr lang="tr-TR" dirty="0"/>
          </a:p>
        </p:txBody>
      </p:sp>
    </p:spTree>
    <p:extLst>
      <p:ext uri="{BB962C8B-B14F-4D97-AF65-F5344CB8AC3E}">
        <p14:creationId xmlns:p14="http://schemas.microsoft.com/office/powerpoint/2010/main" val="17698576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fontScale="92500" lnSpcReduction="10000"/>
          </a:bodyPr>
          <a:lstStyle/>
          <a:p>
            <a:pPr marL="0" indent="0">
              <a:buNone/>
            </a:pPr>
            <a:endParaRPr lang="tr-TR" dirty="0"/>
          </a:p>
          <a:p>
            <a:pPr marL="0" indent="0" algn="just">
              <a:buNone/>
            </a:pPr>
            <a:endParaRPr lang="tr-TR" dirty="0"/>
          </a:p>
          <a:p>
            <a:pPr marL="0" indent="0" algn="just">
              <a:buNone/>
            </a:pPr>
            <a:r>
              <a:rPr lang="tr-TR" dirty="0"/>
              <a:t>Türkiye’de engelli nüfusu konusunda araştırmalara dayalı veriler mevcuttur. Engelli nüfusu net olarak bilinmemekle birlikte, Türkiye’de engelli sayısına ilişkin belirli araştırma sonuçları mevcuttur. 2002 yılında TÜİK tarafından bu sayının nüfusu yüzde 12,29’u olduğu ifade edilmiştir.</a:t>
            </a:r>
            <a:endParaRPr lang="es-AR" dirty="0"/>
          </a:p>
          <a:p>
            <a:pPr marL="0" indent="0" algn="just">
              <a:buNone/>
            </a:pPr>
            <a:r>
              <a:rPr lang="en-US" dirty="0">
                <a:solidFill>
                  <a:srgbClr val="FF0000"/>
                </a:solidFill>
              </a:rPr>
              <a:t>There is data based on research on the disabled population in Turkey. Although the disabled population is not known clearly, there are certain research results regarding the number of disabled people in Turkey. In 2002, it was stated by TUIK that this number was 12.29 percent of the population.</a:t>
            </a:r>
            <a:endParaRPr lang="tr-TR" dirty="0">
              <a:solidFill>
                <a:srgbClr val="FF0000"/>
              </a:solidFill>
            </a:endParaRPr>
          </a:p>
        </p:txBody>
      </p:sp>
    </p:spTree>
    <p:extLst>
      <p:ext uri="{BB962C8B-B14F-4D97-AF65-F5344CB8AC3E}">
        <p14:creationId xmlns:p14="http://schemas.microsoft.com/office/powerpoint/2010/main" val="14249061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lnSpcReduction="10000"/>
          </a:bodyPr>
          <a:lstStyle/>
          <a:p>
            <a:pPr fontAlgn="base"/>
            <a:endParaRPr lang="tr-TR" dirty="0"/>
          </a:p>
          <a:p>
            <a:pPr fontAlgn="base"/>
            <a:endParaRPr lang="tr-TR" dirty="0"/>
          </a:p>
          <a:p>
            <a:pPr fontAlgn="base"/>
            <a:r>
              <a:rPr lang="tr-TR" dirty="0"/>
              <a:t>Eksik ve yetersiz de olsa tüm bu araştırmalar gösteriyor ki Türkiye’de yaşayan engelli kişi sayısı nüfusun %10’undan fazladır. </a:t>
            </a:r>
          </a:p>
          <a:p>
            <a:pPr fontAlgn="base"/>
            <a:r>
              <a:rPr lang="tr-TR" dirty="0"/>
              <a:t>Buna göre Türkiye’de en az 8.5 Milyon engelli kişi yaşamaktadır.</a:t>
            </a:r>
          </a:p>
          <a:p>
            <a:pPr fontAlgn="base"/>
            <a:endParaRPr lang="tr-TR" dirty="0"/>
          </a:p>
          <a:p>
            <a:pPr fontAlgn="base"/>
            <a:r>
              <a:rPr lang="tr-TR" dirty="0"/>
              <a:t>Engelli yakınlarını da dikkate aldığımızda «ENGELLİ» olma durumundan etkilenen ciddi bir nüfus bulunmaktadır.</a:t>
            </a:r>
          </a:p>
          <a:p>
            <a:endParaRPr lang="tr-TR" dirty="0"/>
          </a:p>
        </p:txBody>
      </p:sp>
    </p:spTree>
    <p:extLst>
      <p:ext uri="{BB962C8B-B14F-4D97-AF65-F5344CB8AC3E}">
        <p14:creationId xmlns:p14="http://schemas.microsoft.com/office/powerpoint/2010/main" val="21718802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128611B-AD80-48F0-B017-BD20A1AA4563}"/>
              </a:ext>
            </a:extLst>
          </p:cNvPr>
          <p:cNvSpPr>
            <a:spLocks noGrp="1"/>
          </p:cNvSpPr>
          <p:nvPr>
            <p:ph idx="1"/>
          </p:nvPr>
        </p:nvSpPr>
        <p:spPr/>
        <p:txBody>
          <a:bodyPr/>
          <a:lstStyle/>
          <a:p>
            <a:r>
              <a:rPr lang="en-US" dirty="0">
                <a:solidFill>
                  <a:srgbClr val="FF0000"/>
                </a:solidFill>
              </a:rPr>
              <a:t>Although incomplete and insufficient, all these studies show that the number of disabled people living in Turkey is more than 10% of the population.</a:t>
            </a:r>
          </a:p>
          <a:p>
            <a:r>
              <a:rPr lang="en-US" dirty="0">
                <a:solidFill>
                  <a:srgbClr val="FF0000"/>
                </a:solidFill>
              </a:rPr>
              <a:t>Accordingly, at least 8.5 million disabled people live in Turkey.</a:t>
            </a:r>
          </a:p>
          <a:p>
            <a:endParaRPr lang="en-US" dirty="0">
              <a:solidFill>
                <a:srgbClr val="FF0000"/>
              </a:solidFill>
            </a:endParaRPr>
          </a:p>
          <a:p>
            <a:r>
              <a:rPr lang="en-US" dirty="0">
                <a:solidFill>
                  <a:srgbClr val="FF0000"/>
                </a:solidFill>
              </a:rPr>
              <a:t>When we take into account the relatives of persons with disabilities, there is a serious population affected by the status of being "DISABLED".</a:t>
            </a:r>
          </a:p>
        </p:txBody>
      </p:sp>
    </p:spTree>
    <p:extLst>
      <p:ext uri="{BB962C8B-B14F-4D97-AF65-F5344CB8AC3E}">
        <p14:creationId xmlns:p14="http://schemas.microsoft.com/office/powerpoint/2010/main" val="5949090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pPr marL="0" indent="0">
              <a:buNone/>
            </a:pPr>
            <a:endParaRPr lang="tr-TR" dirty="0"/>
          </a:p>
          <a:p>
            <a:pPr marL="0" indent="0">
              <a:buNone/>
            </a:pPr>
            <a:endParaRPr lang="tr-TR" dirty="0"/>
          </a:p>
          <a:p>
            <a:pPr marL="0" indent="0">
              <a:buNone/>
            </a:pPr>
            <a:endParaRPr lang="tr-TR" dirty="0"/>
          </a:p>
          <a:p>
            <a:pPr marL="0" indent="0">
              <a:buNone/>
            </a:pPr>
            <a:r>
              <a:rPr lang="tr-TR" dirty="0"/>
              <a:t>Yapılan tüm engelli araştırmalarında kadın engellilerin erkeklerden daha fazla olduğu görülmektedir.</a:t>
            </a:r>
            <a:endParaRPr lang="es-AR" dirty="0"/>
          </a:p>
          <a:p>
            <a:pPr marL="0" indent="0">
              <a:buNone/>
            </a:pPr>
            <a:r>
              <a:rPr lang="en-US" dirty="0">
                <a:solidFill>
                  <a:srgbClr val="FF0000"/>
                </a:solidFill>
              </a:rPr>
              <a:t>In all disability researches, it is seen that women with disabilities are more than men.</a:t>
            </a:r>
            <a:endParaRPr lang="tr-TR" dirty="0">
              <a:solidFill>
                <a:srgbClr val="FF0000"/>
              </a:solidFill>
            </a:endParaRPr>
          </a:p>
        </p:txBody>
      </p:sp>
    </p:spTree>
    <p:extLst>
      <p:ext uri="{BB962C8B-B14F-4D97-AF65-F5344CB8AC3E}">
        <p14:creationId xmlns:p14="http://schemas.microsoft.com/office/powerpoint/2010/main" val="23616682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lnSpcReduction="10000"/>
          </a:bodyPr>
          <a:lstStyle/>
          <a:p>
            <a:pPr marL="0" indent="0">
              <a:buNone/>
            </a:pPr>
            <a:endParaRPr lang="tr-TR" b="1" i="1" dirty="0"/>
          </a:p>
          <a:p>
            <a:pPr marL="0" indent="0">
              <a:buNone/>
            </a:pPr>
            <a:r>
              <a:rPr lang="tr-TR" b="1" i="1" dirty="0"/>
              <a:t>Engellilerin sayısal veri tabanını oluşturmak için ciddi ve kapsamlı bir çalışma yapılmalıdır. Bu çalışmanın başarısı için yerel yönetimler, muhtarlıklar ve engelli STK‘ları sürece dahil edilmelidir.</a:t>
            </a:r>
            <a:endParaRPr lang="es-AR" b="1" i="1" dirty="0"/>
          </a:p>
          <a:p>
            <a:pPr marL="0" indent="0">
              <a:buNone/>
            </a:pPr>
            <a:r>
              <a:rPr lang="en-US" dirty="0">
                <a:solidFill>
                  <a:srgbClr val="FF0000"/>
                </a:solidFill>
              </a:rPr>
              <a:t>A serious and comprehensive study should be carried out to create a digital database of persons with disabilities. For the success of this work, local governments, mukhtars and NGOs with disabilities should be included in the process.</a:t>
            </a:r>
            <a:endParaRPr lang="tr-TR" dirty="0">
              <a:solidFill>
                <a:srgbClr val="FF0000"/>
              </a:solidFill>
            </a:endParaRPr>
          </a:p>
        </p:txBody>
      </p:sp>
    </p:spTree>
    <p:extLst>
      <p:ext uri="{BB962C8B-B14F-4D97-AF65-F5344CB8AC3E}">
        <p14:creationId xmlns:p14="http://schemas.microsoft.com/office/powerpoint/2010/main" val="673219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pPr marL="0" indent="0">
              <a:buNone/>
            </a:pPr>
            <a:endParaRPr lang="tr-TR" dirty="0"/>
          </a:p>
          <a:p>
            <a:pPr marL="0" indent="0">
              <a:buNone/>
            </a:pPr>
            <a:endParaRPr lang="tr-TR" dirty="0"/>
          </a:p>
          <a:p>
            <a:pPr marL="0" indent="0">
              <a:buNone/>
            </a:pPr>
            <a:endParaRPr lang="tr-TR" dirty="0"/>
          </a:p>
          <a:p>
            <a:pPr marL="0" indent="0">
              <a:buNone/>
            </a:pPr>
            <a:r>
              <a:rPr lang="tr-TR" dirty="0"/>
              <a:t>Sizce Engelli bireylere ait veri kayıt sistemi nasıl olmalıdır ve nasıl güncel tutulmalıdır?</a:t>
            </a:r>
            <a:endParaRPr lang="es-AR" dirty="0"/>
          </a:p>
          <a:p>
            <a:pPr marL="0" indent="0">
              <a:buNone/>
            </a:pPr>
            <a:r>
              <a:rPr lang="en-US" dirty="0">
                <a:solidFill>
                  <a:srgbClr val="FF0000"/>
                </a:solidFill>
              </a:rPr>
              <a:t>In your opinion, how should the data recording system of persons with disabilities be and how should it be kept up to date?</a:t>
            </a:r>
            <a:endParaRPr lang="tr-TR" dirty="0">
              <a:solidFill>
                <a:srgbClr val="FF0000"/>
              </a:solidFill>
            </a:endParaRPr>
          </a:p>
        </p:txBody>
      </p:sp>
    </p:spTree>
    <p:extLst>
      <p:ext uri="{BB962C8B-B14F-4D97-AF65-F5344CB8AC3E}">
        <p14:creationId xmlns:p14="http://schemas.microsoft.com/office/powerpoint/2010/main" val="24006396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pPr marL="0" indent="0">
              <a:buNone/>
            </a:pPr>
            <a:endParaRPr lang="tr-TR" dirty="0"/>
          </a:p>
          <a:p>
            <a:pPr marL="0" indent="0">
              <a:buNone/>
            </a:pPr>
            <a:endParaRPr lang="tr-TR" dirty="0"/>
          </a:p>
          <a:p>
            <a:pPr marL="0" indent="0">
              <a:buNone/>
            </a:pPr>
            <a:endParaRPr lang="tr-TR" dirty="0"/>
          </a:p>
          <a:p>
            <a:pPr marL="0" indent="0" algn="ctr">
              <a:buNone/>
            </a:pPr>
            <a:r>
              <a:rPr lang="tr-TR" dirty="0"/>
              <a:t>EB'lerin istihdamını ve mevcut zorlukları destekleyen mevcut mekanizmalar (kota sistemi ve erişilebilirlik dahil) üzerine tartışmalar</a:t>
            </a:r>
            <a:endParaRPr lang="es-AR" dirty="0"/>
          </a:p>
          <a:p>
            <a:pPr marL="0" indent="0" algn="ctr">
              <a:buNone/>
            </a:pPr>
            <a:r>
              <a:rPr lang="en-US" dirty="0">
                <a:solidFill>
                  <a:srgbClr val="FF0000"/>
                </a:solidFill>
              </a:rPr>
              <a:t>Discussions on existing mechanisms (including quota system and accessibility) supporting employment and current challenges</a:t>
            </a:r>
            <a:endParaRPr lang="tr-TR" dirty="0">
              <a:solidFill>
                <a:srgbClr val="FF0000"/>
              </a:solidFill>
            </a:endParaRPr>
          </a:p>
        </p:txBody>
      </p:sp>
    </p:spTree>
    <p:extLst>
      <p:ext uri="{BB962C8B-B14F-4D97-AF65-F5344CB8AC3E}">
        <p14:creationId xmlns:p14="http://schemas.microsoft.com/office/powerpoint/2010/main" val="12121600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fontScale="92500" lnSpcReduction="10000"/>
          </a:bodyPr>
          <a:lstStyle/>
          <a:p>
            <a:pPr marL="0" indent="0">
              <a:buNone/>
            </a:pPr>
            <a:endParaRPr lang="tr-TR" dirty="0"/>
          </a:p>
          <a:p>
            <a:pPr marL="0" indent="0">
              <a:buNone/>
            </a:pPr>
            <a:endParaRPr lang="tr-TR" dirty="0"/>
          </a:p>
          <a:p>
            <a:pPr marL="0" indent="0">
              <a:buNone/>
            </a:pPr>
            <a:r>
              <a:rPr lang="tr-TR" dirty="0"/>
              <a:t>Çalışabilen Engelli bireylerde işgücüne katılım oranı %22 civarında olduğu bilinmektedir.</a:t>
            </a:r>
          </a:p>
          <a:p>
            <a:pPr marL="0" indent="0">
              <a:buNone/>
            </a:pPr>
            <a:endParaRPr lang="tr-TR" dirty="0"/>
          </a:p>
          <a:p>
            <a:pPr marL="0" indent="0">
              <a:buNone/>
            </a:pPr>
            <a:r>
              <a:rPr lang="tr-TR" dirty="0"/>
              <a:t>Bu oranın arttırılması için kota uygulaması dahil daha etkili yöntemler neler olabilir?</a:t>
            </a:r>
            <a:endParaRPr lang="es-AR" dirty="0"/>
          </a:p>
          <a:p>
            <a:pPr marL="0" indent="0">
              <a:buNone/>
            </a:pPr>
            <a:r>
              <a:rPr lang="en-US" dirty="0">
                <a:solidFill>
                  <a:srgbClr val="FF0000"/>
                </a:solidFill>
              </a:rPr>
              <a:t>It is known that the labor force participation rate of disabled individuals who can work is around 22%.</a:t>
            </a:r>
          </a:p>
          <a:p>
            <a:pPr marL="0" indent="0">
              <a:buNone/>
            </a:pPr>
            <a:endParaRPr lang="en-US" dirty="0">
              <a:solidFill>
                <a:srgbClr val="FF0000"/>
              </a:solidFill>
            </a:endParaRPr>
          </a:p>
          <a:p>
            <a:pPr marL="0" indent="0">
              <a:buNone/>
            </a:pPr>
            <a:r>
              <a:rPr lang="en-US" dirty="0">
                <a:solidFill>
                  <a:srgbClr val="FF0000"/>
                </a:solidFill>
              </a:rPr>
              <a:t>What could be more effective methods, including the quota application, to increase this rate?</a:t>
            </a:r>
            <a:endParaRPr lang="tr-TR" dirty="0">
              <a:solidFill>
                <a:srgbClr val="FF0000"/>
              </a:solidFill>
            </a:endParaRPr>
          </a:p>
        </p:txBody>
      </p:sp>
    </p:spTree>
    <p:extLst>
      <p:ext uri="{BB962C8B-B14F-4D97-AF65-F5344CB8AC3E}">
        <p14:creationId xmlns:p14="http://schemas.microsoft.com/office/powerpoint/2010/main" val="21450426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pPr marL="0" indent="0">
              <a:buNone/>
            </a:pPr>
            <a:endParaRPr lang="tr-TR" dirty="0"/>
          </a:p>
          <a:p>
            <a:pPr marL="0" indent="0">
              <a:buNone/>
            </a:pPr>
            <a:endParaRPr lang="tr-TR" dirty="0"/>
          </a:p>
          <a:p>
            <a:pPr marL="0" indent="0">
              <a:buNone/>
            </a:pPr>
            <a:endParaRPr lang="tr-TR" dirty="0"/>
          </a:p>
          <a:p>
            <a:pPr marL="0" indent="0">
              <a:buNone/>
            </a:pPr>
            <a:endParaRPr lang="tr-TR" dirty="0"/>
          </a:p>
          <a:p>
            <a:pPr marL="0" indent="0" algn="ctr">
              <a:buNone/>
            </a:pPr>
            <a:r>
              <a:rPr lang="tr-TR" dirty="0"/>
              <a:t>Engellilere Yönelik Mesleki Eğitim Tartışmaları</a:t>
            </a:r>
            <a:endParaRPr lang="es-AR" dirty="0"/>
          </a:p>
          <a:p>
            <a:pPr marL="0" indent="0" algn="ctr">
              <a:buNone/>
            </a:pPr>
            <a:r>
              <a:rPr lang="en-US" dirty="0">
                <a:solidFill>
                  <a:srgbClr val="FF0000"/>
                </a:solidFill>
              </a:rPr>
              <a:t>Vocational Education Discussions for the Disabled</a:t>
            </a:r>
            <a:endParaRPr lang="tr-TR" dirty="0">
              <a:solidFill>
                <a:srgbClr val="FF0000"/>
              </a:solidFill>
            </a:endParaRPr>
          </a:p>
        </p:txBody>
      </p:sp>
    </p:spTree>
    <p:extLst>
      <p:ext uri="{BB962C8B-B14F-4D97-AF65-F5344CB8AC3E}">
        <p14:creationId xmlns:p14="http://schemas.microsoft.com/office/powerpoint/2010/main" val="5480267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pPr marL="0" indent="0">
              <a:buNone/>
            </a:pPr>
            <a:endParaRPr lang="tr-TR" dirty="0"/>
          </a:p>
          <a:p>
            <a:pPr marL="0" indent="0">
              <a:buNone/>
            </a:pPr>
            <a:endParaRPr lang="tr-TR" dirty="0"/>
          </a:p>
          <a:p>
            <a:pPr marL="0" indent="0">
              <a:buNone/>
            </a:pPr>
            <a:endParaRPr lang="tr-TR" dirty="0"/>
          </a:p>
          <a:p>
            <a:pPr marL="0" indent="0">
              <a:buNone/>
            </a:pPr>
            <a:endParaRPr lang="tr-TR" dirty="0"/>
          </a:p>
          <a:p>
            <a:pPr marL="0" indent="0">
              <a:buNone/>
            </a:pPr>
            <a:r>
              <a:rPr lang="tr-TR" dirty="0"/>
              <a:t>*Engellilere yönelik mesleki eğitimler nasıl yaygınlaştırılmalı ve etkili hale getirilmelidir?</a:t>
            </a:r>
          </a:p>
          <a:p>
            <a:pPr marL="0" indent="0">
              <a:buNone/>
            </a:pPr>
            <a:endParaRPr lang="tr-TR" dirty="0"/>
          </a:p>
        </p:txBody>
      </p:sp>
    </p:spTree>
    <p:extLst>
      <p:ext uri="{BB962C8B-B14F-4D97-AF65-F5344CB8AC3E}">
        <p14:creationId xmlns:p14="http://schemas.microsoft.com/office/powerpoint/2010/main" val="3012213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fontScale="92500"/>
          </a:bodyPr>
          <a:lstStyle/>
          <a:p>
            <a:pPr marL="0" indent="0" algn="ctr">
              <a:buNone/>
            </a:pPr>
            <a:r>
              <a:rPr lang="tr-TR" b="1" dirty="0"/>
              <a:t>Eğitim ve Rehabilitasyon:</a:t>
            </a:r>
            <a:endParaRPr lang="tr-TR" dirty="0"/>
          </a:p>
          <a:p>
            <a:pPr marL="0" indent="0" algn="just">
              <a:buNone/>
            </a:pPr>
            <a:r>
              <a:rPr lang="tr-TR" dirty="0"/>
              <a:t>“Engelliler Hakkında Kanun” metninde rehabilitasyon tanımı; “Rehabilitasyon: Herhangi bir nedenle oluşan engelin etkilerini mümkün olan en az düzeye indirmeyi ve engellinin hayatını bağımsız bir şekilde sürdürebilmesini sağlamayı amaçlayan fiziksel, sosyal, zihinsel ve mesleki beceriler geliştirmeye yönelik hizmetler” şeklinde yapılmıştır. Eğitim tüm bireylerin gelişimi için önemlidir. Engelli bireylerde ise engel çeşidi ne olursa olsun engel durumunun azaltılması ya da engel durumundan kaynaklı yaşanılan sorunların en aza indirilmesi için vazgeçilmez bir konudur.</a:t>
            </a:r>
          </a:p>
          <a:p>
            <a:endParaRPr lang="tr-TR" dirty="0"/>
          </a:p>
        </p:txBody>
      </p:sp>
    </p:spTree>
    <p:extLst>
      <p:ext uri="{BB962C8B-B14F-4D97-AF65-F5344CB8AC3E}">
        <p14:creationId xmlns:p14="http://schemas.microsoft.com/office/powerpoint/2010/main" val="4737872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endParaRPr lang="tr-TR" dirty="0"/>
          </a:p>
          <a:p>
            <a:endParaRPr lang="tr-TR" dirty="0"/>
          </a:p>
          <a:p>
            <a:endParaRPr lang="tr-TR" dirty="0"/>
          </a:p>
          <a:p>
            <a:pPr marL="0" indent="0" algn="just">
              <a:buNone/>
            </a:pPr>
            <a:r>
              <a:rPr lang="tr-TR" dirty="0"/>
              <a:t>*Engellilerin istihdam edilebileceği en uygun sektör/sektörler hangileri olabilir?</a:t>
            </a:r>
            <a:endParaRPr lang="es-AR" dirty="0"/>
          </a:p>
          <a:p>
            <a:pPr marL="0" indent="0" algn="just">
              <a:buNone/>
            </a:pPr>
            <a:r>
              <a:rPr lang="en-US" dirty="0">
                <a:solidFill>
                  <a:srgbClr val="FF0000"/>
                </a:solidFill>
              </a:rPr>
              <a:t>Which would be the most suitable sector(s) for people with disabilities to be employed?</a:t>
            </a:r>
            <a:endParaRPr lang="tr-TR" dirty="0">
              <a:solidFill>
                <a:srgbClr val="FF0000"/>
              </a:solidFill>
            </a:endParaRPr>
          </a:p>
          <a:p>
            <a:pPr marL="0" indent="0">
              <a:buNone/>
            </a:pPr>
            <a:endParaRPr lang="tr-TR" dirty="0"/>
          </a:p>
        </p:txBody>
      </p:sp>
    </p:spTree>
    <p:extLst>
      <p:ext uri="{BB962C8B-B14F-4D97-AF65-F5344CB8AC3E}">
        <p14:creationId xmlns:p14="http://schemas.microsoft.com/office/powerpoint/2010/main" val="701514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pPr marL="0" indent="0">
              <a:buNone/>
            </a:pPr>
            <a:endParaRPr lang="tr-TR" dirty="0"/>
          </a:p>
          <a:p>
            <a:pPr marL="0" indent="0">
              <a:buNone/>
            </a:pPr>
            <a:endParaRPr lang="tr-TR" dirty="0"/>
          </a:p>
          <a:p>
            <a:pPr marL="0" indent="0" algn="ctr">
              <a:buNone/>
            </a:pPr>
            <a:r>
              <a:rPr lang="en-GB" dirty="0"/>
              <a:t>15:30-16:00</a:t>
            </a:r>
            <a:endParaRPr lang="tr-TR" dirty="0"/>
          </a:p>
          <a:p>
            <a:pPr marL="0" indent="0">
              <a:buNone/>
            </a:pPr>
            <a:endParaRPr lang="tr-TR" dirty="0"/>
          </a:p>
          <a:p>
            <a:pPr marL="0" indent="0" algn="ctr">
              <a:buNone/>
            </a:pPr>
            <a:r>
              <a:rPr lang="tr-TR" dirty="0"/>
              <a:t>Grup tartışmalarının sonuçlarının sunumu</a:t>
            </a:r>
          </a:p>
        </p:txBody>
      </p:sp>
    </p:spTree>
    <p:extLst>
      <p:ext uri="{BB962C8B-B14F-4D97-AF65-F5344CB8AC3E}">
        <p14:creationId xmlns:p14="http://schemas.microsoft.com/office/powerpoint/2010/main" val="11202396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C500FA-17E4-4C61-AD8C-2138EC9BB398}"/>
              </a:ext>
            </a:extLst>
          </p:cNvPr>
          <p:cNvSpPr>
            <a:spLocks noGrp="1"/>
          </p:cNvSpPr>
          <p:nvPr>
            <p:ph idx="1"/>
          </p:nvPr>
        </p:nvSpPr>
        <p:spPr>
          <a:xfrm>
            <a:off x="536286" y="3325091"/>
            <a:ext cx="7886700" cy="554182"/>
          </a:xfrm>
        </p:spPr>
        <p:txBody>
          <a:bodyPr>
            <a:normAutofit lnSpcReduction="10000"/>
          </a:bodyPr>
          <a:lstStyle/>
          <a:p>
            <a:pPr marL="0" indent="0" algn="ctr">
              <a:buNone/>
            </a:pPr>
            <a:r>
              <a:rPr lang="es-AR" dirty="0"/>
              <a:t>  </a:t>
            </a:r>
            <a:r>
              <a:rPr lang="tr-TR" sz="3600" b="1" dirty="0">
                <a:latin typeface="Calibri" panose="020F0502020204030204" pitchFamily="34" charset="0"/>
                <a:cs typeface="Calibri" panose="020F0502020204030204" pitchFamily="34" charset="0"/>
              </a:rPr>
              <a:t>TEŞEKKÜRLER</a:t>
            </a:r>
            <a:r>
              <a:rPr lang="es-AR" sz="3600" b="1" dirty="0">
                <a:latin typeface="Calibri" panose="020F0502020204030204" pitchFamily="34" charset="0"/>
                <a:cs typeface="Calibri" panose="020F0502020204030204" pitchFamily="34" charset="0"/>
              </a:rPr>
              <a:t>!</a:t>
            </a:r>
          </a:p>
          <a:p>
            <a:endParaRPr lang="en-US" dirty="0"/>
          </a:p>
        </p:txBody>
      </p:sp>
    </p:spTree>
    <p:extLst>
      <p:ext uri="{BB962C8B-B14F-4D97-AF65-F5344CB8AC3E}">
        <p14:creationId xmlns:p14="http://schemas.microsoft.com/office/powerpoint/2010/main" val="5174923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B3DFE8-F811-4F9B-AA32-8B4F68C70E3F}"/>
              </a:ext>
            </a:extLst>
          </p:cNvPr>
          <p:cNvSpPr>
            <a:spLocks noGrp="1"/>
          </p:cNvSpPr>
          <p:nvPr>
            <p:ph idx="1"/>
          </p:nvPr>
        </p:nvSpPr>
        <p:spPr/>
        <p:txBody>
          <a:bodyPr>
            <a:normAutofit fontScale="92500"/>
          </a:bodyPr>
          <a:lstStyle/>
          <a:p>
            <a:r>
              <a:rPr lang="en-US" dirty="0">
                <a:solidFill>
                  <a:srgbClr val="FF0000"/>
                </a:solidFill>
              </a:rPr>
              <a:t>Education and Rehabilitation:</a:t>
            </a:r>
          </a:p>
          <a:p>
            <a:r>
              <a:rPr lang="en-US" dirty="0">
                <a:solidFill>
                  <a:srgbClr val="FF0000"/>
                </a:solidFill>
              </a:rPr>
              <a:t>The definition of rehabilitation in the text of the “Law on the Disabled”; “Rehabilitation: Services aimed at developing physical, social, mental and professional skills aimed at minimizing the effects of disability for any reason and ensuring that the disabled can continue their lives independently”. Education is important for the development of all individuals. Regardless of the type of disability in individuals with disabilities, it is an indispensable issue for reducing the disability or minimizing the problems caused by the disability.</a:t>
            </a:r>
          </a:p>
        </p:txBody>
      </p:sp>
    </p:spTree>
    <p:extLst>
      <p:ext uri="{BB962C8B-B14F-4D97-AF65-F5344CB8AC3E}">
        <p14:creationId xmlns:p14="http://schemas.microsoft.com/office/powerpoint/2010/main" val="31804714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pPr marL="0" indent="0">
              <a:buNone/>
            </a:pPr>
            <a:endParaRPr lang="tr-TR" dirty="0"/>
          </a:p>
          <a:p>
            <a:pPr marL="0" indent="0">
              <a:buNone/>
            </a:pPr>
            <a:endParaRPr lang="tr-TR" dirty="0"/>
          </a:p>
          <a:p>
            <a:pPr marL="0" indent="0">
              <a:buNone/>
            </a:pPr>
            <a:endParaRPr lang="tr-TR" dirty="0"/>
          </a:p>
          <a:p>
            <a:pPr marL="0" indent="0">
              <a:buNone/>
            </a:pPr>
            <a:r>
              <a:rPr lang="tr-TR" dirty="0"/>
              <a:t>Engelli istihdamının arttırılması için eksik veya gerekli olan eğitimler neler olabilir?</a:t>
            </a:r>
          </a:p>
          <a:p>
            <a:r>
              <a:rPr lang="en-US" dirty="0">
                <a:solidFill>
                  <a:srgbClr val="FF0000"/>
                </a:solidFill>
              </a:rPr>
              <a:t>What could be the missing or necessary trainings to increase the employment of the disabled?</a:t>
            </a:r>
            <a:endParaRPr lang="tr-TR" dirty="0">
              <a:solidFill>
                <a:srgbClr val="FF0000"/>
              </a:solidFill>
            </a:endParaRPr>
          </a:p>
        </p:txBody>
      </p:sp>
    </p:spTree>
    <p:extLst>
      <p:ext uri="{BB962C8B-B14F-4D97-AF65-F5344CB8AC3E}">
        <p14:creationId xmlns:p14="http://schemas.microsoft.com/office/powerpoint/2010/main" val="42549613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pPr marL="0" indent="0">
              <a:buNone/>
            </a:pPr>
            <a:endParaRPr lang="tr-TR" b="1" dirty="0"/>
          </a:p>
          <a:p>
            <a:pPr marL="0" indent="0">
              <a:buNone/>
            </a:pPr>
            <a:endParaRPr lang="tr-TR" b="1" dirty="0"/>
          </a:p>
          <a:p>
            <a:pPr marL="0" indent="0">
              <a:buNone/>
            </a:pPr>
            <a:endParaRPr lang="tr-TR" b="1" dirty="0"/>
          </a:p>
          <a:p>
            <a:pPr marL="0" indent="0">
              <a:buNone/>
            </a:pPr>
            <a:endParaRPr lang="tr-TR" b="1" dirty="0"/>
          </a:p>
          <a:p>
            <a:pPr marL="0" indent="0" algn="ctr">
              <a:buNone/>
            </a:pPr>
            <a:r>
              <a:rPr lang="tr-TR" b="1" dirty="0"/>
              <a:t>Erişilebilirlik ve Ulaşılabilirlik:</a:t>
            </a:r>
            <a:endParaRPr lang="es-AR" b="1" dirty="0"/>
          </a:p>
          <a:p>
            <a:pPr marL="0" indent="0" algn="ctr">
              <a:buNone/>
            </a:pPr>
            <a:r>
              <a:rPr lang="tr-TR" dirty="0">
                <a:solidFill>
                  <a:srgbClr val="FF0000"/>
                </a:solidFill>
              </a:rPr>
              <a:t>Accessibility and Availability:</a:t>
            </a:r>
          </a:p>
          <a:p>
            <a:endParaRPr lang="tr-TR" dirty="0"/>
          </a:p>
        </p:txBody>
      </p:sp>
    </p:spTree>
    <p:extLst>
      <p:ext uri="{BB962C8B-B14F-4D97-AF65-F5344CB8AC3E}">
        <p14:creationId xmlns:p14="http://schemas.microsoft.com/office/powerpoint/2010/main" val="27049858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fontScale="92500" lnSpcReduction="10000"/>
          </a:bodyPr>
          <a:lstStyle/>
          <a:p>
            <a:pPr algn="just"/>
            <a:r>
              <a:rPr lang="tr-TR" dirty="0"/>
              <a:t>Erişilebilirlik “Engelliler Hakkında Kanun” metninde; “Binaların, açık alanların, ulaşım ve bilgilendirme hizmetleri ile bilgi ve iletişim teknolojisinin, engelliler tarafından güvenli ve bağımsız olarak ulaşılabilir ve kullanılabilir olması” şeklinde tanımlanmıştır. </a:t>
            </a:r>
          </a:p>
          <a:p>
            <a:pPr algn="just"/>
            <a:r>
              <a:rPr lang="tr-TR" dirty="0"/>
              <a:t>Erişilebilirlik engelli bireylerin toplumdaki diğer bireyler gibi bağımsız yaşayabilmelerini ve yaşamın her alanında tam ve etkin katılım sağlayabilmelerini ifade eder.</a:t>
            </a:r>
          </a:p>
          <a:p>
            <a:pPr algn="just"/>
            <a:r>
              <a:rPr lang="tr-TR" dirty="0"/>
              <a:t>Fiziki çevreye ulaşım, bilgi ve iletişim teknolojileri ve sistemlerini kullanabilmede diğer bireylerle eşit şartlara sahip olmalarını sağlar. </a:t>
            </a:r>
          </a:p>
        </p:txBody>
      </p:sp>
    </p:spTree>
    <p:extLst>
      <p:ext uri="{BB962C8B-B14F-4D97-AF65-F5344CB8AC3E}">
        <p14:creationId xmlns:p14="http://schemas.microsoft.com/office/powerpoint/2010/main" val="6745859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947B47A-D523-4732-AFA1-380B2635EBFD}"/>
              </a:ext>
            </a:extLst>
          </p:cNvPr>
          <p:cNvSpPr>
            <a:spLocks noGrp="1"/>
          </p:cNvSpPr>
          <p:nvPr>
            <p:ph idx="1"/>
          </p:nvPr>
        </p:nvSpPr>
        <p:spPr/>
        <p:txBody>
          <a:bodyPr>
            <a:normAutofit fontScale="92500" lnSpcReduction="10000"/>
          </a:bodyPr>
          <a:lstStyle/>
          <a:p>
            <a:r>
              <a:rPr lang="en-US" dirty="0">
                <a:solidFill>
                  <a:srgbClr val="FF0000"/>
                </a:solidFill>
              </a:rPr>
              <a:t>Accessibility In the text of the “Law on the Disabled”; It is defined as “the safe and independent access and use of buildings, open spaces, transportation and information services, and information and communication technology by persons with disabilities”.</a:t>
            </a:r>
          </a:p>
          <a:p>
            <a:r>
              <a:rPr lang="en-US" dirty="0">
                <a:solidFill>
                  <a:srgbClr val="FF0000"/>
                </a:solidFill>
              </a:rPr>
              <a:t>Accessibility means that individuals with disabilities can live independently like other individuals in the society and participate fully and effectively in all areas of life.</a:t>
            </a:r>
          </a:p>
          <a:p>
            <a:r>
              <a:rPr lang="en-US" dirty="0">
                <a:solidFill>
                  <a:srgbClr val="FF0000"/>
                </a:solidFill>
              </a:rPr>
              <a:t>It enables them to have equal conditions with other individuals in accessing the physical environment, using information and communication technologies and systems.</a:t>
            </a:r>
          </a:p>
        </p:txBody>
      </p:sp>
    </p:spTree>
    <p:extLst>
      <p:ext uri="{BB962C8B-B14F-4D97-AF65-F5344CB8AC3E}">
        <p14:creationId xmlns:p14="http://schemas.microsoft.com/office/powerpoint/2010/main" val="10738043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pPr marL="0" indent="0">
              <a:buNone/>
            </a:pPr>
            <a:endParaRPr lang="tr-TR" dirty="0"/>
          </a:p>
          <a:p>
            <a:pPr marL="0" indent="0">
              <a:buNone/>
            </a:pPr>
            <a:endParaRPr lang="tr-TR" dirty="0"/>
          </a:p>
          <a:p>
            <a:pPr marL="0" indent="0" algn="just">
              <a:buNone/>
            </a:pPr>
            <a:r>
              <a:rPr lang="tr-TR" dirty="0"/>
              <a:t>Teknik olarak yapılan bu tanımlar dışında engelli bireylerin SOSYAL hayata ve İSTİHDAMA  erişimi denildiğinde sizin aklınıza neler geliyor?</a:t>
            </a:r>
            <a:endParaRPr lang="es-AR" dirty="0"/>
          </a:p>
          <a:p>
            <a:pPr marL="0" indent="0" algn="just">
              <a:buNone/>
            </a:pPr>
            <a:r>
              <a:rPr lang="tr-TR" dirty="0"/>
              <a:t> </a:t>
            </a:r>
          </a:p>
          <a:p>
            <a:r>
              <a:rPr lang="en-US" dirty="0">
                <a:solidFill>
                  <a:srgbClr val="FF0000"/>
                </a:solidFill>
              </a:rPr>
              <a:t>Apart from these technical definitions, what comes to your mind when it comes to the access of disabled people to SOCIAL life and EMPLOYMENT?</a:t>
            </a:r>
            <a:endParaRPr lang="tr-TR" dirty="0">
              <a:solidFill>
                <a:srgbClr val="FF0000"/>
              </a:solidFill>
            </a:endParaRPr>
          </a:p>
        </p:txBody>
      </p:sp>
    </p:spTree>
    <p:extLst>
      <p:ext uri="{BB962C8B-B14F-4D97-AF65-F5344CB8AC3E}">
        <p14:creationId xmlns:p14="http://schemas.microsoft.com/office/powerpoint/2010/main" val="1296881974"/>
      </p:ext>
    </p:extLst>
  </p:cSld>
  <p:clrMapOvr>
    <a:masterClrMapping/>
  </p:clrMapOvr>
</p:sld>
</file>

<file path=ppt/theme/theme1.xml><?xml version="1.0" encoding="utf-8"?>
<a:theme xmlns:a="http://schemas.openxmlformats.org/drawingml/2006/main" name="Office Theme">
  <a:themeElements>
    <a:clrScheme name="Gelis">
      <a:dk1>
        <a:srgbClr val="000000"/>
      </a:dk1>
      <a:lt1>
        <a:srgbClr val="FFFFFF"/>
      </a:lt1>
      <a:dk2>
        <a:srgbClr val="0089C3"/>
      </a:dk2>
      <a:lt2>
        <a:srgbClr val="E7E6E6"/>
      </a:lt2>
      <a:accent1>
        <a:srgbClr val="F2B229"/>
      </a:accent1>
      <a:accent2>
        <a:srgbClr val="682979"/>
      </a:accent2>
      <a:accent3>
        <a:srgbClr val="5D5795"/>
      </a:accent3>
      <a:accent4>
        <a:srgbClr val="272652"/>
      </a:accent4>
      <a:accent5>
        <a:srgbClr val="00A4D2"/>
      </a:accent5>
      <a:accent6>
        <a:srgbClr val="87AE3F"/>
      </a:accent6>
      <a:hlink>
        <a:srgbClr val="B4273D"/>
      </a:hlink>
      <a:folHlink>
        <a:srgbClr val="D81963"/>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3182</TotalTime>
  <Words>1473</Words>
  <Application>Microsoft Office PowerPoint</Application>
  <PresentationFormat>On-screen Show (4:3)</PresentationFormat>
  <Paragraphs>147</Paragraphs>
  <Slides>32</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32</vt:i4>
      </vt:variant>
    </vt:vector>
  </HeadingPairs>
  <TitlesOfParts>
    <vt:vector size="36" baseType="lpstr">
      <vt:lpstr>Arial</vt:lpstr>
      <vt:lpstr>Arial Black</vt:lpstr>
      <vt:lpstr>Calibri</vt:lpstr>
      <vt:lpstr>Office Theme</vt:lpstr>
      <vt:lpstr>  Int.12.2  Pre-Study Workshop on PwDs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Cavlan Basarir</dc:creator>
  <cp:lastModifiedBy>Michael Chambers</cp:lastModifiedBy>
  <cp:revision>131</cp:revision>
  <dcterms:created xsi:type="dcterms:W3CDTF">2017-09-19T16:43:33Z</dcterms:created>
  <dcterms:modified xsi:type="dcterms:W3CDTF">2022-03-14T07:31:31Z</dcterms:modified>
</cp:coreProperties>
</file>