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comments/comment2.xml" ContentType="application/vnd.openxmlformats-officedocument.presentationml.comments+xml"/>
  <Override PartName="/ppt/theme/themeOverride1.xml" ContentType="application/vnd.openxmlformats-officedocument.themeOverride+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0"/>
  </p:notesMasterIdLst>
  <p:sldIdLst>
    <p:sldId id="256" r:id="rId2"/>
    <p:sldId id="271" r:id="rId3"/>
    <p:sldId id="274" r:id="rId4"/>
    <p:sldId id="275" r:id="rId5"/>
    <p:sldId id="269" r:id="rId6"/>
    <p:sldId id="272" r:id="rId7"/>
    <p:sldId id="280" r:id="rId8"/>
    <p:sldId id="276" r:id="rId9"/>
    <p:sldId id="277" r:id="rId10"/>
    <p:sldId id="278" r:id="rId11"/>
    <p:sldId id="282" r:id="rId12"/>
    <p:sldId id="283" r:id="rId13"/>
    <p:sldId id="281" r:id="rId14"/>
    <p:sldId id="279" r:id="rId15"/>
    <p:sldId id="284" r:id="rId16"/>
    <p:sldId id="285" r:id="rId17"/>
    <p:sldId id="287" r:id="rId18"/>
    <p:sldId id="288" r:id="rId19"/>
    <p:sldId id="289" r:id="rId20"/>
    <p:sldId id="290" r:id="rId21"/>
    <p:sldId id="328" r:id="rId22"/>
    <p:sldId id="291" r:id="rId23"/>
    <p:sldId id="292" r:id="rId24"/>
    <p:sldId id="294" r:id="rId25"/>
    <p:sldId id="295" r:id="rId26"/>
    <p:sldId id="296" r:id="rId27"/>
    <p:sldId id="297" r:id="rId28"/>
    <p:sldId id="298" r:id="rId29"/>
    <p:sldId id="299" r:id="rId30"/>
    <p:sldId id="300" r:id="rId31"/>
    <p:sldId id="301" r:id="rId32"/>
    <p:sldId id="302" r:id="rId33"/>
    <p:sldId id="303" r:id="rId34"/>
    <p:sldId id="304" r:id="rId35"/>
    <p:sldId id="305" r:id="rId36"/>
    <p:sldId id="306" r:id="rId37"/>
    <p:sldId id="307" r:id="rId38"/>
    <p:sldId id="310" r:id="rId39"/>
    <p:sldId id="311" r:id="rId40"/>
    <p:sldId id="312" r:id="rId41"/>
    <p:sldId id="308" r:id="rId42"/>
    <p:sldId id="309" r:id="rId43"/>
    <p:sldId id="329" r:id="rId44"/>
    <p:sldId id="313" r:id="rId45"/>
    <p:sldId id="330" r:id="rId46"/>
    <p:sldId id="331" r:id="rId47"/>
    <p:sldId id="314" r:id="rId48"/>
    <p:sldId id="315" r:id="rId49"/>
    <p:sldId id="316" r:id="rId50"/>
    <p:sldId id="317" r:id="rId51"/>
    <p:sldId id="318" r:id="rId52"/>
    <p:sldId id="319" r:id="rId53"/>
    <p:sldId id="320" r:id="rId54"/>
    <p:sldId id="321" r:id="rId55"/>
    <p:sldId id="327" r:id="rId56"/>
    <p:sldId id="322" r:id="rId57"/>
    <p:sldId id="326" r:id="rId58"/>
    <p:sldId id="286"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ylan Çifçi" initials="CÇ" lastIdx="7" clrIdx="0">
    <p:extLst>
      <p:ext uri="{19B8F6BF-5375-455C-9EA6-DF929625EA0E}">
        <p15:presenceInfo xmlns:p15="http://schemas.microsoft.com/office/powerpoint/2012/main" userId="S-1-5-21-1417001333-1645522239-682003330-1298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5391"/>
    <a:srgbClr val="FFA000"/>
    <a:srgbClr val="D70000"/>
    <a:srgbClr val="C522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43" autoAdjust="0"/>
    <p:restoredTop sz="94694"/>
  </p:normalViewPr>
  <p:slideViewPr>
    <p:cSldViewPr snapToGrid="0" snapToObjects="1" showGuides="1">
      <p:cViewPr varScale="1">
        <p:scale>
          <a:sx n="106" d="100"/>
          <a:sy n="106" d="100"/>
        </p:scale>
        <p:origin x="1308" y="96"/>
      </p:cViewPr>
      <p:guideLst>
        <p:guide orient="horz" pos="2160"/>
        <p:guide pos="2880"/>
      </p:guideLst>
    </p:cSldViewPr>
  </p:slid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5-27T16:47:10.104" idx="1">
    <p:pos x="4848" y="2298"/>
    <p:text>BU İFADE YERİNE "...kapsayacak istatistiklerin elde edilmesini sağlamak" DİYEBİLİR MYİZ? BİLGİ SİSTEMİ KURULUMU KOLAY Bİ FAALİYET DEĞİL, ZATEN TÜİK VAR, ONALAR İLETİLEBİLİR BİR ÖNERİ OLUŞTURULABİLİR.</p:text>
    <p:extLst>
      <p:ext uri="{C676402C-5697-4E1C-873F-D02D1690AC5C}">
        <p15:threadingInfo xmlns:p15="http://schemas.microsoft.com/office/powerpoint/2012/main" timeZoneBias="-180"/>
      </p:ext>
    </p:extLst>
  </p:cm>
  <p:cm authorId="1" dt="2022-05-27T16:49:32.836" idx="2">
    <p:pos x="5595" y="2053"/>
    <p:text/>
    <p:extLst>
      <p:ext uri="{C676402C-5697-4E1C-873F-D02D1690AC5C}">
        <p15:threadingInfo xmlns:p15="http://schemas.microsoft.com/office/powerpoint/2012/main" timeZoneBias="-1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2-05-27T16:51:19.459" idx="3">
    <p:pos x="4545" y="1853"/>
    <p:text>kastedilen nedir? bir önceki slaytta bilgi sistemi vardı, bu nasıl bir veri tabanı? maksadı ne olacak? neler içerecek?</p:text>
    <p:extLst>
      <p:ext uri="{C676402C-5697-4E1C-873F-D02D1690AC5C}">
        <p15:threadingInfo xmlns:p15="http://schemas.microsoft.com/office/powerpoint/2012/main" timeZoneBias="-1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2-05-27T16:56:07.653" idx="4">
    <p:pos x="5178" y="2560"/>
    <p:text>cümle ya duşuk ya da karışık, anlaşılmıyor.</p:text>
    <p:extLst>
      <p:ext uri="{C676402C-5697-4E1C-873F-D02D1690AC5C}">
        <p15:threadingInfo xmlns:p15="http://schemas.microsoft.com/office/powerpoint/2012/main" timeZoneBias="-18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2-05-27T16:57:01.768" idx="5">
    <p:pos x="4933" y="2578"/>
    <p:text>cümle ya duşuk ya da karışık, anlaşılmıyor.</p:text>
    <p:extLst>
      <p:ext uri="{C676402C-5697-4E1C-873F-D02D1690AC5C}">
        <p15:threadingInfo xmlns:p15="http://schemas.microsoft.com/office/powerpoint/2012/main" timeZoneBias="-18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22-05-27T17:03:22.060" idx="6">
    <p:pos x="3478" y="1739"/>
    <p:text>n demek istenmiş? engellilrin sahip olduğu ve kontrol ettiği yeşil işler neler?</p:text>
    <p:extLst>
      <p:ext uri="{C676402C-5697-4E1C-873F-D02D1690AC5C}">
        <p15:threadingInfo xmlns:p15="http://schemas.microsoft.com/office/powerpoint/2012/main" timeZoneBias="-180"/>
      </p:ext>
    </p:extLst>
  </p:cm>
</p:cmLst>
</file>

<file path=ppt/diagrams/_rels/data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 Id="rId5" Type="http://schemas.openxmlformats.org/officeDocument/2006/relationships/image" Target="../media/image7.svg"/><Relationship Id="rId4" Type="http://schemas.openxmlformats.org/officeDocument/2006/relationships/image" Target="../media/image6.png"/></Relationships>
</file>

<file path=ppt/diagrams/_rels/data2.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9.png"/><Relationship Id="rId6" Type="http://schemas.openxmlformats.org/officeDocument/2006/relationships/image" Target="../media/image15.svg"/><Relationship Id="rId5" Type="http://schemas.openxmlformats.org/officeDocument/2006/relationships/image" Target="../media/image11.png"/><Relationship Id="rId4" Type="http://schemas.openxmlformats.org/officeDocument/2006/relationships/image" Target="../media/image13.svg"/></Relationships>
</file>

<file path=ppt/diagrams/_rels/data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svg"/><Relationship Id="rId1" Type="http://schemas.openxmlformats.org/officeDocument/2006/relationships/image" Target="../media/image9.png"/><Relationship Id="rId6" Type="http://schemas.openxmlformats.org/officeDocument/2006/relationships/image" Target="../media/image22.svg"/><Relationship Id="rId5" Type="http://schemas.openxmlformats.org/officeDocument/2006/relationships/image" Target="../media/image14.png"/><Relationship Id="rId4" Type="http://schemas.openxmlformats.org/officeDocument/2006/relationships/image" Target="../media/image20.svg"/></Relationships>
</file>

<file path=ppt/diagrams/_rels/drawing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 Id="rId5" Type="http://schemas.openxmlformats.org/officeDocument/2006/relationships/image" Target="../media/image7.svg"/><Relationship Id="rId4" Type="http://schemas.openxmlformats.org/officeDocument/2006/relationships/image" Target="../media/image6.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9.png"/><Relationship Id="rId6" Type="http://schemas.openxmlformats.org/officeDocument/2006/relationships/image" Target="../media/image15.svg"/><Relationship Id="rId5" Type="http://schemas.openxmlformats.org/officeDocument/2006/relationships/image" Target="../media/image11.png"/><Relationship Id="rId4" Type="http://schemas.openxmlformats.org/officeDocument/2006/relationships/image" Target="../media/image13.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svg"/><Relationship Id="rId1" Type="http://schemas.openxmlformats.org/officeDocument/2006/relationships/image" Target="../media/image9.png"/><Relationship Id="rId6" Type="http://schemas.openxmlformats.org/officeDocument/2006/relationships/image" Target="../media/image22.svg"/><Relationship Id="rId5" Type="http://schemas.openxmlformats.org/officeDocument/2006/relationships/image" Target="../media/image14.png"/><Relationship Id="rId4" Type="http://schemas.openxmlformats.org/officeDocument/2006/relationships/image" Target="../media/image20.svg"/></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CBA2A4-AAAE-474D-A676-FD9AE1B46626}" type="doc">
      <dgm:prSet loTypeId="urn:microsoft.com/office/officeart/2005/8/layout/vList3" loCatId="list" qsTypeId="urn:microsoft.com/office/officeart/2005/8/quickstyle/simple5" qsCatId="simple" csTypeId="urn:microsoft.com/office/officeart/2005/8/colors/accent3_3" csCatId="accent3" phldr="1"/>
      <dgm:spPr/>
      <dgm:t>
        <a:bodyPr/>
        <a:lstStyle/>
        <a:p>
          <a:endParaRPr lang="en-US"/>
        </a:p>
      </dgm:t>
    </dgm:pt>
    <dgm:pt modelId="{D3590CF5-B1FF-F74C-9E19-03D6F5E805E8}">
      <dgm:prSet/>
      <dgm:spPr>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dgm:spPr>
      <dgm:t>
        <a:bodyPr lIns="1080000"/>
        <a:lstStyle/>
        <a:p>
          <a:pPr algn="l"/>
          <a:r>
            <a:rPr lang="en-US" b="1" dirty="0">
              <a:solidFill>
                <a:schemeClr val="accent4"/>
              </a:solidFill>
            </a:rPr>
            <a:t>Designed: </a:t>
          </a:r>
          <a:r>
            <a:rPr lang="en-US" dirty="0">
              <a:solidFill>
                <a:schemeClr val="accent4"/>
              </a:solidFill>
            </a:rPr>
            <a:t>by MOLSS</a:t>
          </a:r>
          <a:br>
            <a:rPr lang="en-US" dirty="0">
              <a:solidFill>
                <a:schemeClr val="accent4"/>
              </a:solidFill>
            </a:rPr>
          </a:br>
          <a:r>
            <a:rPr lang="en-US" dirty="0">
              <a:solidFill>
                <a:schemeClr val="accent4"/>
              </a:solidFill>
            </a:rPr>
            <a:t>(Dept. of Employment Policies)</a:t>
          </a:r>
          <a:endParaRPr lang="en-TR" b="1" dirty="0">
            <a:solidFill>
              <a:schemeClr val="accent4"/>
            </a:solidFill>
          </a:endParaRPr>
        </a:p>
      </dgm:t>
    </dgm:pt>
    <dgm:pt modelId="{40EF138E-5DED-7D46-849D-B48EEB388902}" type="parTrans" cxnId="{FEE34F32-F94D-D44F-9799-DD72B4B0A2D1}">
      <dgm:prSet/>
      <dgm:spPr/>
      <dgm:t>
        <a:bodyPr/>
        <a:lstStyle/>
        <a:p>
          <a:endParaRPr lang="en-US"/>
        </a:p>
      </dgm:t>
    </dgm:pt>
    <dgm:pt modelId="{CD3858D5-C35B-4A4F-A797-3C1E86FAEBC1}" type="sibTrans" cxnId="{FEE34F32-F94D-D44F-9799-DD72B4B0A2D1}">
      <dgm:prSet/>
      <dgm:spPr/>
      <dgm:t>
        <a:bodyPr/>
        <a:lstStyle/>
        <a:p>
          <a:endParaRPr lang="en-US"/>
        </a:p>
      </dgm:t>
    </dgm:pt>
    <dgm:pt modelId="{DDB2E8BE-1C55-174D-A3E1-A627892D25C7}">
      <dgm:prSet/>
      <dgm:spPr>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dgm:spPr>
      <dgm:t>
        <a:bodyPr lIns="1080000"/>
        <a:lstStyle/>
        <a:p>
          <a:pPr algn="l"/>
          <a:r>
            <a:rPr lang="en-US" b="1" dirty="0">
              <a:solidFill>
                <a:schemeClr val="accent4"/>
              </a:solidFill>
            </a:rPr>
            <a:t>Implemented: </a:t>
          </a:r>
          <a:r>
            <a:rPr lang="en-US" dirty="0">
              <a:solidFill>
                <a:schemeClr val="accent4"/>
              </a:solidFill>
            </a:rPr>
            <a:t>by consortium led by </a:t>
          </a:r>
          <a:r>
            <a:rPr lang="en-US" dirty="0" err="1">
              <a:solidFill>
                <a:schemeClr val="accent4"/>
              </a:solidFill>
            </a:rPr>
            <a:t>Weglobal</a:t>
          </a:r>
          <a:endParaRPr lang="en-TR" b="1" dirty="0">
            <a:solidFill>
              <a:schemeClr val="accent4"/>
            </a:solidFill>
          </a:endParaRPr>
        </a:p>
      </dgm:t>
    </dgm:pt>
    <dgm:pt modelId="{889ABB1D-E722-9A45-9539-4879355E209D}" type="sibTrans" cxnId="{266AC045-5AD4-B04A-81C6-591EBC4916F1}">
      <dgm:prSet/>
      <dgm:spPr/>
      <dgm:t>
        <a:bodyPr/>
        <a:lstStyle/>
        <a:p>
          <a:endParaRPr lang="en-US"/>
        </a:p>
      </dgm:t>
    </dgm:pt>
    <dgm:pt modelId="{A842FC8F-1E06-0A40-A3EA-F25E49441DEC}" type="parTrans" cxnId="{266AC045-5AD4-B04A-81C6-591EBC4916F1}">
      <dgm:prSet/>
      <dgm:spPr/>
      <dgm:t>
        <a:bodyPr/>
        <a:lstStyle/>
        <a:p>
          <a:endParaRPr lang="en-US"/>
        </a:p>
      </dgm:t>
    </dgm:pt>
    <dgm:pt modelId="{EB62F695-9FFB-AE41-A300-521D78C1616F}">
      <dgm:prSet/>
      <dgm:spPr>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dgm:spPr>
      <dgm:t>
        <a:bodyPr lIns="1080000"/>
        <a:lstStyle/>
        <a:p>
          <a:pPr algn="l"/>
          <a:r>
            <a:rPr lang="en-US" b="1" dirty="0">
              <a:solidFill>
                <a:schemeClr val="accent4"/>
              </a:solidFill>
            </a:rPr>
            <a:t>Financed: </a:t>
          </a:r>
          <a:r>
            <a:rPr lang="en-US" dirty="0">
              <a:solidFill>
                <a:schemeClr val="accent4"/>
              </a:solidFill>
            </a:rPr>
            <a:t>by EU &amp; The Republic of Turkey</a:t>
          </a:r>
          <a:endParaRPr lang="en-US" b="1" dirty="0">
            <a:solidFill>
              <a:schemeClr val="accent4"/>
            </a:solidFill>
          </a:endParaRPr>
        </a:p>
      </dgm:t>
    </dgm:pt>
    <dgm:pt modelId="{784893A3-4F9E-0B4A-99BD-E78D4F1C78FE}" type="sibTrans" cxnId="{27D6B200-57F7-8941-BE83-FDEEB6B2FC3D}">
      <dgm:prSet/>
      <dgm:spPr/>
      <dgm:t>
        <a:bodyPr/>
        <a:lstStyle/>
        <a:p>
          <a:endParaRPr lang="en-US"/>
        </a:p>
      </dgm:t>
    </dgm:pt>
    <dgm:pt modelId="{DEBB58D9-90D3-B746-BB23-1211FABAD21B}" type="parTrans" cxnId="{27D6B200-57F7-8941-BE83-FDEEB6B2FC3D}">
      <dgm:prSet/>
      <dgm:spPr/>
      <dgm:t>
        <a:bodyPr/>
        <a:lstStyle/>
        <a:p>
          <a:endParaRPr lang="en-US"/>
        </a:p>
      </dgm:t>
    </dgm:pt>
    <dgm:pt modelId="{A01F9824-1BE7-A245-AA90-C1A48DB72512}">
      <dgm:prSet/>
      <dgm:spPr>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dgm:spPr>
      <dgm:t>
        <a:bodyPr lIns="1080000"/>
        <a:lstStyle/>
        <a:p>
          <a:pPr algn="l"/>
          <a:r>
            <a:rPr lang="en-US" b="1" dirty="0">
              <a:solidFill>
                <a:schemeClr val="accent4"/>
              </a:solidFill>
            </a:rPr>
            <a:t>Refereed: </a:t>
          </a:r>
          <a:r>
            <a:rPr lang="en-US" dirty="0">
              <a:solidFill>
                <a:schemeClr val="accent4"/>
              </a:solidFill>
            </a:rPr>
            <a:t>by </a:t>
          </a:r>
          <a:r>
            <a:rPr lang="en-US" dirty="0" err="1">
              <a:solidFill>
                <a:schemeClr val="accent4"/>
              </a:solidFill>
            </a:rPr>
            <a:t>MoLSS</a:t>
          </a:r>
          <a:r>
            <a:rPr lang="en-US" dirty="0">
              <a:solidFill>
                <a:schemeClr val="accent4"/>
              </a:solidFill>
            </a:rPr>
            <a:t/>
          </a:r>
          <a:br>
            <a:rPr lang="en-US" dirty="0">
              <a:solidFill>
                <a:schemeClr val="accent4"/>
              </a:solidFill>
            </a:rPr>
          </a:br>
          <a:r>
            <a:rPr lang="en-US" dirty="0">
              <a:solidFill>
                <a:schemeClr val="accent4"/>
              </a:solidFill>
            </a:rPr>
            <a:t>(Directorate of EU and Financial Assistance)</a:t>
          </a:r>
          <a:endParaRPr lang="en-US" b="1" dirty="0">
            <a:solidFill>
              <a:schemeClr val="accent4"/>
            </a:solidFill>
          </a:endParaRPr>
        </a:p>
      </dgm:t>
    </dgm:pt>
    <dgm:pt modelId="{8386C8A7-BE84-EA41-BE90-028FE5637BB0}" type="sibTrans" cxnId="{66E75497-1492-E24A-9743-9D9FC42481CA}">
      <dgm:prSet/>
      <dgm:spPr/>
      <dgm:t>
        <a:bodyPr/>
        <a:lstStyle/>
        <a:p>
          <a:endParaRPr lang="en-US"/>
        </a:p>
      </dgm:t>
    </dgm:pt>
    <dgm:pt modelId="{D0386063-1600-1B41-BEAE-E5403D1B16E0}" type="parTrans" cxnId="{66E75497-1492-E24A-9743-9D9FC42481CA}">
      <dgm:prSet/>
      <dgm:spPr/>
      <dgm:t>
        <a:bodyPr/>
        <a:lstStyle/>
        <a:p>
          <a:endParaRPr lang="en-US"/>
        </a:p>
      </dgm:t>
    </dgm:pt>
    <dgm:pt modelId="{867DA4CA-FA00-764F-B2A0-776BB5417304}">
      <dgm:prSet/>
      <dgm:spPr>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dgm:spPr>
      <dgm:t>
        <a:bodyPr lIns="1080000"/>
        <a:lstStyle/>
        <a:p>
          <a:pPr algn="l"/>
          <a:r>
            <a:rPr lang="en-US" b="1" dirty="0">
              <a:solidFill>
                <a:schemeClr val="accent4"/>
              </a:solidFill>
            </a:rPr>
            <a:t>Managed: </a:t>
          </a:r>
          <a:r>
            <a:rPr lang="en-US" dirty="0">
              <a:solidFill>
                <a:schemeClr val="accent4"/>
              </a:solidFill>
            </a:rPr>
            <a:t>by </a:t>
          </a:r>
          <a:r>
            <a:rPr lang="en-US" dirty="0" err="1">
              <a:solidFill>
                <a:schemeClr val="accent4"/>
              </a:solidFill>
            </a:rPr>
            <a:t>MoLSS</a:t>
          </a:r>
          <a:r>
            <a:rPr lang="en-US" dirty="0">
              <a:solidFill>
                <a:schemeClr val="accent4"/>
              </a:solidFill>
            </a:rPr>
            <a:t/>
          </a:r>
          <a:br>
            <a:rPr lang="en-US" dirty="0">
              <a:solidFill>
                <a:schemeClr val="accent4"/>
              </a:solidFill>
            </a:rPr>
          </a:br>
          <a:r>
            <a:rPr lang="en-US" dirty="0">
              <a:solidFill>
                <a:schemeClr val="accent4"/>
              </a:solidFill>
            </a:rPr>
            <a:t>(Dept. of Employment Policies)</a:t>
          </a:r>
          <a:endParaRPr lang="en-US" b="1" dirty="0">
            <a:solidFill>
              <a:schemeClr val="accent4"/>
            </a:solidFill>
          </a:endParaRPr>
        </a:p>
      </dgm:t>
    </dgm:pt>
    <dgm:pt modelId="{6E3D57FB-1E6F-C54A-8EAE-0EB796EB3157}" type="parTrans" cxnId="{C650BEF1-BE3D-6841-9988-2207E05DB131}">
      <dgm:prSet/>
      <dgm:spPr/>
      <dgm:t>
        <a:bodyPr/>
        <a:lstStyle/>
        <a:p>
          <a:endParaRPr lang="en-US"/>
        </a:p>
      </dgm:t>
    </dgm:pt>
    <dgm:pt modelId="{87830529-C90B-1A48-A533-19CA418680A7}" type="sibTrans" cxnId="{C650BEF1-BE3D-6841-9988-2207E05DB131}">
      <dgm:prSet/>
      <dgm:spPr/>
      <dgm:t>
        <a:bodyPr/>
        <a:lstStyle/>
        <a:p>
          <a:endParaRPr lang="en-US"/>
        </a:p>
      </dgm:t>
    </dgm:pt>
    <dgm:pt modelId="{99BBE5C5-0CB4-AF4A-84B0-3818E099012D}">
      <dgm:prSet/>
      <dgm:spPr>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dgm:spPr>
      <dgm:t>
        <a:bodyPr lIns="1080000"/>
        <a:lstStyle/>
        <a:p>
          <a:pPr algn="l"/>
          <a:r>
            <a:rPr lang="en-US" b="1" i="0" u="none" dirty="0">
              <a:solidFill>
                <a:schemeClr val="accent4"/>
              </a:solidFill>
            </a:rPr>
            <a:t>Timeline</a:t>
          </a:r>
          <a:r>
            <a:rPr lang="en-US" b="1" dirty="0">
              <a:solidFill>
                <a:schemeClr val="accent4"/>
              </a:solidFill>
            </a:rPr>
            <a:t>: </a:t>
          </a:r>
          <a:r>
            <a:rPr lang="en-US" b="0" i="0" u="none" dirty="0">
              <a:solidFill>
                <a:schemeClr val="accent4"/>
              </a:solidFill>
            </a:rPr>
            <a:t>01 February 2021 to 31 July 2023</a:t>
          </a:r>
          <a:endParaRPr lang="en-TR" b="1" dirty="0">
            <a:solidFill>
              <a:schemeClr val="accent4"/>
            </a:solidFill>
          </a:endParaRPr>
        </a:p>
      </dgm:t>
    </dgm:pt>
    <dgm:pt modelId="{EDF2FD21-B64D-F449-8F54-8AA1F9DF4740}" type="parTrans" cxnId="{3083CDA7-33FD-6F40-9E93-1C41C565A6D2}">
      <dgm:prSet/>
      <dgm:spPr/>
      <dgm:t>
        <a:bodyPr/>
        <a:lstStyle/>
        <a:p>
          <a:endParaRPr lang="en-US"/>
        </a:p>
      </dgm:t>
    </dgm:pt>
    <dgm:pt modelId="{2011E739-A52A-6E47-968A-2BB3D885E9CB}" type="sibTrans" cxnId="{3083CDA7-33FD-6F40-9E93-1C41C565A6D2}">
      <dgm:prSet/>
      <dgm:spPr/>
      <dgm:t>
        <a:bodyPr/>
        <a:lstStyle/>
        <a:p>
          <a:endParaRPr lang="en-US"/>
        </a:p>
      </dgm:t>
    </dgm:pt>
    <dgm:pt modelId="{F3B9A890-1F59-D049-99C0-9E662A6F1F2F}" type="pres">
      <dgm:prSet presAssocID="{1ACBA2A4-AAAE-474D-A676-FD9AE1B46626}" presName="linearFlow" presStyleCnt="0">
        <dgm:presLayoutVars>
          <dgm:dir/>
          <dgm:resizeHandles val="exact"/>
        </dgm:presLayoutVars>
      </dgm:prSet>
      <dgm:spPr/>
      <dgm:t>
        <a:bodyPr/>
        <a:lstStyle/>
        <a:p>
          <a:endParaRPr lang="en-US"/>
        </a:p>
      </dgm:t>
    </dgm:pt>
    <dgm:pt modelId="{55630A03-01D7-E04F-BEB9-E2F0B5BDBDCE}" type="pres">
      <dgm:prSet presAssocID="{D3590CF5-B1FF-F74C-9E19-03D6F5E805E8}" presName="composite" presStyleCnt="0"/>
      <dgm:spPr/>
    </dgm:pt>
    <dgm:pt modelId="{AD1E45B0-DD2F-8D49-9BCC-AB466916FB2D}" type="pres">
      <dgm:prSet presAssocID="{D3590CF5-B1FF-F74C-9E19-03D6F5E805E8}" presName="imgShp" presStyleLbl="fgImgPlace1" presStyleIdx="0" presStyleCnt="6" custScaleX="62410" custScaleY="62410" custLinFactNeighborX="-27818"/>
      <dgm:spPr>
        <a:blipFill>
          <a:blip xmlns:r="http://schemas.openxmlformats.org/officeDocument/2006/relationships" r:embed="rId1"/>
          <a:srcRect/>
          <a:stretch>
            <a:fillRect/>
          </a:stretch>
        </a:blipFill>
      </dgm:spPr>
    </dgm:pt>
    <dgm:pt modelId="{8AAC28BE-9A12-134A-BB98-909E5643C5AC}" type="pres">
      <dgm:prSet presAssocID="{D3590CF5-B1FF-F74C-9E19-03D6F5E805E8}" presName="txShp" presStyleLbl="node1" presStyleIdx="0" presStyleCnt="6" custScaleX="133356">
        <dgm:presLayoutVars>
          <dgm:bulletEnabled val="1"/>
        </dgm:presLayoutVars>
      </dgm:prSet>
      <dgm:spPr>
        <a:prstGeom prst="flowChartAlternateProcess">
          <a:avLst/>
        </a:prstGeom>
      </dgm:spPr>
      <dgm:t>
        <a:bodyPr/>
        <a:lstStyle/>
        <a:p>
          <a:endParaRPr lang="en-US"/>
        </a:p>
      </dgm:t>
    </dgm:pt>
    <dgm:pt modelId="{21ACB5FB-1BE3-4B43-8FFF-8A78BA9710C1}" type="pres">
      <dgm:prSet presAssocID="{CD3858D5-C35B-4A4F-A797-3C1E86FAEBC1}" presName="spacing" presStyleCnt="0"/>
      <dgm:spPr/>
    </dgm:pt>
    <dgm:pt modelId="{24A0AB35-7BC7-E64C-833F-9F20541DB843}" type="pres">
      <dgm:prSet presAssocID="{EB62F695-9FFB-AE41-A300-521D78C1616F}" presName="composite" presStyleCnt="0"/>
      <dgm:spPr/>
    </dgm:pt>
    <dgm:pt modelId="{1D5994AB-E56D-EE46-ABB8-943F597A56CE}" type="pres">
      <dgm:prSet presAssocID="{EB62F695-9FFB-AE41-A300-521D78C1616F}" presName="imgShp" presStyleLbl="fgImgPlace1" presStyleIdx="1" presStyleCnt="6" custLinFactNeighborX="-27818"/>
      <dgm:spPr>
        <a:prstGeom prst="flowChartProcess">
          <a:avLst/>
        </a:prstGeom>
        <a:blipFill dpi="0" rotWithShape="1">
          <a:blip xmlns:r="http://schemas.openxmlformats.org/officeDocument/2006/relationships" r:embed="rId2"/>
          <a:srcRect/>
          <a:stretch>
            <a:fillRect l="4513" t="32226" r="5567" b="31806"/>
          </a:stretch>
        </a:blipFill>
      </dgm:spPr>
    </dgm:pt>
    <dgm:pt modelId="{26BBBFD1-3C8E-2E43-8EB3-705398BC4DBC}" type="pres">
      <dgm:prSet presAssocID="{EB62F695-9FFB-AE41-A300-521D78C1616F}" presName="txShp" presStyleLbl="node1" presStyleIdx="1" presStyleCnt="6" custScaleX="133356">
        <dgm:presLayoutVars>
          <dgm:bulletEnabled val="1"/>
        </dgm:presLayoutVars>
      </dgm:prSet>
      <dgm:spPr>
        <a:prstGeom prst="flowChartAlternateProcess">
          <a:avLst/>
        </a:prstGeom>
      </dgm:spPr>
      <dgm:t>
        <a:bodyPr/>
        <a:lstStyle/>
        <a:p>
          <a:endParaRPr lang="en-US"/>
        </a:p>
      </dgm:t>
    </dgm:pt>
    <dgm:pt modelId="{91AD1DA8-BEC0-9D43-9D37-FAC6C54DA042}" type="pres">
      <dgm:prSet presAssocID="{784893A3-4F9E-0B4A-99BD-E78D4F1C78FE}" presName="spacing" presStyleCnt="0"/>
      <dgm:spPr/>
    </dgm:pt>
    <dgm:pt modelId="{1830CA21-1735-5C48-86CC-E464B62224B4}" type="pres">
      <dgm:prSet presAssocID="{867DA4CA-FA00-764F-B2A0-776BB5417304}" presName="composite" presStyleCnt="0"/>
      <dgm:spPr/>
    </dgm:pt>
    <dgm:pt modelId="{8B617F0C-CAC1-484D-8CB0-680B15B86D91}" type="pres">
      <dgm:prSet presAssocID="{867DA4CA-FA00-764F-B2A0-776BB5417304}" presName="imgShp" presStyleLbl="fgImgPlace1" presStyleIdx="2" presStyleCnt="6" custScaleX="62410" custScaleY="62410" custLinFactNeighborX="-28057"/>
      <dgm:spPr>
        <a:blipFill>
          <a:blip xmlns:r="http://schemas.openxmlformats.org/officeDocument/2006/relationships" r:embed="rId1"/>
          <a:srcRect/>
          <a:stretch>
            <a:fillRect/>
          </a:stretch>
        </a:blipFill>
      </dgm:spPr>
    </dgm:pt>
    <dgm:pt modelId="{BAF95C35-0849-4349-945D-2F05D87D8878}" type="pres">
      <dgm:prSet presAssocID="{867DA4CA-FA00-764F-B2A0-776BB5417304}" presName="txShp" presStyleLbl="node1" presStyleIdx="2" presStyleCnt="6" custScaleX="133356">
        <dgm:presLayoutVars>
          <dgm:bulletEnabled val="1"/>
        </dgm:presLayoutVars>
      </dgm:prSet>
      <dgm:spPr>
        <a:prstGeom prst="flowChartAlternateProcess">
          <a:avLst/>
        </a:prstGeom>
      </dgm:spPr>
      <dgm:t>
        <a:bodyPr/>
        <a:lstStyle/>
        <a:p>
          <a:endParaRPr lang="en-US"/>
        </a:p>
      </dgm:t>
    </dgm:pt>
    <dgm:pt modelId="{BE32B4D9-ACF5-6343-AB68-F257F15D4B80}" type="pres">
      <dgm:prSet presAssocID="{87830529-C90B-1A48-A533-19CA418680A7}" presName="spacing" presStyleCnt="0"/>
      <dgm:spPr/>
    </dgm:pt>
    <dgm:pt modelId="{1F4B8172-1250-6B41-9705-105AC9EB305C}" type="pres">
      <dgm:prSet presAssocID="{A01F9824-1BE7-A245-AA90-C1A48DB72512}" presName="composite" presStyleCnt="0"/>
      <dgm:spPr/>
    </dgm:pt>
    <dgm:pt modelId="{9238AC07-7C64-E948-B280-D392AAD1FBA1}" type="pres">
      <dgm:prSet presAssocID="{A01F9824-1BE7-A245-AA90-C1A48DB72512}" presName="imgShp" presStyleLbl="fgImgPlace1" presStyleIdx="3" presStyleCnt="6" custScaleX="62410" custScaleY="62410" custLinFactNeighborX="-27818"/>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6960A9F9-6CCA-C24F-B60D-9302588E53F4}" type="pres">
      <dgm:prSet presAssocID="{A01F9824-1BE7-A245-AA90-C1A48DB72512}" presName="txShp" presStyleLbl="node1" presStyleIdx="3" presStyleCnt="6" custScaleX="133356">
        <dgm:presLayoutVars>
          <dgm:bulletEnabled val="1"/>
        </dgm:presLayoutVars>
      </dgm:prSet>
      <dgm:spPr>
        <a:prstGeom prst="flowChartAlternateProcess">
          <a:avLst/>
        </a:prstGeom>
      </dgm:spPr>
      <dgm:t>
        <a:bodyPr/>
        <a:lstStyle/>
        <a:p>
          <a:endParaRPr lang="en-US"/>
        </a:p>
      </dgm:t>
    </dgm:pt>
    <dgm:pt modelId="{B7B625CA-FBEA-D145-B66F-1A4027099237}" type="pres">
      <dgm:prSet presAssocID="{8386C8A7-BE84-EA41-BE90-028FE5637BB0}" presName="spacing" presStyleCnt="0"/>
      <dgm:spPr/>
    </dgm:pt>
    <dgm:pt modelId="{615552B3-CB4C-CF48-B399-03F34C0FBC24}" type="pres">
      <dgm:prSet presAssocID="{DDB2E8BE-1C55-174D-A3E1-A627892D25C7}" presName="composite" presStyleCnt="0"/>
      <dgm:spPr/>
    </dgm:pt>
    <dgm:pt modelId="{11F25AE1-C626-CE45-96D8-E40D887A05DB}" type="pres">
      <dgm:prSet presAssocID="{DDB2E8BE-1C55-174D-A3E1-A627892D25C7}" presName="imgShp" presStyleLbl="fgImgPlace1" presStyleIdx="4" presStyleCnt="6" custLinFactNeighborX="-27818" custLinFactNeighborY="79"/>
      <dgm:spPr>
        <a:blipFill dpi="0" rotWithShape="1">
          <a:blip xmlns:r="http://schemas.openxmlformats.org/officeDocument/2006/relationships" r:embed="rId3"/>
          <a:srcRect/>
          <a:stretch>
            <a:fillRect l="4782" t="38918" r="-314" b="40039"/>
          </a:stretch>
        </a:blipFill>
      </dgm:spPr>
    </dgm:pt>
    <dgm:pt modelId="{213B38FE-2586-E14A-A9A4-4D00B4D1F576}" type="pres">
      <dgm:prSet presAssocID="{DDB2E8BE-1C55-174D-A3E1-A627892D25C7}" presName="txShp" presStyleLbl="node1" presStyleIdx="4" presStyleCnt="6" custScaleX="133356" custLinFactNeighborY="0">
        <dgm:presLayoutVars>
          <dgm:bulletEnabled val="1"/>
        </dgm:presLayoutVars>
      </dgm:prSet>
      <dgm:spPr>
        <a:prstGeom prst="flowChartAlternateProcess">
          <a:avLst/>
        </a:prstGeom>
      </dgm:spPr>
      <dgm:t>
        <a:bodyPr/>
        <a:lstStyle/>
        <a:p>
          <a:endParaRPr lang="en-US"/>
        </a:p>
      </dgm:t>
    </dgm:pt>
    <dgm:pt modelId="{57037ABE-26A4-934B-87B7-B211CE54B067}" type="pres">
      <dgm:prSet presAssocID="{889ABB1D-E722-9A45-9539-4879355E209D}" presName="spacing" presStyleCnt="0"/>
      <dgm:spPr/>
    </dgm:pt>
    <dgm:pt modelId="{983BD741-AF80-7149-952C-E6D6A84E4884}" type="pres">
      <dgm:prSet presAssocID="{99BBE5C5-0CB4-AF4A-84B0-3818E099012D}" presName="composite" presStyleCnt="0"/>
      <dgm:spPr/>
    </dgm:pt>
    <dgm:pt modelId="{14F5BDF1-EA92-D941-BCA8-27F8AB591A8C}" type="pres">
      <dgm:prSet presAssocID="{99BBE5C5-0CB4-AF4A-84B0-3818E099012D}" presName="imgShp" presStyleLbl="fgImgPlace1" presStyleIdx="5" presStyleCnt="6" custScaleX="80348" custScaleY="73653" custLinFactNeighborX="-20249"/>
      <dgm:spPr>
        <a:blipFill>
          <a:blip xmlns:r="http://schemas.openxmlformats.org/officeDocument/2006/relationships" r:embed="rId4">
            <a:extLst>
              <a:ext uri="{96DAC541-7B7A-43D3-8B79-37D633B846F1}">
                <asvg:svgBlip xmlns="" xmlns:asvg="http://schemas.microsoft.com/office/drawing/2016/SVG/main" r:embed="rId5"/>
              </a:ext>
            </a:extLst>
          </a:blip>
          <a:srcRect/>
          <a:stretch>
            <a:fillRect/>
          </a:stretch>
        </a:blipFill>
      </dgm:spPr>
      <dgm:extLst>
        <a:ext uri="{E40237B7-FDA0-4F09-8148-C483321AD2D9}">
          <dgm14:cNvPr xmlns:dgm14="http://schemas.microsoft.com/office/drawing/2010/diagram" id="0" name="" descr="Daily calendar with solid fill"/>
        </a:ext>
      </dgm:extLst>
    </dgm:pt>
    <dgm:pt modelId="{C5C0E08A-CD7C-F040-ADF5-F697DFEF2A27}" type="pres">
      <dgm:prSet presAssocID="{99BBE5C5-0CB4-AF4A-84B0-3818E099012D}" presName="txShp" presStyleLbl="node1" presStyleIdx="5" presStyleCnt="6" custScaleX="133356" custLinFactNeighborY="0">
        <dgm:presLayoutVars>
          <dgm:bulletEnabled val="1"/>
        </dgm:presLayoutVars>
      </dgm:prSet>
      <dgm:spPr>
        <a:prstGeom prst="flowChartAlternateProcess">
          <a:avLst/>
        </a:prstGeom>
      </dgm:spPr>
      <dgm:t>
        <a:bodyPr/>
        <a:lstStyle/>
        <a:p>
          <a:endParaRPr lang="en-US"/>
        </a:p>
      </dgm:t>
    </dgm:pt>
  </dgm:ptLst>
  <dgm:cxnLst>
    <dgm:cxn modelId="{7A34B840-73B8-3A41-AFEC-F0B5648AB6AE}" type="presOf" srcId="{867DA4CA-FA00-764F-B2A0-776BB5417304}" destId="{BAF95C35-0849-4349-945D-2F05D87D8878}" srcOrd="0" destOrd="0" presId="urn:microsoft.com/office/officeart/2005/8/layout/vList3"/>
    <dgm:cxn modelId="{66E75497-1492-E24A-9743-9D9FC42481CA}" srcId="{1ACBA2A4-AAAE-474D-A676-FD9AE1B46626}" destId="{A01F9824-1BE7-A245-AA90-C1A48DB72512}" srcOrd="3" destOrd="0" parTransId="{D0386063-1600-1B41-BEAE-E5403D1B16E0}" sibTransId="{8386C8A7-BE84-EA41-BE90-028FE5637BB0}"/>
    <dgm:cxn modelId="{4ED53A17-5D50-FA45-8523-CC2E55D97732}" type="presOf" srcId="{EB62F695-9FFB-AE41-A300-521D78C1616F}" destId="{26BBBFD1-3C8E-2E43-8EB3-705398BC4DBC}" srcOrd="0" destOrd="0" presId="urn:microsoft.com/office/officeart/2005/8/layout/vList3"/>
    <dgm:cxn modelId="{235CC087-C99B-8F42-A868-A1E7D5FBA7A0}" type="presOf" srcId="{DDB2E8BE-1C55-174D-A3E1-A627892D25C7}" destId="{213B38FE-2586-E14A-A9A4-4D00B4D1F576}" srcOrd="0" destOrd="0" presId="urn:microsoft.com/office/officeart/2005/8/layout/vList3"/>
    <dgm:cxn modelId="{8B5BFE6C-3B68-E943-936F-DF799EF9D739}" type="presOf" srcId="{99BBE5C5-0CB4-AF4A-84B0-3818E099012D}" destId="{C5C0E08A-CD7C-F040-ADF5-F697DFEF2A27}" srcOrd="0" destOrd="0" presId="urn:microsoft.com/office/officeart/2005/8/layout/vList3"/>
    <dgm:cxn modelId="{FEE34F32-F94D-D44F-9799-DD72B4B0A2D1}" srcId="{1ACBA2A4-AAAE-474D-A676-FD9AE1B46626}" destId="{D3590CF5-B1FF-F74C-9E19-03D6F5E805E8}" srcOrd="0" destOrd="0" parTransId="{40EF138E-5DED-7D46-849D-B48EEB388902}" sibTransId="{CD3858D5-C35B-4A4F-A797-3C1E86FAEBC1}"/>
    <dgm:cxn modelId="{C650BEF1-BE3D-6841-9988-2207E05DB131}" srcId="{1ACBA2A4-AAAE-474D-A676-FD9AE1B46626}" destId="{867DA4CA-FA00-764F-B2A0-776BB5417304}" srcOrd="2" destOrd="0" parTransId="{6E3D57FB-1E6F-C54A-8EAE-0EB796EB3157}" sibTransId="{87830529-C90B-1A48-A533-19CA418680A7}"/>
    <dgm:cxn modelId="{27D6B200-57F7-8941-BE83-FDEEB6B2FC3D}" srcId="{1ACBA2A4-AAAE-474D-A676-FD9AE1B46626}" destId="{EB62F695-9FFB-AE41-A300-521D78C1616F}" srcOrd="1" destOrd="0" parTransId="{DEBB58D9-90D3-B746-BB23-1211FABAD21B}" sibTransId="{784893A3-4F9E-0B4A-99BD-E78D4F1C78FE}"/>
    <dgm:cxn modelId="{DBB531F0-2894-F448-858A-BD8830E94A64}" type="presOf" srcId="{A01F9824-1BE7-A245-AA90-C1A48DB72512}" destId="{6960A9F9-6CCA-C24F-B60D-9302588E53F4}" srcOrd="0" destOrd="0" presId="urn:microsoft.com/office/officeart/2005/8/layout/vList3"/>
    <dgm:cxn modelId="{F6687554-CBCC-424C-BEB6-7373D8D48A59}" type="presOf" srcId="{D3590CF5-B1FF-F74C-9E19-03D6F5E805E8}" destId="{8AAC28BE-9A12-134A-BB98-909E5643C5AC}" srcOrd="0" destOrd="0" presId="urn:microsoft.com/office/officeart/2005/8/layout/vList3"/>
    <dgm:cxn modelId="{0EF17300-25F3-3940-B45B-C1A2E9A0C725}" type="presOf" srcId="{1ACBA2A4-AAAE-474D-A676-FD9AE1B46626}" destId="{F3B9A890-1F59-D049-99C0-9E662A6F1F2F}" srcOrd="0" destOrd="0" presId="urn:microsoft.com/office/officeart/2005/8/layout/vList3"/>
    <dgm:cxn modelId="{266AC045-5AD4-B04A-81C6-591EBC4916F1}" srcId="{1ACBA2A4-AAAE-474D-A676-FD9AE1B46626}" destId="{DDB2E8BE-1C55-174D-A3E1-A627892D25C7}" srcOrd="4" destOrd="0" parTransId="{A842FC8F-1E06-0A40-A3EA-F25E49441DEC}" sibTransId="{889ABB1D-E722-9A45-9539-4879355E209D}"/>
    <dgm:cxn modelId="{3083CDA7-33FD-6F40-9E93-1C41C565A6D2}" srcId="{1ACBA2A4-AAAE-474D-A676-FD9AE1B46626}" destId="{99BBE5C5-0CB4-AF4A-84B0-3818E099012D}" srcOrd="5" destOrd="0" parTransId="{EDF2FD21-B64D-F449-8F54-8AA1F9DF4740}" sibTransId="{2011E739-A52A-6E47-968A-2BB3D885E9CB}"/>
    <dgm:cxn modelId="{E7D4F76C-28DB-E346-B11A-F69A2126F8F6}" type="presParOf" srcId="{F3B9A890-1F59-D049-99C0-9E662A6F1F2F}" destId="{55630A03-01D7-E04F-BEB9-E2F0B5BDBDCE}" srcOrd="0" destOrd="0" presId="urn:microsoft.com/office/officeart/2005/8/layout/vList3"/>
    <dgm:cxn modelId="{42E45BEE-5383-0C4A-8961-92BC524A6F8C}" type="presParOf" srcId="{55630A03-01D7-E04F-BEB9-E2F0B5BDBDCE}" destId="{AD1E45B0-DD2F-8D49-9BCC-AB466916FB2D}" srcOrd="0" destOrd="0" presId="urn:microsoft.com/office/officeart/2005/8/layout/vList3"/>
    <dgm:cxn modelId="{67A69C7C-1DD8-B44C-8AEF-C23C644CD93A}" type="presParOf" srcId="{55630A03-01D7-E04F-BEB9-E2F0B5BDBDCE}" destId="{8AAC28BE-9A12-134A-BB98-909E5643C5AC}" srcOrd="1" destOrd="0" presId="urn:microsoft.com/office/officeart/2005/8/layout/vList3"/>
    <dgm:cxn modelId="{E59F2D30-490F-8544-87AC-84A4849C5F2C}" type="presParOf" srcId="{F3B9A890-1F59-D049-99C0-9E662A6F1F2F}" destId="{21ACB5FB-1BE3-4B43-8FFF-8A78BA9710C1}" srcOrd="1" destOrd="0" presId="urn:microsoft.com/office/officeart/2005/8/layout/vList3"/>
    <dgm:cxn modelId="{EA16692D-0A97-214F-A9EA-A6028F3813F9}" type="presParOf" srcId="{F3B9A890-1F59-D049-99C0-9E662A6F1F2F}" destId="{24A0AB35-7BC7-E64C-833F-9F20541DB843}" srcOrd="2" destOrd="0" presId="urn:microsoft.com/office/officeart/2005/8/layout/vList3"/>
    <dgm:cxn modelId="{A1BE8926-DAD9-8241-8E0E-96ACC3123857}" type="presParOf" srcId="{24A0AB35-7BC7-E64C-833F-9F20541DB843}" destId="{1D5994AB-E56D-EE46-ABB8-943F597A56CE}" srcOrd="0" destOrd="0" presId="urn:microsoft.com/office/officeart/2005/8/layout/vList3"/>
    <dgm:cxn modelId="{90BF2A67-5CEA-0440-B68E-DF442EEFA442}" type="presParOf" srcId="{24A0AB35-7BC7-E64C-833F-9F20541DB843}" destId="{26BBBFD1-3C8E-2E43-8EB3-705398BC4DBC}" srcOrd="1" destOrd="0" presId="urn:microsoft.com/office/officeart/2005/8/layout/vList3"/>
    <dgm:cxn modelId="{FBF78C17-9B98-E24E-BE3B-3AF279275EAD}" type="presParOf" srcId="{F3B9A890-1F59-D049-99C0-9E662A6F1F2F}" destId="{91AD1DA8-BEC0-9D43-9D37-FAC6C54DA042}" srcOrd="3" destOrd="0" presId="urn:microsoft.com/office/officeart/2005/8/layout/vList3"/>
    <dgm:cxn modelId="{6655924B-63EA-AF4F-913F-BB61A56DB6CB}" type="presParOf" srcId="{F3B9A890-1F59-D049-99C0-9E662A6F1F2F}" destId="{1830CA21-1735-5C48-86CC-E464B62224B4}" srcOrd="4" destOrd="0" presId="urn:microsoft.com/office/officeart/2005/8/layout/vList3"/>
    <dgm:cxn modelId="{7E3B6E50-B990-9040-8BA6-059849B34E2D}" type="presParOf" srcId="{1830CA21-1735-5C48-86CC-E464B62224B4}" destId="{8B617F0C-CAC1-484D-8CB0-680B15B86D91}" srcOrd="0" destOrd="0" presId="urn:microsoft.com/office/officeart/2005/8/layout/vList3"/>
    <dgm:cxn modelId="{90B1EF87-6AB5-7944-AF1A-437A65321EC1}" type="presParOf" srcId="{1830CA21-1735-5C48-86CC-E464B62224B4}" destId="{BAF95C35-0849-4349-945D-2F05D87D8878}" srcOrd="1" destOrd="0" presId="urn:microsoft.com/office/officeart/2005/8/layout/vList3"/>
    <dgm:cxn modelId="{BD7F7D8A-09FB-B347-9AF4-DB6869E7F0E4}" type="presParOf" srcId="{F3B9A890-1F59-D049-99C0-9E662A6F1F2F}" destId="{BE32B4D9-ACF5-6343-AB68-F257F15D4B80}" srcOrd="5" destOrd="0" presId="urn:microsoft.com/office/officeart/2005/8/layout/vList3"/>
    <dgm:cxn modelId="{93C5EB5B-DDE9-FA41-8A80-204F587D82A9}" type="presParOf" srcId="{F3B9A890-1F59-D049-99C0-9E662A6F1F2F}" destId="{1F4B8172-1250-6B41-9705-105AC9EB305C}" srcOrd="6" destOrd="0" presId="urn:microsoft.com/office/officeart/2005/8/layout/vList3"/>
    <dgm:cxn modelId="{0B1FD55A-691F-544C-BA76-43E351BFED51}" type="presParOf" srcId="{1F4B8172-1250-6B41-9705-105AC9EB305C}" destId="{9238AC07-7C64-E948-B280-D392AAD1FBA1}" srcOrd="0" destOrd="0" presId="urn:microsoft.com/office/officeart/2005/8/layout/vList3"/>
    <dgm:cxn modelId="{EFB487B6-2A78-274D-A30B-E6BA10F3B170}" type="presParOf" srcId="{1F4B8172-1250-6B41-9705-105AC9EB305C}" destId="{6960A9F9-6CCA-C24F-B60D-9302588E53F4}" srcOrd="1" destOrd="0" presId="urn:microsoft.com/office/officeart/2005/8/layout/vList3"/>
    <dgm:cxn modelId="{F65BC379-6B91-8849-982E-49560C5FCE82}" type="presParOf" srcId="{F3B9A890-1F59-D049-99C0-9E662A6F1F2F}" destId="{B7B625CA-FBEA-D145-B66F-1A4027099237}" srcOrd="7" destOrd="0" presId="urn:microsoft.com/office/officeart/2005/8/layout/vList3"/>
    <dgm:cxn modelId="{1AAC5A79-F595-6449-A9F7-4FACC17F13BA}" type="presParOf" srcId="{F3B9A890-1F59-D049-99C0-9E662A6F1F2F}" destId="{615552B3-CB4C-CF48-B399-03F34C0FBC24}" srcOrd="8" destOrd="0" presId="urn:microsoft.com/office/officeart/2005/8/layout/vList3"/>
    <dgm:cxn modelId="{8DBD4950-2D3A-884F-B51A-9F2A97006BDC}" type="presParOf" srcId="{615552B3-CB4C-CF48-B399-03F34C0FBC24}" destId="{11F25AE1-C626-CE45-96D8-E40D887A05DB}" srcOrd="0" destOrd="0" presId="urn:microsoft.com/office/officeart/2005/8/layout/vList3"/>
    <dgm:cxn modelId="{8F62E073-113D-F349-8AE5-3876CE001AE9}" type="presParOf" srcId="{615552B3-CB4C-CF48-B399-03F34C0FBC24}" destId="{213B38FE-2586-E14A-A9A4-4D00B4D1F576}" srcOrd="1" destOrd="0" presId="urn:microsoft.com/office/officeart/2005/8/layout/vList3"/>
    <dgm:cxn modelId="{ED7574AB-08D3-B544-BCD1-7DEDFD36134F}" type="presParOf" srcId="{F3B9A890-1F59-D049-99C0-9E662A6F1F2F}" destId="{57037ABE-26A4-934B-87B7-B211CE54B067}" srcOrd="9" destOrd="0" presId="urn:microsoft.com/office/officeart/2005/8/layout/vList3"/>
    <dgm:cxn modelId="{4C4031ED-A6B1-CD4F-B178-6991B80E02AD}" type="presParOf" srcId="{F3B9A890-1F59-D049-99C0-9E662A6F1F2F}" destId="{983BD741-AF80-7149-952C-E6D6A84E4884}" srcOrd="10" destOrd="0" presId="urn:microsoft.com/office/officeart/2005/8/layout/vList3"/>
    <dgm:cxn modelId="{9C52C9EC-9039-644B-A0DC-7C454135A672}" type="presParOf" srcId="{983BD741-AF80-7149-952C-E6D6A84E4884}" destId="{14F5BDF1-EA92-D941-BCA8-27F8AB591A8C}" srcOrd="0" destOrd="0" presId="urn:microsoft.com/office/officeart/2005/8/layout/vList3"/>
    <dgm:cxn modelId="{9CA3E540-8BFB-4B49-A70C-CE2E23C4F96A}" type="presParOf" srcId="{983BD741-AF80-7149-952C-E6D6A84E4884}" destId="{C5C0E08A-CD7C-F040-ADF5-F697DFEF2A27}"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CBA2A4-AAAE-474D-A676-FD9AE1B46626}" type="doc">
      <dgm:prSet loTypeId="urn:microsoft.com/office/officeart/2005/8/layout/vList3" loCatId="list" qsTypeId="urn:microsoft.com/office/officeart/2005/8/quickstyle/simple5" qsCatId="simple" csTypeId="urn:microsoft.com/office/officeart/2005/8/colors/colorful5" csCatId="colorful" phldr="1"/>
      <dgm:spPr/>
      <dgm:t>
        <a:bodyPr/>
        <a:lstStyle/>
        <a:p>
          <a:endParaRPr lang="en-US"/>
        </a:p>
      </dgm:t>
    </dgm:pt>
    <dgm:pt modelId="{D3590CF5-B1FF-F74C-9E19-03D6F5E805E8}">
      <dgm:prSet/>
      <dgm:spPr/>
      <dgm:t>
        <a:bodyPr lIns="1007999"/>
        <a:lstStyle/>
        <a:p>
          <a:pPr algn="l"/>
          <a:r>
            <a:rPr lang="en-US" b="1"/>
            <a:t>Sector Studies – Energy; Health; Education; ICT; Banking/Finance;</a:t>
          </a:r>
          <a:endParaRPr lang="en-TR" b="1"/>
        </a:p>
      </dgm:t>
    </dgm:pt>
    <dgm:pt modelId="{40EF138E-5DED-7D46-849D-B48EEB388902}" type="parTrans" cxnId="{FEE34F32-F94D-D44F-9799-DD72B4B0A2D1}">
      <dgm:prSet/>
      <dgm:spPr/>
      <dgm:t>
        <a:bodyPr/>
        <a:lstStyle/>
        <a:p>
          <a:endParaRPr lang="en-US"/>
        </a:p>
      </dgm:t>
    </dgm:pt>
    <dgm:pt modelId="{CD3858D5-C35B-4A4F-A797-3C1E86FAEBC1}" type="sibTrans" cxnId="{FEE34F32-F94D-D44F-9799-DD72B4B0A2D1}">
      <dgm:prSet/>
      <dgm:spPr/>
      <dgm:t>
        <a:bodyPr/>
        <a:lstStyle/>
        <a:p>
          <a:endParaRPr lang="en-US"/>
        </a:p>
      </dgm:t>
    </dgm:pt>
    <dgm:pt modelId="{EB62F695-9FFB-AE41-A300-521D78C1616F}">
      <dgm:prSet/>
      <dgm:spPr/>
      <dgm:t>
        <a:bodyPr lIns="1007999"/>
        <a:lstStyle/>
        <a:p>
          <a:pPr algn="l"/>
          <a:r>
            <a:rPr lang="en-US" b="1" dirty="0">
              <a:effectLst>
                <a:outerShdw blurRad="38100" dist="38100" dir="2700000" algn="tl">
                  <a:srgbClr val="000000">
                    <a:alpha val="43137"/>
                  </a:srgbClr>
                </a:outerShdw>
              </a:effectLst>
            </a:rPr>
            <a:t>People with Disabilities (for decent work future);</a:t>
          </a:r>
          <a:endParaRPr lang="en-TR" b="1" dirty="0">
            <a:effectLst>
              <a:outerShdw blurRad="38100" dist="38100" dir="2700000" algn="tl">
                <a:srgbClr val="000000">
                  <a:alpha val="43137"/>
                </a:srgbClr>
              </a:outerShdw>
            </a:effectLst>
          </a:endParaRPr>
        </a:p>
      </dgm:t>
    </dgm:pt>
    <dgm:pt modelId="{DEBB58D9-90D3-B746-BB23-1211FABAD21B}" type="parTrans" cxnId="{27D6B200-57F7-8941-BE83-FDEEB6B2FC3D}">
      <dgm:prSet/>
      <dgm:spPr/>
      <dgm:t>
        <a:bodyPr/>
        <a:lstStyle/>
        <a:p>
          <a:endParaRPr lang="en-US"/>
        </a:p>
      </dgm:t>
    </dgm:pt>
    <dgm:pt modelId="{784893A3-4F9E-0B4A-99BD-E78D4F1C78FE}" type="sibTrans" cxnId="{27D6B200-57F7-8941-BE83-FDEEB6B2FC3D}">
      <dgm:prSet/>
      <dgm:spPr/>
      <dgm:t>
        <a:bodyPr/>
        <a:lstStyle/>
        <a:p>
          <a:endParaRPr lang="en-US"/>
        </a:p>
      </dgm:t>
    </dgm:pt>
    <dgm:pt modelId="{A01F9824-1BE7-A245-AA90-C1A48DB72512}">
      <dgm:prSet/>
      <dgm:spPr/>
      <dgm:t>
        <a:bodyPr lIns="1007999"/>
        <a:lstStyle/>
        <a:p>
          <a:pPr algn="l"/>
          <a:r>
            <a:rPr lang="en-US" b="1"/>
            <a:t>Mobbing Complaints;</a:t>
          </a:r>
          <a:endParaRPr lang="en-TR" b="1"/>
        </a:p>
      </dgm:t>
    </dgm:pt>
    <dgm:pt modelId="{D0386063-1600-1B41-BEAE-E5403D1B16E0}" type="parTrans" cxnId="{66E75497-1492-E24A-9743-9D9FC42481CA}">
      <dgm:prSet/>
      <dgm:spPr/>
      <dgm:t>
        <a:bodyPr/>
        <a:lstStyle/>
        <a:p>
          <a:endParaRPr lang="en-US"/>
        </a:p>
      </dgm:t>
    </dgm:pt>
    <dgm:pt modelId="{8386C8A7-BE84-EA41-BE90-028FE5637BB0}" type="sibTrans" cxnId="{66E75497-1492-E24A-9743-9D9FC42481CA}">
      <dgm:prSet/>
      <dgm:spPr/>
      <dgm:t>
        <a:bodyPr/>
        <a:lstStyle/>
        <a:p>
          <a:endParaRPr lang="en-US"/>
        </a:p>
      </dgm:t>
    </dgm:pt>
    <dgm:pt modelId="{DDB2E8BE-1C55-174D-A3E1-A627892D25C7}">
      <dgm:prSet/>
      <dgm:spPr/>
      <dgm:t>
        <a:bodyPr lIns="1007999"/>
        <a:lstStyle/>
        <a:p>
          <a:pPr algn="l"/>
          <a:r>
            <a:rPr lang="en-US" b="1"/>
            <a:t>Impact Assessment (application of current legislation).</a:t>
          </a:r>
          <a:endParaRPr lang="en-TR" b="1"/>
        </a:p>
      </dgm:t>
    </dgm:pt>
    <dgm:pt modelId="{A842FC8F-1E06-0A40-A3EA-F25E49441DEC}" type="parTrans" cxnId="{266AC045-5AD4-B04A-81C6-591EBC4916F1}">
      <dgm:prSet/>
      <dgm:spPr/>
      <dgm:t>
        <a:bodyPr/>
        <a:lstStyle/>
        <a:p>
          <a:endParaRPr lang="en-US"/>
        </a:p>
      </dgm:t>
    </dgm:pt>
    <dgm:pt modelId="{889ABB1D-E722-9A45-9539-4879355E209D}" type="sibTrans" cxnId="{266AC045-5AD4-B04A-81C6-591EBC4916F1}">
      <dgm:prSet/>
      <dgm:spPr/>
      <dgm:t>
        <a:bodyPr/>
        <a:lstStyle/>
        <a:p>
          <a:endParaRPr lang="en-US"/>
        </a:p>
      </dgm:t>
    </dgm:pt>
    <dgm:pt modelId="{F3B9A890-1F59-D049-99C0-9E662A6F1F2F}" type="pres">
      <dgm:prSet presAssocID="{1ACBA2A4-AAAE-474D-A676-FD9AE1B46626}" presName="linearFlow" presStyleCnt="0">
        <dgm:presLayoutVars>
          <dgm:dir/>
          <dgm:resizeHandles val="exact"/>
        </dgm:presLayoutVars>
      </dgm:prSet>
      <dgm:spPr/>
      <dgm:t>
        <a:bodyPr/>
        <a:lstStyle/>
        <a:p>
          <a:endParaRPr lang="en-US"/>
        </a:p>
      </dgm:t>
    </dgm:pt>
    <dgm:pt modelId="{55630A03-01D7-E04F-BEB9-E2F0B5BDBDCE}" type="pres">
      <dgm:prSet presAssocID="{D3590CF5-B1FF-F74C-9E19-03D6F5E805E8}" presName="composite" presStyleCnt="0"/>
      <dgm:spPr/>
    </dgm:pt>
    <dgm:pt modelId="{AD1E45B0-DD2F-8D49-9BCC-AB466916FB2D}" type="pres">
      <dgm:prSet presAssocID="{D3590CF5-B1FF-F74C-9E19-03D6F5E805E8}" presName="imgShp" presStyleLbl="fgImgPlace1" presStyleIdx="0" presStyleCnt="4" custLinFactNeighborX="-3980"/>
      <dgm:spPr>
        <a:blipFill>
          <a:blip xmlns:r="http://schemas.openxmlformats.org/officeDocument/2006/relationships" r:embed="rId1">
            <a:extLst>
              <a:ext uri="{96DAC541-7B7A-43D3-8B79-37D633B846F1}">
                <asvg:svgBlip xmlns="" xmlns:asvg="http://schemas.microsoft.com/office/drawing/2016/SVG/main" r:embed="rId2"/>
              </a:ext>
            </a:extLst>
          </a:blip>
          <a:srcRect/>
          <a:stretch>
            <a:fillRect/>
          </a:stretch>
        </a:blipFill>
      </dgm:spPr>
      <dgm:extLst>
        <a:ext uri="{E40237B7-FDA0-4F09-8148-C483321AD2D9}">
          <dgm14:cNvPr xmlns:dgm14="http://schemas.microsoft.com/office/drawing/2010/diagram" id="0" name="" descr="Books with solid fill"/>
        </a:ext>
      </dgm:extLst>
    </dgm:pt>
    <dgm:pt modelId="{8AAC28BE-9A12-134A-BB98-909E5643C5AC}" type="pres">
      <dgm:prSet presAssocID="{D3590CF5-B1FF-F74C-9E19-03D6F5E805E8}" presName="txShp" presStyleLbl="node1" presStyleIdx="0" presStyleCnt="4" custScaleX="133356">
        <dgm:presLayoutVars>
          <dgm:bulletEnabled val="1"/>
        </dgm:presLayoutVars>
      </dgm:prSet>
      <dgm:spPr>
        <a:prstGeom prst="flowChartAlternateProcess">
          <a:avLst/>
        </a:prstGeom>
      </dgm:spPr>
      <dgm:t>
        <a:bodyPr/>
        <a:lstStyle/>
        <a:p>
          <a:endParaRPr lang="en-US"/>
        </a:p>
      </dgm:t>
    </dgm:pt>
    <dgm:pt modelId="{21ACB5FB-1BE3-4B43-8FFF-8A78BA9710C1}" type="pres">
      <dgm:prSet presAssocID="{CD3858D5-C35B-4A4F-A797-3C1E86FAEBC1}" presName="spacing" presStyleCnt="0"/>
      <dgm:spPr/>
    </dgm:pt>
    <dgm:pt modelId="{24A0AB35-7BC7-E64C-833F-9F20541DB843}" type="pres">
      <dgm:prSet presAssocID="{EB62F695-9FFB-AE41-A300-521D78C1616F}" presName="composite" presStyleCnt="0"/>
      <dgm:spPr/>
    </dgm:pt>
    <dgm:pt modelId="{1D5994AB-E56D-EE46-ABB8-943F597A56CE}" type="pres">
      <dgm:prSet presAssocID="{EB62F695-9FFB-AE41-A300-521D78C1616F}" presName="imgShp" presStyleLbl="fgImgPlace1" presStyleIdx="1" presStyleCnt="4" custLinFactNeighborX="-3980"/>
      <dgm:spPr>
        <a:blipFill>
          <a:blip xmlns:r="http://schemas.openxmlformats.org/officeDocument/2006/relationships" r:embed="rId3">
            <a:extLst>
              <a:ext uri="{96DAC541-7B7A-43D3-8B79-37D633B846F1}">
                <asvg:svgBlip xmlns="" xmlns:asvg="http://schemas.microsoft.com/office/drawing/2016/SVG/main" r:embed="rId4"/>
              </a:ext>
            </a:extLst>
          </a:blip>
          <a:srcRect/>
          <a:stretch>
            <a:fillRect/>
          </a:stretch>
        </a:blipFill>
      </dgm:spPr>
      <dgm:extLst>
        <a:ext uri="{E40237B7-FDA0-4F09-8148-C483321AD2D9}">
          <dgm14:cNvPr xmlns:dgm14="http://schemas.microsoft.com/office/drawing/2010/diagram" id="0" name="" descr="Person in wheelchair with solid fill"/>
        </a:ext>
      </dgm:extLst>
    </dgm:pt>
    <dgm:pt modelId="{26BBBFD1-3C8E-2E43-8EB3-705398BC4DBC}" type="pres">
      <dgm:prSet presAssocID="{EB62F695-9FFB-AE41-A300-521D78C1616F}" presName="txShp" presStyleLbl="node1" presStyleIdx="1" presStyleCnt="4" custScaleX="133356">
        <dgm:presLayoutVars>
          <dgm:bulletEnabled val="1"/>
        </dgm:presLayoutVars>
      </dgm:prSet>
      <dgm:spPr>
        <a:prstGeom prst="flowChartAlternateProcess">
          <a:avLst/>
        </a:prstGeom>
      </dgm:spPr>
      <dgm:t>
        <a:bodyPr/>
        <a:lstStyle/>
        <a:p>
          <a:endParaRPr lang="en-US"/>
        </a:p>
      </dgm:t>
    </dgm:pt>
    <dgm:pt modelId="{91AD1DA8-BEC0-9D43-9D37-FAC6C54DA042}" type="pres">
      <dgm:prSet presAssocID="{784893A3-4F9E-0B4A-99BD-E78D4F1C78FE}" presName="spacing" presStyleCnt="0"/>
      <dgm:spPr/>
    </dgm:pt>
    <dgm:pt modelId="{1F4B8172-1250-6B41-9705-105AC9EB305C}" type="pres">
      <dgm:prSet presAssocID="{A01F9824-1BE7-A245-AA90-C1A48DB72512}" presName="composite" presStyleCnt="0"/>
      <dgm:spPr/>
    </dgm:pt>
    <dgm:pt modelId="{9238AC07-7C64-E948-B280-D392AAD1FBA1}" type="pres">
      <dgm:prSet presAssocID="{A01F9824-1BE7-A245-AA90-C1A48DB72512}" presName="imgShp" presStyleLbl="fgImgPlace1" presStyleIdx="2" presStyleCnt="4" custLinFactNeighborX="-3980"/>
      <dgm:spPr>
        <a:blipFill>
          <a:blip xmlns:r="http://schemas.openxmlformats.org/officeDocument/2006/relationships" r:embed="rId5">
            <a:extLst>
              <a:ext uri="{96DAC541-7B7A-43D3-8B79-37D633B846F1}">
                <asvg:svgBlip xmlns="" xmlns:asvg="http://schemas.microsoft.com/office/drawing/2016/SVG/main" r:embed="rId6"/>
              </a:ext>
            </a:extLst>
          </a:blip>
          <a:srcRect/>
          <a:stretch>
            <a:fillRect/>
          </a:stretch>
        </a:blipFill>
      </dgm:spPr>
      <dgm:extLst>
        <a:ext uri="{E40237B7-FDA0-4F09-8148-C483321AD2D9}">
          <dgm14:cNvPr xmlns:dgm14="http://schemas.microsoft.com/office/drawing/2010/diagram" id="0" name="" descr="Worried face with solid fill with solid fill"/>
        </a:ext>
      </dgm:extLst>
    </dgm:pt>
    <dgm:pt modelId="{6960A9F9-6CCA-C24F-B60D-9302588E53F4}" type="pres">
      <dgm:prSet presAssocID="{A01F9824-1BE7-A245-AA90-C1A48DB72512}" presName="txShp" presStyleLbl="node1" presStyleIdx="2" presStyleCnt="4" custScaleX="133356">
        <dgm:presLayoutVars>
          <dgm:bulletEnabled val="1"/>
        </dgm:presLayoutVars>
      </dgm:prSet>
      <dgm:spPr>
        <a:prstGeom prst="flowChartAlternateProcess">
          <a:avLst/>
        </a:prstGeom>
      </dgm:spPr>
      <dgm:t>
        <a:bodyPr/>
        <a:lstStyle/>
        <a:p>
          <a:endParaRPr lang="en-US"/>
        </a:p>
      </dgm:t>
    </dgm:pt>
    <dgm:pt modelId="{B7B625CA-FBEA-D145-B66F-1A4027099237}" type="pres">
      <dgm:prSet presAssocID="{8386C8A7-BE84-EA41-BE90-028FE5637BB0}" presName="spacing" presStyleCnt="0"/>
      <dgm:spPr/>
    </dgm:pt>
    <dgm:pt modelId="{615552B3-CB4C-CF48-B399-03F34C0FBC24}" type="pres">
      <dgm:prSet presAssocID="{DDB2E8BE-1C55-174D-A3E1-A627892D25C7}" presName="composite" presStyleCnt="0"/>
      <dgm:spPr/>
    </dgm:pt>
    <dgm:pt modelId="{11F25AE1-C626-CE45-96D8-E40D887A05DB}" type="pres">
      <dgm:prSet presAssocID="{DDB2E8BE-1C55-174D-A3E1-A627892D25C7}" presName="imgShp" presStyleLbl="fgImgPlace1" presStyleIdx="3" presStyleCnt="4" custLinFactNeighborX="-3980" custLinFactNeighborY="417"/>
      <dgm:spPr>
        <a:blipFill>
          <a:blip xmlns:r="http://schemas.openxmlformats.org/officeDocument/2006/relationships" r:embed="rId7">
            <a:extLst>
              <a:ext uri="{96DAC541-7B7A-43D3-8B79-37D633B846F1}">
                <asvg:svgBlip xmlns="" xmlns:asvg="http://schemas.microsoft.com/office/drawing/2016/SVG/main" r:embed="rId8"/>
              </a:ext>
            </a:extLst>
          </a:blip>
          <a:srcRect/>
          <a:stretch>
            <a:fillRect/>
          </a:stretch>
        </a:blipFill>
      </dgm:spPr>
      <dgm:extLst>
        <a:ext uri="{E40237B7-FDA0-4F09-8148-C483321AD2D9}">
          <dgm14:cNvPr xmlns:dgm14="http://schemas.microsoft.com/office/drawing/2010/diagram" id="0" name="" descr="Ripple with solid fill"/>
        </a:ext>
      </dgm:extLst>
    </dgm:pt>
    <dgm:pt modelId="{213B38FE-2586-E14A-A9A4-4D00B4D1F576}" type="pres">
      <dgm:prSet presAssocID="{DDB2E8BE-1C55-174D-A3E1-A627892D25C7}" presName="txShp" presStyleLbl="node1" presStyleIdx="3" presStyleCnt="4" custScaleX="133356" custLinFactNeighborY="0">
        <dgm:presLayoutVars>
          <dgm:bulletEnabled val="1"/>
        </dgm:presLayoutVars>
      </dgm:prSet>
      <dgm:spPr>
        <a:prstGeom prst="flowChartAlternateProcess">
          <a:avLst/>
        </a:prstGeom>
      </dgm:spPr>
      <dgm:t>
        <a:bodyPr/>
        <a:lstStyle/>
        <a:p>
          <a:endParaRPr lang="en-US"/>
        </a:p>
      </dgm:t>
    </dgm:pt>
  </dgm:ptLst>
  <dgm:cxnLst>
    <dgm:cxn modelId="{66E75497-1492-E24A-9743-9D9FC42481CA}" srcId="{1ACBA2A4-AAAE-474D-A676-FD9AE1B46626}" destId="{A01F9824-1BE7-A245-AA90-C1A48DB72512}" srcOrd="2" destOrd="0" parTransId="{D0386063-1600-1B41-BEAE-E5403D1B16E0}" sibTransId="{8386C8A7-BE84-EA41-BE90-028FE5637BB0}"/>
    <dgm:cxn modelId="{4ED53A17-5D50-FA45-8523-CC2E55D97732}" type="presOf" srcId="{EB62F695-9FFB-AE41-A300-521D78C1616F}" destId="{26BBBFD1-3C8E-2E43-8EB3-705398BC4DBC}" srcOrd="0" destOrd="0" presId="urn:microsoft.com/office/officeart/2005/8/layout/vList3"/>
    <dgm:cxn modelId="{235CC087-C99B-8F42-A868-A1E7D5FBA7A0}" type="presOf" srcId="{DDB2E8BE-1C55-174D-A3E1-A627892D25C7}" destId="{213B38FE-2586-E14A-A9A4-4D00B4D1F576}" srcOrd="0" destOrd="0" presId="urn:microsoft.com/office/officeart/2005/8/layout/vList3"/>
    <dgm:cxn modelId="{FEE34F32-F94D-D44F-9799-DD72B4B0A2D1}" srcId="{1ACBA2A4-AAAE-474D-A676-FD9AE1B46626}" destId="{D3590CF5-B1FF-F74C-9E19-03D6F5E805E8}" srcOrd="0" destOrd="0" parTransId="{40EF138E-5DED-7D46-849D-B48EEB388902}" sibTransId="{CD3858D5-C35B-4A4F-A797-3C1E86FAEBC1}"/>
    <dgm:cxn modelId="{27D6B200-57F7-8941-BE83-FDEEB6B2FC3D}" srcId="{1ACBA2A4-AAAE-474D-A676-FD9AE1B46626}" destId="{EB62F695-9FFB-AE41-A300-521D78C1616F}" srcOrd="1" destOrd="0" parTransId="{DEBB58D9-90D3-B746-BB23-1211FABAD21B}" sibTransId="{784893A3-4F9E-0B4A-99BD-E78D4F1C78FE}"/>
    <dgm:cxn modelId="{DBB531F0-2894-F448-858A-BD8830E94A64}" type="presOf" srcId="{A01F9824-1BE7-A245-AA90-C1A48DB72512}" destId="{6960A9F9-6CCA-C24F-B60D-9302588E53F4}" srcOrd="0" destOrd="0" presId="urn:microsoft.com/office/officeart/2005/8/layout/vList3"/>
    <dgm:cxn modelId="{F6687554-CBCC-424C-BEB6-7373D8D48A59}" type="presOf" srcId="{D3590CF5-B1FF-F74C-9E19-03D6F5E805E8}" destId="{8AAC28BE-9A12-134A-BB98-909E5643C5AC}" srcOrd="0" destOrd="0" presId="urn:microsoft.com/office/officeart/2005/8/layout/vList3"/>
    <dgm:cxn modelId="{0EF17300-25F3-3940-B45B-C1A2E9A0C725}" type="presOf" srcId="{1ACBA2A4-AAAE-474D-A676-FD9AE1B46626}" destId="{F3B9A890-1F59-D049-99C0-9E662A6F1F2F}" srcOrd="0" destOrd="0" presId="urn:microsoft.com/office/officeart/2005/8/layout/vList3"/>
    <dgm:cxn modelId="{266AC045-5AD4-B04A-81C6-591EBC4916F1}" srcId="{1ACBA2A4-AAAE-474D-A676-FD9AE1B46626}" destId="{DDB2E8BE-1C55-174D-A3E1-A627892D25C7}" srcOrd="3" destOrd="0" parTransId="{A842FC8F-1E06-0A40-A3EA-F25E49441DEC}" sibTransId="{889ABB1D-E722-9A45-9539-4879355E209D}"/>
    <dgm:cxn modelId="{E7D4F76C-28DB-E346-B11A-F69A2126F8F6}" type="presParOf" srcId="{F3B9A890-1F59-D049-99C0-9E662A6F1F2F}" destId="{55630A03-01D7-E04F-BEB9-E2F0B5BDBDCE}" srcOrd="0" destOrd="0" presId="urn:microsoft.com/office/officeart/2005/8/layout/vList3"/>
    <dgm:cxn modelId="{42E45BEE-5383-0C4A-8961-92BC524A6F8C}" type="presParOf" srcId="{55630A03-01D7-E04F-BEB9-E2F0B5BDBDCE}" destId="{AD1E45B0-DD2F-8D49-9BCC-AB466916FB2D}" srcOrd="0" destOrd="0" presId="urn:microsoft.com/office/officeart/2005/8/layout/vList3"/>
    <dgm:cxn modelId="{67A69C7C-1DD8-B44C-8AEF-C23C644CD93A}" type="presParOf" srcId="{55630A03-01D7-E04F-BEB9-E2F0B5BDBDCE}" destId="{8AAC28BE-9A12-134A-BB98-909E5643C5AC}" srcOrd="1" destOrd="0" presId="urn:microsoft.com/office/officeart/2005/8/layout/vList3"/>
    <dgm:cxn modelId="{E59F2D30-490F-8544-87AC-84A4849C5F2C}" type="presParOf" srcId="{F3B9A890-1F59-D049-99C0-9E662A6F1F2F}" destId="{21ACB5FB-1BE3-4B43-8FFF-8A78BA9710C1}" srcOrd="1" destOrd="0" presId="urn:microsoft.com/office/officeart/2005/8/layout/vList3"/>
    <dgm:cxn modelId="{EA16692D-0A97-214F-A9EA-A6028F3813F9}" type="presParOf" srcId="{F3B9A890-1F59-D049-99C0-9E662A6F1F2F}" destId="{24A0AB35-7BC7-E64C-833F-9F20541DB843}" srcOrd="2" destOrd="0" presId="urn:microsoft.com/office/officeart/2005/8/layout/vList3"/>
    <dgm:cxn modelId="{A1BE8926-DAD9-8241-8E0E-96ACC3123857}" type="presParOf" srcId="{24A0AB35-7BC7-E64C-833F-9F20541DB843}" destId="{1D5994AB-E56D-EE46-ABB8-943F597A56CE}" srcOrd="0" destOrd="0" presId="urn:microsoft.com/office/officeart/2005/8/layout/vList3"/>
    <dgm:cxn modelId="{90BF2A67-5CEA-0440-B68E-DF442EEFA442}" type="presParOf" srcId="{24A0AB35-7BC7-E64C-833F-9F20541DB843}" destId="{26BBBFD1-3C8E-2E43-8EB3-705398BC4DBC}" srcOrd="1" destOrd="0" presId="urn:microsoft.com/office/officeart/2005/8/layout/vList3"/>
    <dgm:cxn modelId="{FBF78C17-9B98-E24E-BE3B-3AF279275EAD}" type="presParOf" srcId="{F3B9A890-1F59-D049-99C0-9E662A6F1F2F}" destId="{91AD1DA8-BEC0-9D43-9D37-FAC6C54DA042}" srcOrd="3" destOrd="0" presId="urn:microsoft.com/office/officeart/2005/8/layout/vList3"/>
    <dgm:cxn modelId="{93C5EB5B-DDE9-FA41-8A80-204F587D82A9}" type="presParOf" srcId="{F3B9A890-1F59-D049-99C0-9E662A6F1F2F}" destId="{1F4B8172-1250-6B41-9705-105AC9EB305C}" srcOrd="4" destOrd="0" presId="urn:microsoft.com/office/officeart/2005/8/layout/vList3"/>
    <dgm:cxn modelId="{0B1FD55A-691F-544C-BA76-43E351BFED51}" type="presParOf" srcId="{1F4B8172-1250-6B41-9705-105AC9EB305C}" destId="{9238AC07-7C64-E948-B280-D392AAD1FBA1}" srcOrd="0" destOrd="0" presId="urn:microsoft.com/office/officeart/2005/8/layout/vList3"/>
    <dgm:cxn modelId="{EFB487B6-2A78-274D-A30B-E6BA10F3B170}" type="presParOf" srcId="{1F4B8172-1250-6B41-9705-105AC9EB305C}" destId="{6960A9F9-6CCA-C24F-B60D-9302588E53F4}" srcOrd="1" destOrd="0" presId="urn:microsoft.com/office/officeart/2005/8/layout/vList3"/>
    <dgm:cxn modelId="{F65BC379-6B91-8849-982E-49560C5FCE82}" type="presParOf" srcId="{F3B9A890-1F59-D049-99C0-9E662A6F1F2F}" destId="{B7B625CA-FBEA-D145-B66F-1A4027099237}" srcOrd="5" destOrd="0" presId="urn:microsoft.com/office/officeart/2005/8/layout/vList3"/>
    <dgm:cxn modelId="{1AAC5A79-F595-6449-A9F7-4FACC17F13BA}" type="presParOf" srcId="{F3B9A890-1F59-D049-99C0-9E662A6F1F2F}" destId="{615552B3-CB4C-CF48-B399-03F34C0FBC24}" srcOrd="6" destOrd="0" presId="urn:microsoft.com/office/officeart/2005/8/layout/vList3"/>
    <dgm:cxn modelId="{8DBD4950-2D3A-884F-B51A-9F2A97006BDC}" type="presParOf" srcId="{615552B3-CB4C-CF48-B399-03F34C0FBC24}" destId="{11F25AE1-C626-CE45-96D8-E40D887A05DB}" srcOrd="0" destOrd="0" presId="urn:microsoft.com/office/officeart/2005/8/layout/vList3"/>
    <dgm:cxn modelId="{8F62E073-113D-F349-8AE5-3876CE001AE9}" type="presParOf" srcId="{615552B3-CB4C-CF48-B399-03F34C0FBC24}" destId="{213B38FE-2586-E14A-A9A4-4D00B4D1F576}"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CBA2A4-AAAE-474D-A676-FD9AE1B46626}" type="doc">
      <dgm:prSet loTypeId="urn:microsoft.com/office/officeart/2005/8/layout/vList3" loCatId="list" qsTypeId="urn:microsoft.com/office/officeart/2005/8/quickstyle/simple5" qsCatId="simple" csTypeId="urn:microsoft.com/office/officeart/2005/8/colors/colorful4" csCatId="colorful" phldr="1"/>
      <dgm:spPr/>
      <dgm:t>
        <a:bodyPr/>
        <a:lstStyle/>
        <a:p>
          <a:endParaRPr lang="en-US"/>
        </a:p>
      </dgm:t>
    </dgm:pt>
    <dgm:pt modelId="{D3590CF5-B1FF-F74C-9E19-03D6F5E805E8}">
      <dgm:prSet/>
      <dgm:spPr/>
      <dgm:t>
        <a:bodyPr lIns="1440000"/>
        <a:lstStyle/>
        <a:p>
          <a:pPr algn="l"/>
          <a:r>
            <a:rPr lang="en-US" b="1" dirty="0">
              <a:solidFill>
                <a:schemeClr val="bg1"/>
              </a:solidFill>
            </a:rPr>
            <a:t>Global Trends: </a:t>
          </a:r>
          <a:r>
            <a:rPr lang="en-US" dirty="0">
              <a:solidFill>
                <a:schemeClr val="bg1"/>
              </a:solidFill>
            </a:rPr>
            <a:t>50% of jobs can be automated</a:t>
          </a:r>
          <a:endParaRPr lang="en-TR" b="1" dirty="0"/>
        </a:p>
      </dgm:t>
    </dgm:pt>
    <dgm:pt modelId="{40EF138E-5DED-7D46-849D-B48EEB388902}" type="parTrans" cxnId="{FEE34F32-F94D-D44F-9799-DD72B4B0A2D1}">
      <dgm:prSet/>
      <dgm:spPr/>
      <dgm:t>
        <a:bodyPr/>
        <a:lstStyle/>
        <a:p>
          <a:endParaRPr lang="en-US"/>
        </a:p>
      </dgm:t>
    </dgm:pt>
    <dgm:pt modelId="{CD3858D5-C35B-4A4F-A797-3C1E86FAEBC1}" type="sibTrans" cxnId="{FEE34F32-F94D-D44F-9799-DD72B4B0A2D1}">
      <dgm:prSet/>
      <dgm:spPr/>
      <dgm:t>
        <a:bodyPr/>
        <a:lstStyle/>
        <a:p>
          <a:endParaRPr lang="en-US"/>
        </a:p>
      </dgm:t>
    </dgm:pt>
    <dgm:pt modelId="{EB62F695-9FFB-AE41-A300-521D78C1616F}">
      <dgm:prSet/>
      <dgm:spPr/>
      <dgm:t>
        <a:bodyPr lIns="1440000"/>
        <a:lstStyle/>
        <a:p>
          <a:pPr marL="0" indent="0" algn="l">
            <a:tabLst>
              <a:tab pos="1414463" algn="l"/>
              <a:tab pos="1592263" algn="l"/>
            </a:tabLst>
          </a:pPr>
          <a:r>
            <a:rPr lang="en-US" b="1" dirty="0">
              <a:solidFill>
                <a:schemeClr val="bg1"/>
              </a:solidFill>
            </a:rPr>
            <a:t>Turkey Jobs:		</a:t>
          </a:r>
          <a:r>
            <a:rPr lang="en-US" dirty="0">
              <a:solidFill>
                <a:schemeClr val="bg1"/>
              </a:solidFill>
            </a:rPr>
            <a:t>7.6m lost </a:t>
          </a:r>
        </a:p>
        <a:p>
          <a:pPr marL="0" indent="0" algn="l">
            <a:buNone/>
            <a:tabLst>
              <a:tab pos="1414463" algn="l"/>
              <a:tab pos="1592263" algn="l"/>
            </a:tabLst>
          </a:pPr>
          <a:r>
            <a:rPr lang="en-US" dirty="0">
              <a:solidFill>
                <a:schemeClr val="bg1"/>
              </a:solidFill>
            </a:rPr>
            <a:t>		8.9m created</a:t>
          </a:r>
        </a:p>
        <a:p>
          <a:pPr marL="0" indent="0" algn="l">
            <a:buNone/>
            <a:tabLst>
              <a:tab pos="1414463" algn="l"/>
              <a:tab pos="1592263" algn="l"/>
            </a:tabLst>
          </a:pPr>
          <a:r>
            <a:rPr lang="en-US" dirty="0">
              <a:solidFill>
                <a:schemeClr val="bg1"/>
              </a:solidFill>
            </a:rPr>
            <a:t>	=	1.3m net gain </a:t>
          </a:r>
          <a:endParaRPr lang="en-US" b="1" dirty="0"/>
        </a:p>
      </dgm:t>
    </dgm:pt>
    <dgm:pt modelId="{784893A3-4F9E-0B4A-99BD-E78D4F1C78FE}" type="sibTrans" cxnId="{27D6B200-57F7-8941-BE83-FDEEB6B2FC3D}">
      <dgm:prSet/>
      <dgm:spPr/>
      <dgm:t>
        <a:bodyPr/>
        <a:lstStyle/>
        <a:p>
          <a:endParaRPr lang="en-US"/>
        </a:p>
      </dgm:t>
    </dgm:pt>
    <dgm:pt modelId="{DEBB58D9-90D3-B746-BB23-1211FABAD21B}" type="parTrans" cxnId="{27D6B200-57F7-8941-BE83-FDEEB6B2FC3D}">
      <dgm:prSet/>
      <dgm:spPr/>
      <dgm:t>
        <a:bodyPr/>
        <a:lstStyle/>
        <a:p>
          <a:endParaRPr lang="en-US"/>
        </a:p>
      </dgm:t>
    </dgm:pt>
    <dgm:pt modelId="{A01F9824-1BE7-A245-AA90-C1A48DB72512}">
      <dgm:prSet/>
      <dgm:spPr/>
      <dgm:t>
        <a:bodyPr lIns="1440000"/>
        <a:lstStyle/>
        <a:p>
          <a:pPr algn="l"/>
          <a:r>
            <a:rPr lang="en-US" b="1" dirty="0">
              <a:solidFill>
                <a:schemeClr val="bg1"/>
              </a:solidFill>
            </a:rPr>
            <a:t>PROVIDED</a:t>
          </a:r>
          <a:r>
            <a:rPr lang="en-US" dirty="0">
              <a:solidFill>
                <a:schemeClr val="bg1"/>
              </a:solidFill>
            </a:rPr>
            <a:t>…..relevant skills are developed</a:t>
          </a:r>
          <a:endParaRPr lang="en-US" b="1" dirty="0"/>
        </a:p>
      </dgm:t>
    </dgm:pt>
    <dgm:pt modelId="{8386C8A7-BE84-EA41-BE90-028FE5637BB0}" type="sibTrans" cxnId="{66E75497-1492-E24A-9743-9D9FC42481CA}">
      <dgm:prSet/>
      <dgm:spPr/>
      <dgm:t>
        <a:bodyPr/>
        <a:lstStyle/>
        <a:p>
          <a:endParaRPr lang="en-US"/>
        </a:p>
      </dgm:t>
    </dgm:pt>
    <dgm:pt modelId="{D0386063-1600-1B41-BEAE-E5403D1B16E0}" type="parTrans" cxnId="{66E75497-1492-E24A-9743-9D9FC42481CA}">
      <dgm:prSet/>
      <dgm:spPr/>
      <dgm:t>
        <a:bodyPr/>
        <a:lstStyle/>
        <a:p>
          <a:endParaRPr lang="en-US"/>
        </a:p>
      </dgm:t>
    </dgm:pt>
    <dgm:pt modelId="{F3B9A890-1F59-D049-99C0-9E662A6F1F2F}" type="pres">
      <dgm:prSet presAssocID="{1ACBA2A4-AAAE-474D-A676-FD9AE1B46626}" presName="linearFlow" presStyleCnt="0">
        <dgm:presLayoutVars>
          <dgm:dir/>
          <dgm:resizeHandles val="exact"/>
        </dgm:presLayoutVars>
      </dgm:prSet>
      <dgm:spPr/>
      <dgm:t>
        <a:bodyPr/>
        <a:lstStyle/>
        <a:p>
          <a:endParaRPr lang="en-US"/>
        </a:p>
      </dgm:t>
    </dgm:pt>
    <dgm:pt modelId="{55630A03-01D7-E04F-BEB9-E2F0B5BDBDCE}" type="pres">
      <dgm:prSet presAssocID="{D3590CF5-B1FF-F74C-9E19-03D6F5E805E8}" presName="composite" presStyleCnt="0"/>
      <dgm:spPr/>
    </dgm:pt>
    <dgm:pt modelId="{AD1E45B0-DD2F-8D49-9BCC-AB466916FB2D}" type="pres">
      <dgm:prSet presAssocID="{D3590CF5-B1FF-F74C-9E19-03D6F5E805E8}" presName="imgShp" presStyleLbl="fgImgPlace1" presStyleIdx="0" presStyleCnt="3" custLinFactNeighborX="-27818"/>
      <dgm:spPr>
        <a:blipFill>
          <a:blip xmlns:r="http://schemas.openxmlformats.org/officeDocument/2006/relationships" r:embed="rId1">
            <a:extLst>
              <a:ext uri="{96DAC541-7B7A-43D3-8B79-37D633B846F1}">
                <asvg:svgBlip xmlns="" xmlns:asvg="http://schemas.microsoft.com/office/drawing/2016/SVG/main" r:embed="rId2"/>
              </a:ext>
            </a:extLst>
          </a:blip>
          <a:srcRect/>
          <a:stretch>
            <a:fillRect/>
          </a:stretch>
        </a:blipFill>
      </dgm:spPr>
      <dgm:extLst>
        <a:ext uri="{E40237B7-FDA0-4F09-8148-C483321AD2D9}">
          <dgm14:cNvPr xmlns:dgm14="http://schemas.microsoft.com/office/drawing/2010/diagram" id="0" name="" descr="Books with solid fill"/>
        </a:ext>
      </dgm:extLst>
    </dgm:pt>
    <dgm:pt modelId="{8AAC28BE-9A12-134A-BB98-909E5643C5AC}" type="pres">
      <dgm:prSet presAssocID="{D3590CF5-B1FF-F74C-9E19-03D6F5E805E8}" presName="txShp" presStyleLbl="node1" presStyleIdx="0" presStyleCnt="3" custScaleX="146275">
        <dgm:presLayoutVars>
          <dgm:bulletEnabled val="1"/>
        </dgm:presLayoutVars>
      </dgm:prSet>
      <dgm:spPr>
        <a:prstGeom prst="flowChartAlternateProcess">
          <a:avLst/>
        </a:prstGeom>
      </dgm:spPr>
      <dgm:t>
        <a:bodyPr/>
        <a:lstStyle/>
        <a:p>
          <a:endParaRPr lang="en-US"/>
        </a:p>
      </dgm:t>
    </dgm:pt>
    <dgm:pt modelId="{21ACB5FB-1BE3-4B43-8FFF-8A78BA9710C1}" type="pres">
      <dgm:prSet presAssocID="{CD3858D5-C35B-4A4F-A797-3C1E86FAEBC1}" presName="spacing" presStyleCnt="0"/>
      <dgm:spPr/>
    </dgm:pt>
    <dgm:pt modelId="{24A0AB35-7BC7-E64C-833F-9F20541DB843}" type="pres">
      <dgm:prSet presAssocID="{EB62F695-9FFB-AE41-A300-521D78C1616F}" presName="composite" presStyleCnt="0"/>
      <dgm:spPr/>
    </dgm:pt>
    <dgm:pt modelId="{1D5994AB-E56D-EE46-ABB8-943F597A56CE}" type="pres">
      <dgm:prSet presAssocID="{EB62F695-9FFB-AE41-A300-521D78C1616F}" presName="imgShp" presStyleLbl="fgImgPlace1" presStyleIdx="1" presStyleCnt="3" custLinFactNeighborX="-27818"/>
      <dgm:spPr>
        <a:blipFill>
          <a:blip xmlns:r="http://schemas.openxmlformats.org/officeDocument/2006/relationships" r:embed="rId3">
            <a:extLst>
              <a:ext uri="{96DAC541-7B7A-43D3-8B79-37D633B846F1}">
                <asvg:svgBlip xmlns="" xmlns:asvg="http://schemas.microsoft.com/office/drawing/2016/SVG/main" r:embed="rId4"/>
              </a:ext>
            </a:extLst>
          </a:blip>
          <a:srcRect/>
          <a:stretch>
            <a:fillRect/>
          </a:stretch>
        </a:blipFill>
      </dgm:spPr>
      <dgm:extLst>
        <a:ext uri="{E40237B7-FDA0-4F09-8148-C483321AD2D9}">
          <dgm14:cNvPr xmlns:dgm14="http://schemas.microsoft.com/office/drawing/2010/diagram" id="0" name="" descr="Head with gears with solid fill"/>
        </a:ext>
      </dgm:extLst>
    </dgm:pt>
    <dgm:pt modelId="{26BBBFD1-3C8E-2E43-8EB3-705398BC4DBC}" type="pres">
      <dgm:prSet presAssocID="{EB62F695-9FFB-AE41-A300-521D78C1616F}" presName="txShp" presStyleLbl="node1" presStyleIdx="1" presStyleCnt="3" custScaleX="146275">
        <dgm:presLayoutVars>
          <dgm:bulletEnabled val="1"/>
        </dgm:presLayoutVars>
      </dgm:prSet>
      <dgm:spPr>
        <a:prstGeom prst="flowChartAlternateProcess">
          <a:avLst/>
        </a:prstGeom>
      </dgm:spPr>
      <dgm:t>
        <a:bodyPr/>
        <a:lstStyle/>
        <a:p>
          <a:endParaRPr lang="en-US"/>
        </a:p>
      </dgm:t>
    </dgm:pt>
    <dgm:pt modelId="{91AD1DA8-BEC0-9D43-9D37-FAC6C54DA042}" type="pres">
      <dgm:prSet presAssocID="{784893A3-4F9E-0B4A-99BD-E78D4F1C78FE}" presName="spacing" presStyleCnt="0"/>
      <dgm:spPr/>
    </dgm:pt>
    <dgm:pt modelId="{1F4B8172-1250-6B41-9705-105AC9EB305C}" type="pres">
      <dgm:prSet presAssocID="{A01F9824-1BE7-A245-AA90-C1A48DB72512}" presName="composite" presStyleCnt="0"/>
      <dgm:spPr/>
    </dgm:pt>
    <dgm:pt modelId="{9238AC07-7C64-E948-B280-D392AAD1FBA1}" type="pres">
      <dgm:prSet presAssocID="{A01F9824-1BE7-A245-AA90-C1A48DB72512}" presName="imgShp" presStyleLbl="fgImgPlace1" presStyleIdx="2" presStyleCnt="3" custLinFactNeighborX="-27818"/>
      <dgm:spPr>
        <a:blipFill>
          <a:blip xmlns:r="http://schemas.openxmlformats.org/officeDocument/2006/relationships" r:embed="rId5">
            <a:extLst>
              <a:ext uri="{96DAC541-7B7A-43D3-8B79-37D633B846F1}">
                <asvg:svgBlip xmlns="" xmlns:asvg="http://schemas.microsoft.com/office/drawing/2016/SVG/main" r:embed="rId6"/>
              </a:ext>
            </a:extLst>
          </a:blip>
          <a:srcRect/>
          <a:stretch>
            <a:fillRect/>
          </a:stretch>
        </a:blipFill>
      </dgm:spPr>
      <dgm:extLst>
        <a:ext uri="{E40237B7-FDA0-4F09-8148-C483321AD2D9}">
          <dgm14:cNvPr xmlns:dgm14="http://schemas.microsoft.com/office/drawing/2010/diagram" id="0" name="" descr="Thought bubble with solid fill"/>
        </a:ext>
      </dgm:extLst>
    </dgm:pt>
    <dgm:pt modelId="{6960A9F9-6CCA-C24F-B60D-9302588E53F4}" type="pres">
      <dgm:prSet presAssocID="{A01F9824-1BE7-A245-AA90-C1A48DB72512}" presName="txShp" presStyleLbl="node1" presStyleIdx="2" presStyleCnt="3" custScaleX="146275">
        <dgm:presLayoutVars>
          <dgm:bulletEnabled val="1"/>
        </dgm:presLayoutVars>
      </dgm:prSet>
      <dgm:spPr>
        <a:prstGeom prst="flowChartAlternateProcess">
          <a:avLst/>
        </a:prstGeom>
      </dgm:spPr>
      <dgm:t>
        <a:bodyPr/>
        <a:lstStyle/>
        <a:p>
          <a:endParaRPr lang="en-US"/>
        </a:p>
      </dgm:t>
    </dgm:pt>
  </dgm:ptLst>
  <dgm:cxnLst>
    <dgm:cxn modelId="{F6687554-CBCC-424C-BEB6-7373D8D48A59}" type="presOf" srcId="{D3590CF5-B1FF-F74C-9E19-03D6F5E805E8}" destId="{8AAC28BE-9A12-134A-BB98-909E5643C5AC}" srcOrd="0" destOrd="0" presId="urn:microsoft.com/office/officeart/2005/8/layout/vList3"/>
    <dgm:cxn modelId="{66E75497-1492-E24A-9743-9D9FC42481CA}" srcId="{1ACBA2A4-AAAE-474D-A676-FD9AE1B46626}" destId="{A01F9824-1BE7-A245-AA90-C1A48DB72512}" srcOrd="2" destOrd="0" parTransId="{D0386063-1600-1B41-BEAE-E5403D1B16E0}" sibTransId="{8386C8A7-BE84-EA41-BE90-028FE5637BB0}"/>
    <dgm:cxn modelId="{4ED53A17-5D50-FA45-8523-CC2E55D97732}" type="presOf" srcId="{EB62F695-9FFB-AE41-A300-521D78C1616F}" destId="{26BBBFD1-3C8E-2E43-8EB3-705398BC4DBC}" srcOrd="0" destOrd="0" presId="urn:microsoft.com/office/officeart/2005/8/layout/vList3"/>
    <dgm:cxn modelId="{0EF17300-25F3-3940-B45B-C1A2E9A0C725}" type="presOf" srcId="{1ACBA2A4-AAAE-474D-A676-FD9AE1B46626}" destId="{F3B9A890-1F59-D049-99C0-9E662A6F1F2F}" srcOrd="0" destOrd="0" presId="urn:microsoft.com/office/officeart/2005/8/layout/vList3"/>
    <dgm:cxn modelId="{27D6B200-57F7-8941-BE83-FDEEB6B2FC3D}" srcId="{1ACBA2A4-AAAE-474D-A676-FD9AE1B46626}" destId="{EB62F695-9FFB-AE41-A300-521D78C1616F}" srcOrd="1" destOrd="0" parTransId="{DEBB58D9-90D3-B746-BB23-1211FABAD21B}" sibTransId="{784893A3-4F9E-0B4A-99BD-E78D4F1C78FE}"/>
    <dgm:cxn modelId="{DBB531F0-2894-F448-858A-BD8830E94A64}" type="presOf" srcId="{A01F9824-1BE7-A245-AA90-C1A48DB72512}" destId="{6960A9F9-6CCA-C24F-B60D-9302588E53F4}" srcOrd="0" destOrd="0" presId="urn:microsoft.com/office/officeart/2005/8/layout/vList3"/>
    <dgm:cxn modelId="{FEE34F32-F94D-D44F-9799-DD72B4B0A2D1}" srcId="{1ACBA2A4-AAAE-474D-A676-FD9AE1B46626}" destId="{D3590CF5-B1FF-F74C-9E19-03D6F5E805E8}" srcOrd="0" destOrd="0" parTransId="{40EF138E-5DED-7D46-849D-B48EEB388902}" sibTransId="{CD3858D5-C35B-4A4F-A797-3C1E86FAEBC1}"/>
    <dgm:cxn modelId="{E7D4F76C-28DB-E346-B11A-F69A2126F8F6}" type="presParOf" srcId="{F3B9A890-1F59-D049-99C0-9E662A6F1F2F}" destId="{55630A03-01D7-E04F-BEB9-E2F0B5BDBDCE}" srcOrd="0" destOrd="0" presId="urn:microsoft.com/office/officeart/2005/8/layout/vList3"/>
    <dgm:cxn modelId="{42E45BEE-5383-0C4A-8961-92BC524A6F8C}" type="presParOf" srcId="{55630A03-01D7-E04F-BEB9-E2F0B5BDBDCE}" destId="{AD1E45B0-DD2F-8D49-9BCC-AB466916FB2D}" srcOrd="0" destOrd="0" presId="urn:microsoft.com/office/officeart/2005/8/layout/vList3"/>
    <dgm:cxn modelId="{67A69C7C-1DD8-B44C-8AEF-C23C644CD93A}" type="presParOf" srcId="{55630A03-01D7-E04F-BEB9-E2F0B5BDBDCE}" destId="{8AAC28BE-9A12-134A-BB98-909E5643C5AC}" srcOrd="1" destOrd="0" presId="urn:microsoft.com/office/officeart/2005/8/layout/vList3"/>
    <dgm:cxn modelId="{E59F2D30-490F-8544-87AC-84A4849C5F2C}" type="presParOf" srcId="{F3B9A890-1F59-D049-99C0-9E662A6F1F2F}" destId="{21ACB5FB-1BE3-4B43-8FFF-8A78BA9710C1}" srcOrd="1" destOrd="0" presId="urn:microsoft.com/office/officeart/2005/8/layout/vList3"/>
    <dgm:cxn modelId="{EA16692D-0A97-214F-A9EA-A6028F3813F9}" type="presParOf" srcId="{F3B9A890-1F59-D049-99C0-9E662A6F1F2F}" destId="{24A0AB35-7BC7-E64C-833F-9F20541DB843}" srcOrd="2" destOrd="0" presId="urn:microsoft.com/office/officeart/2005/8/layout/vList3"/>
    <dgm:cxn modelId="{A1BE8926-DAD9-8241-8E0E-96ACC3123857}" type="presParOf" srcId="{24A0AB35-7BC7-E64C-833F-9F20541DB843}" destId="{1D5994AB-E56D-EE46-ABB8-943F597A56CE}" srcOrd="0" destOrd="0" presId="urn:microsoft.com/office/officeart/2005/8/layout/vList3"/>
    <dgm:cxn modelId="{90BF2A67-5CEA-0440-B68E-DF442EEFA442}" type="presParOf" srcId="{24A0AB35-7BC7-E64C-833F-9F20541DB843}" destId="{26BBBFD1-3C8E-2E43-8EB3-705398BC4DBC}" srcOrd="1" destOrd="0" presId="urn:microsoft.com/office/officeart/2005/8/layout/vList3"/>
    <dgm:cxn modelId="{FBF78C17-9B98-E24E-BE3B-3AF279275EAD}" type="presParOf" srcId="{F3B9A890-1F59-D049-99C0-9E662A6F1F2F}" destId="{91AD1DA8-BEC0-9D43-9D37-FAC6C54DA042}" srcOrd="3" destOrd="0" presId="urn:microsoft.com/office/officeart/2005/8/layout/vList3"/>
    <dgm:cxn modelId="{93C5EB5B-DDE9-FA41-8A80-204F587D82A9}" type="presParOf" srcId="{F3B9A890-1F59-D049-99C0-9E662A6F1F2F}" destId="{1F4B8172-1250-6B41-9705-105AC9EB305C}" srcOrd="4" destOrd="0" presId="urn:microsoft.com/office/officeart/2005/8/layout/vList3"/>
    <dgm:cxn modelId="{0B1FD55A-691F-544C-BA76-43E351BFED51}" type="presParOf" srcId="{1F4B8172-1250-6B41-9705-105AC9EB305C}" destId="{9238AC07-7C64-E948-B280-D392AAD1FBA1}" srcOrd="0" destOrd="0" presId="urn:microsoft.com/office/officeart/2005/8/layout/vList3"/>
    <dgm:cxn modelId="{EFB487B6-2A78-274D-A30B-E6BA10F3B170}" type="presParOf" srcId="{1F4B8172-1250-6B41-9705-105AC9EB305C}" destId="{6960A9F9-6CCA-C24F-B60D-9302588E53F4}"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AC28BE-9A12-134A-BB98-909E5643C5AC}">
      <dsp:nvSpPr>
        <dsp:cNvPr id="0" name=""/>
        <dsp:cNvSpPr/>
      </dsp:nvSpPr>
      <dsp:spPr>
        <a:xfrm rot="10800000">
          <a:off x="406584" y="730"/>
          <a:ext cx="6371403" cy="537658"/>
        </a:xfrm>
        <a:prstGeom prst="flowChartAlternateProcess">
          <a:avLst/>
        </a:prstGeom>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80000" tIns="53340" rIns="99568" bIns="53340" numCol="1" spcCol="1270" anchor="ctr" anchorCtr="0">
          <a:noAutofit/>
        </a:bodyPr>
        <a:lstStyle/>
        <a:p>
          <a:pPr lvl="0" algn="l" defTabSz="622300">
            <a:lnSpc>
              <a:spcPct val="90000"/>
            </a:lnSpc>
            <a:spcBef>
              <a:spcPct val="0"/>
            </a:spcBef>
            <a:spcAft>
              <a:spcPct val="35000"/>
            </a:spcAft>
          </a:pPr>
          <a:r>
            <a:rPr lang="en-US" sz="1400" b="1" kern="1200" dirty="0">
              <a:solidFill>
                <a:schemeClr val="accent4"/>
              </a:solidFill>
            </a:rPr>
            <a:t>Designed: </a:t>
          </a:r>
          <a:r>
            <a:rPr lang="en-US" sz="1400" kern="1200" dirty="0">
              <a:solidFill>
                <a:schemeClr val="accent4"/>
              </a:solidFill>
            </a:rPr>
            <a:t>by MOLSS</a:t>
          </a:r>
          <a:br>
            <a:rPr lang="en-US" sz="1400" kern="1200" dirty="0">
              <a:solidFill>
                <a:schemeClr val="accent4"/>
              </a:solidFill>
            </a:rPr>
          </a:br>
          <a:r>
            <a:rPr lang="en-US" sz="1400" kern="1200" dirty="0">
              <a:solidFill>
                <a:schemeClr val="accent4"/>
              </a:solidFill>
            </a:rPr>
            <a:t>(Dept. of Employment Policies)</a:t>
          </a:r>
          <a:endParaRPr lang="en-TR" sz="1400" b="1" kern="1200" dirty="0">
            <a:solidFill>
              <a:schemeClr val="accent4"/>
            </a:solidFill>
          </a:endParaRPr>
        </a:p>
      </dsp:txBody>
      <dsp:txXfrm rot="10800000">
        <a:off x="432830" y="26976"/>
        <a:ext cx="6318911" cy="485166"/>
      </dsp:txXfrm>
    </dsp:sp>
    <dsp:sp modelId="{AD1E45B0-DD2F-8D49-9BCC-AB466916FB2D}">
      <dsp:nvSpPr>
        <dsp:cNvPr id="0" name=""/>
        <dsp:cNvSpPr/>
      </dsp:nvSpPr>
      <dsp:spPr>
        <a:xfrm>
          <a:off x="886073" y="101783"/>
          <a:ext cx="335552" cy="335552"/>
        </a:xfrm>
        <a:prstGeom prst="ellipse">
          <a:avLst/>
        </a:prstGeom>
        <a:blipFill>
          <a:blip xmlns:r="http://schemas.openxmlformats.org/officeDocument/2006/relationships" r:embed="rId1"/>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26BBBFD1-3C8E-2E43-8EB3-705398BC4DBC}">
      <dsp:nvSpPr>
        <dsp:cNvPr id="0" name=""/>
        <dsp:cNvSpPr/>
      </dsp:nvSpPr>
      <dsp:spPr>
        <a:xfrm rot="10800000">
          <a:off x="406584" y="698884"/>
          <a:ext cx="6371403" cy="537658"/>
        </a:xfrm>
        <a:prstGeom prst="flowChartAlternateProcess">
          <a:avLst/>
        </a:prstGeom>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80000" tIns="53340" rIns="99568" bIns="53340" numCol="1" spcCol="1270" anchor="ctr" anchorCtr="0">
          <a:noAutofit/>
        </a:bodyPr>
        <a:lstStyle/>
        <a:p>
          <a:pPr lvl="0" algn="l" defTabSz="622300">
            <a:lnSpc>
              <a:spcPct val="90000"/>
            </a:lnSpc>
            <a:spcBef>
              <a:spcPct val="0"/>
            </a:spcBef>
            <a:spcAft>
              <a:spcPct val="35000"/>
            </a:spcAft>
          </a:pPr>
          <a:r>
            <a:rPr lang="en-US" sz="1400" b="1" kern="1200" dirty="0">
              <a:solidFill>
                <a:schemeClr val="accent4"/>
              </a:solidFill>
            </a:rPr>
            <a:t>Financed: </a:t>
          </a:r>
          <a:r>
            <a:rPr lang="en-US" sz="1400" kern="1200" dirty="0">
              <a:solidFill>
                <a:schemeClr val="accent4"/>
              </a:solidFill>
            </a:rPr>
            <a:t>by EU &amp; The Republic of Turkey</a:t>
          </a:r>
          <a:endParaRPr lang="en-US" sz="1400" b="1" kern="1200" dirty="0">
            <a:solidFill>
              <a:schemeClr val="accent4"/>
            </a:solidFill>
          </a:endParaRPr>
        </a:p>
      </dsp:txBody>
      <dsp:txXfrm rot="10800000">
        <a:off x="432830" y="725130"/>
        <a:ext cx="6318911" cy="485166"/>
      </dsp:txXfrm>
    </dsp:sp>
    <dsp:sp modelId="{1D5994AB-E56D-EE46-ABB8-943F597A56CE}">
      <dsp:nvSpPr>
        <dsp:cNvPr id="0" name=""/>
        <dsp:cNvSpPr/>
      </dsp:nvSpPr>
      <dsp:spPr>
        <a:xfrm>
          <a:off x="785020" y="698884"/>
          <a:ext cx="537658" cy="537658"/>
        </a:xfrm>
        <a:prstGeom prst="flowChartProcess">
          <a:avLst/>
        </a:prstGeom>
        <a:blipFill dpi="0" rotWithShape="1">
          <a:blip xmlns:r="http://schemas.openxmlformats.org/officeDocument/2006/relationships" r:embed="rId2"/>
          <a:srcRect/>
          <a:stretch>
            <a:fillRect l="4513" t="32226" r="5567" b="31806"/>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BAF95C35-0849-4349-945D-2F05D87D8878}">
      <dsp:nvSpPr>
        <dsp:cNvPr id="0" name=""/>
        <dsp:cNvSpPr/>
      </dsp:nvSpPr>
      <dsp:spPr>
        <a:xfrm rot="10800000">
          <a:off x="406584" y="1397038"/>
          <a:ext cx="6371403" cy="537658"/>
        </a:xfrm>
        <a:prstGeom prst="flowChartAlternateProcess">
          <a:avLst/>
        </a:prstGeom>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80000" tIns="53340" rIns="99568" bIns="53340" numCol="1" spcCol="1270" anchor="ctr" anchorCtr="0">
          <a:noAutofit/>
        </a:bodyPr>
        <a:lstStyle/>
        <a:p>
          <a:pPr lvl="0" algn="l" defTabSz="622300">
            <a:lnSpc>
              <a:spcPct val="90000"/>
            </a:lnSpc>
            <a:spcBef>
              <a:spcPct val="0"/>
            </a:spcBef>
            <a:spcAft>
              <a:spcPct val="35000"/>
            </a:spcAft>
          </a:pPr>
          <a:r>
            <a:rPr lang="en-US" sz="1400" b="1" kern="1200" dirty="0">
              <a:solidFill>
                <a:schemeClr val="accent4"/>
              </a:solidFill>
            </a:rPr>
            <a:t>Managed: </a:t>
          </a:r>
          <a:r>
            <a:rPr lang="en-US" sz="1400" kern="1200" dirty="0">
              <a:solidFill>
                <a:schemeClr val="accent4"/>
              </a:solidFill>
            </a:rPr>
            <a:t>by </a:t>
          </a:r>
          <a:r>
            <a:rPr lang="en-US" sz="1400" kern="1200" dirty="0" err="1">
              <a:solidFill>
                <a:schemeClr val="accent4"/>
              </a:solidFill>
            </a:rPr>
            <a:t>MoLSS</a:t>
          </a:r>
          <a:r>
            <a:rPr lang="en-US" sz="1400" kern="1200" dirty="0">
              <a:solidFill>
                <a:schemeClr val="accent4"/>
              </a:solidFill>
            </a:rPr>
            <a:t/>
          </a:r>
          <a:br>
            <a:rPr lang="en-US" sz="1400" kern="1200" dirty="0">
              <a:solidFill>
                <a:schemeClr val="accent4"/>
              </a:solidFill>
            </a:rPr>
          </a:br>
          <a:r>
            <a:rPr lang="en-US" sz="1400" kern="1200" dirty="0">
              <a:solidFill>
                <a:schemeClr val="accent4"/>
              </a:solidFill>
            </a:rPr>
            <a:t>(Dept. of Employment Policies)</a:t>
          </a:r>
          <a:endParaRPr lang="en-US" sz="1400" b="1" kern="1200" dirty="0">
            <a:solidFill>
              <a:schemeClr val="accent4"/>
            </a:solidFill>
          </a:endParaRPr>
        </a:p>
      </dsp:txBody>
      <dsp:txXfrm rot="10800000">
        <a:off x="432830" y="1423284"/>
        <a:ext cx="6318911" cy="485166"/>
      </dsp:txXfrm>
    </dsp:sp>
    <dsp:sp modelId="{8B617F0C-CAC1-484D-8CB0-680B15B86D91}">
      <dsp:nvSpPr>
        <dsp:cNvPr id="0" name=""/>
        <dsp:cNvSpPr/>
      </dsp:nvSpPr>
      <dsp:spPr>
        <a:xfrm>
          <a:off x="884788" y="1498091"/>
          <a:ext cx="335552" cy="335552"/>
        </a:xfrm>
        <a:prstGeom prst="ellipse">
          <a:avLst/>
        </a:prstGeom>
        <a:blipFill>
          <a:blip xmlns:r="http://schemas.openxmlformats.org/officeDocument/2006/relationships" r:embed="rId1"/>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6960A9F9-6CCA-C24F-B60D-9302588E53F4}">
      <dsp:nvSpPr>
        <dsp:cNvPr id="0" name=""/>
        <dsp:cNvSpPr/>
      </dsp:nvSpPr>
      <dsp:spPr>
        <a:xfrm rot="10800000">
          <a:off x="406584" y="2095193"/>
          <a:ext cx="6371403" cy="537658"/>
        </a:xfrm>
        <a:prstGeom prst="flowChartAlternateProcess">
          <a:avLst/>
        </a:prstGeom>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80000" tIns="53340" rIns="99568" bIns="53340" numCol="1" spcCol="1270" anchor="ctr" anchorCtr="0">
          <a:noAutofit/>
        </a:bodyPr>
        <a:lstStyle/>
        <a:p>
          <a:pPr lvl="0" algn="l" defTabSz="622300">
            <a:lnSpc>
              <a:spcPct val="90000"/>
            </a:lnSpc>
            <a:spcBef>
              <a:spcPct val="0"/>
            </a:spcBef>
            <a:spcAft>
              <a:spcPct val="35000"/>
            </a:spcAft>
          </a:pPr>
          <a:r>
            <a:rPr lang="en-US" sz="1400" b="1" kern="1200" dirty="0">
              <a:solidFill>
                <a:schemeClr val="accent4"/>
              </a:solidFill>
            </a:rPr>
            <a:t>Refereed: </a:t>
          </a:r>
          <a:r>
            <a:rPr lang="en-US" sz="1400" kern="1200" dirty="0">
              <a:solidFill>
                <a:schemeClr val="accent4"/>
              </a:solidFill>
            </a:rPr>
            <a:t>by </a:t>
          </a:r>
          <a:r>
            <a:rPr lang="en-US" sz="1400" kern="1200" dirty="0" err="1">
              <a:solidFill>
                <a:schemeClr val="accent4"/>
              </a:solidFill>
            </a:rPr>
            <a:t>MoLSS</a:t>
          </a:r>
          <a:r>
            <a:rPr lang="en-US" sz="1400" kern="1200" dirty="0">
              <a:solidFill>
                <a:schemeClr val="accent4"/>
              </a:solidFill>
            </a:rPr>
            <a:t/>
          </a:r>
          <a:br>
            <a:rPr lang="en-US" sz="1400" kern="1200" dirty="0">
              <a:solidFill>
                <a:schemeClr val="accent4"/>
              </a:solidFill>
            </a:rPr>
          </a:br>
          <a:r>
            <a:rPr lang="en-US" sz="1400" kern="1200" dirty="0">
              <a:solidFill>
                <a:schemeClr val="accent4"/>
              </a:solidFill>
            </a:rPr>
            <a:t>(Directorate of EU and Financial Assistance)</a:t>
          </a:r>
          <a:endParaRPr lang="en-US" sz="1400" b="1" kern="1200" dirty="0">
            <a:solidFill>
              <a:schemeClr val="accent4"/>
            </a:solidFill>
          </a:endParaRPr>
        </a:p>
      </dsp:txBody>
      <dsp:txXfrm rot="10800000">
        <a:off x="432830" y="2121439"/>
        <a:ext cx="6318911" cy="485166"/>
      </dsp:txXfrm>
    </dsp:sp>
    <dsp:sp modelId="{9238AC07-7C64-E948-B280-D392AAD1FBA1}">
      <dsp:nvSpPr>
        <dsp:cNvPr id="0" name=""/>
        <dsp:cNvSpPr/>
      </dsp:nvSpPr>
      <dsp:spPr>
        <a:xfrm>
          <a:off x="886073" y="2196246"/>
          <a:ext cx="335552" cy="33555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213B38FE-2586-E14A-A9A4-4D00B4D1F576}">
      <dsp:nvSpPr>
        <dsp:cNvPr id="0" name=""/>
        <dsp:cNvSpPr/>
      </dsp:nvSpPr>
      <dsp:spPr>
        <a:xfrm rot="10800000">
          <a:off x="406584" y="2793347"/>
          <a:ext cx="6371403" cy="537658"/>
        </a:xfrm>
        <a:prstGeom prst="flowChartAlternateProcess">
          <a:avLst/>
        </a:prstGeom>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80000" tIns="53340" rIns="99568" bIns="53340" numCol="1" spcCol="1270" anchor="ctr" anchorCtr="0">
          <a:noAutofit/>
        </a:bodyPr>
        <a:lstStyle/>
        <a:p>
          <a:pPr lvl="0" algn="l" defTabSz="622300">
            <a:lnSpc>
              <a:spcPct val="90000"/>
            </a:lnSpc>
            <a:spcBef>
              <a:spcPct val="0"/>
            </a:spcBef>
            <a:spcAft>
              <a:spcPct val="35000"/>
            </a:spcAft>
          </a:pPr>
          <a:r>
            <a:rPr lang="en-US" sz="1400" b="1" kern="1200" dirty="0">
              <a:solidFill>
                <a:schemeClr val="accent4"/>
              </a:solidFill>
            </a:rPr>
            <a:t>Implemented: </a:t>
          </a:r>
          <a:r>
            <a:rPr lang="en-US" sz="1400" kern="1200" dirty="0">
              <a:solidFill>
                <a:schemeClr val="accent4"/>
              </a:solidFill>
            </a:rPr>
            <a:t>by consortium led by </a:t>
          </a:r>
          <a:r>
            <a:rPr lang="en-US" sz="1400" kern="1200" dirty="0" err="1">
              <a:solidFill>
                <a:schemeClr val="accent4"/>
              </a:solidFill>
            </a:rPr>
            <a:t>Weglobal</a:t>
          </a:r>
          <a:endParaRPr lang="en-TR" sz="1400" b="1" kern="1200" dirty="0">
            <a:solidFill>
              <a:schemeClr val="accent4"/>
            </a:solidFill>
          </a:endParaRPr>
        </a:p>
      </dsp:txBody>
      <dsp:txXfrm rot="10800000">
        <a:off x="432830" y="2819593"/>
        <a:ext cx="6318911" cy="485166"/>
      </dsp:txXfrm>
    </dsp:sp>
    <dsp:sp modelId="{11F25AE1-C626-CE45-96D8-E40D887A05DB}">
      <dsp:nvSpPr>
        <dsp:cNvPr id="0" name=""/>
        <dsp:cNvSpPr/>
      </dsp:nvSpPr>
      <dsp:spPr>
        <a:xfrm>
          <a:off x="785020" y="2793771"/>
          <a:ext cx="537658" cy="537658"/>
        </a:xfrm>
        <a:prstGeom prst="ellipse">
          <a:avLst/>
        </a:prstGeom>
        <a:blipFill dpi="0" rotWithShape="1">
          <a:blip xmlns:r="http://schemas.openxmlformats.org/officeDocument/2006/relationships" r:embed="rId3"/>
          <a:srcRect/>
          <a:stretch>
            <a:fillRect l="4782" t="38918" r="-314" b="40039"/>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C5C0E08A-CD7C-F040-ADF5-F697DFEF2A27}">
      <dsp:nvSpPr>
        <dsp:cNvPr id="0" name=""/>
        <dsp:cNvSpPr/>
      </dsp:nvSpPr>
      <dsp:spPr>
        <a:xfrm rot="10800000">
          <a:off x="406584" y="3491501"/>
          <a:ext cx="6371403" cy="537658"/>
        </a:xfrm>
        <a:prstGeom prst="flowChartAlternateProcess">
          <a:avLst/>
        </a:prstGeom>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80000" tIns="53340" rIns="99568" bIns="53340" numCol="1" spcCol="1270" anchor="ctr" anchorCtr="0">
          <a:noAutofit/>
        </a:bodyPr>
        <a:lstStyle/>
        <a:p>
          <a:pPr lvl="0" algn="l" defTabSz="622300">
            <a:lnSpc>
              <a:spcPct val="90000"/>
            </a:lnSpc>
            <a:spcBef>
              <a:spcPct val="0"/>
            </a:spcBef>
            <a:spcAft>
              <a:spcPct val="35000"/>
            </a:spcAft>
          </a:pPr>
          <a:r>
            <a:rPr lang="en-US" sz="1400" b="1" i="0" u="none" kern="1200" dirty="0">
              <a:solidFill>
                <a:schemeClr val="accent4"/>
              </a:solidFill>
            </a:rPr>
            <a:t>Timeline</a:t>
          </a:r>
          <a:r>
            <a:rPr lang="en-US" sz="1400" b="1" kern="1200" dirty="0">
              <a:solidFill>
                <a:schemeClr val="accent4"/>
              </a:solidFill>
            </a:rPr>
            <a:t>: </a:t>
          </a:r>
          <a:r>
            <a:rPr lang="en-US" sz="1400" b="0" i="0" u="none" kern="1200" dirty="0">
              <a:solidFill>
                <a:schemeClr val="accent4"/>
              </a:solidFill>
            </a:rPr>
            <a:t>01 February 2021 to 31 July 2023</a:t>
          </a:r>
          <a:endParaRPr lang="en-TR" sz="1400" b="1" kern="1200" dirty="0">
            <a:solidFill>
              <a:schemeClr val="accent4"/>
            </a:solidFill>
          </a:endParaRPr>
        </a:p>
      </dsp:txBody>
      <dsp:txXfrm rot="10800000">
        <a:off x="432830" y="3517747"/>
        <a:ext cx="6318911" cy="485166"/>
      </dsp:txXfrm>
    </dsp:sp>
    <dsp:sp modelId="{14F5BDF1-EA92-D941-BCA8-27F8AB591A8C}">
      <dsp:nvSpPr>
        <dsp:cNvPr id="0" name=""/>
        <dsp:cNvSpPr/>
      </dsp:nvSpPr>
      <dsp:spPr>
        <a:xfrm>
          <a:off x="878546" y="3562329"/>
          <a:ext cx="431998" cy="396001"/>
        </a:xfrm>
        <a:prstGeom prst="ellipse">
          <a:avLst/>
        </a:prstGeom>
        <a:blipFill>
          <a:blip xmlns:r="http://schemas.openxmlformats.org/officeDocument/2006/relationships" r:embed="rId4">
            <a:extLst>
              <a:ext uri="{96DAC541-7B7A-43D3-8B79-37D633B846F1}">
                <asvg:svgBlip xmlns="" xmlns:asvg="http://schemas.microsoft.com/office/drawing/2016/SVG/main" r:embed="rId5"/>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AC28BE-9A12-134A-BB98-909E5643C5AC}">
      <dsp:nvSpPr>
        <dsp:cNvPr id="0" name=""/>
        <dsp:cNvSpPr/>
      </dsp:nvSpPr>
      <dsp:spPr>
        <a:xfrm rot="10800000">
          <a:off x="285748" y="1325"/>
          <a:ext cx="4477839" cy="822637"/>
        </a:xfrm>
        <a:prstGeom prst="flowChartAlternateProcess">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07999" tIns="57150" rIns="106680" bIns="57150" numCol="1" spcCol="1270" anchor="ctr" anchorCtr="0">
          <a:noAutofit/>
        </a:bodyPr>
        <a:lstStyle/>
        <a:p>
          <a:pPr lvl="0" algn="l" defTabSz="666750">
            <a:lnSpc>
              <a:spcPct val="90000"/>
            </a:lnSpc>
            <a:spcBef>
              <a:spcPct val="0"/>
            </a:spcBef>
            <a:spcAft>
              <a:spcPct val="35000"/>
            </a:spcAft>
          </a:pPr>
          <a:r>
            <a:rPr lang="en-US" sz="1500" b="1" kern="1200"/>
            <a:t>Sector Studies – Energy; Health; Education; ICT; Banking/Finance;</a:t>
          </a:r>
          <a:endParaRPr lang="en-TR" sz="1500" b="1" kern="1200"/>
        </a:p>
      </dsp:txBody>
      <dsp:txXfrm rot="10800000">
        <a:off x="325905" y="41482"/>
        <a:ext cx="4397525" cy="742323"/>
      </dsp:txXfrm>
    </dsp:sp>
    <dsp:sp modelId="{AD1E45B0-DD2F-8D49-9BCC-AB466916FB2D}">
      <dsp:nvSpPr>
        <dsp:cNvPr id="0" name=""/>
        <dsp:cNvSpPr/>
      </dsp:nvSpPr>
      <dsp:spPr>
        <a:xfrm>
          <a:off x="401704" y="1325"/>
          <a:ext cx="822637" cy="822637"/>
        </a:xfrm>
        <a:prstGeom prst="ellipse">
          <a:avLst/>
        </a:prstGeom>
        <a:blipFill>
          <a:blip xmlns:r="http://schemas.openxmlformats.org/officeDocument/2006/relationships" r:embed="rId1">
            <a:extLst>
              <a:ext uri="{96DAC541-7B7A-43D3-8B79-37D633B846F1}">
                <asvg:svgBlip xmlns="" xmlns:asvg="http://schemas.microsoft.com/office/drawing/2016/SVG/main" r:embed="rId2"/>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26BBBFD1-3C8E-2E43-8EB3-705398BC4DBC}">
      <dsp:nvSpPr>
        <dsp:cNvPr id="0" name=""/>
        <dsp:cNvSpPr/>
      </dsp:nvSpPr>
      <dsp:spPr>
        <a:xfrm rot="10800000">
          <a:off x="285748" y="1069526"/>
          <a:ext cx="4477839" cy="822637"/>
        </a:xfrm>
        <a:prstGeom prst="flowChartAlternateProcess">
          <a:avLst/>
        </a:prstGeom>
        <a:gradFill rotWithShape="0">
          <a:gsLst>
            <a:gs pos="0">
              <a:schemeClr val="accent5">
                <a:hueOff val="-2241218"/>
                <a:satOff val="-17722"/>
                <a:lumOff val="1765"/>
                <a:alphaOff val="0"/>
                <a:satMod val="103000"/>
                <a:lumMod val="102000"/>
                <a:tint val="94000"/>
              </a:schemeClr>
            </a:gs>
            <a:gs pos="50000">
              <a:schemeClr val="accent5">
                <a:hueOff val="-2241218"/>
                <a:satOff val="-17722"/>
                <a:lumOff val="1765"/>
                <a:alphaOff val="0"/>
                <a:satMod val="110000"/>
                <a:lumMod val="100000"/>
                <a:shade val="100000"/>
              </a:schemeClr>
            </a:gs>
            <a:gs pos="100000">
              <a:schemeClr val="accent5">
                <a:hueOff val="-2241218"/>
                <a:satOff val="-17722"/>
                <a:lumOff val="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07999" tIns="57150" rIns="106680" bIns="57150" numCol="1" spcCol="1270" anchor="ctr" anchorCtr="0">
          <a:noAutofit/>
        </a:bodyPr>
        <a:lstStyle/>
        <a:p>
          <a:pPr lvl="0" algn="l" defTabSz="666750">
            <a:lnSpc>
              <a:spcPct val="90000"/>
            </a:lnSpc>
            <a:spcBef>
              <a:spcPct val="0"/>
            </a:spcBef>
            <a:spcAft>
              <a:spcPct val="35000"/>
            </a:spcAft>
          </a:pPr>
          <a:r>
            <a:rPr lang="en-US" sz="1500" b="1" kern="1200" dirty="0">
              <a:effectLst>
                <a:outerShdw blurRad="38100" dist="38100" dir="2700000" algn="tl">
                  <a:srgbClr val="000000">
                    <a:alpha val="43137"/>
                  </a:srgbClr>
                </a:outerShdw>
              </a:effectLst>
            </a:rPr>
            <a:t>People with Disabilities (for decent work future);</a:t>
          </a:r>
          <a:endParaRPr lang="en-TR" sz="1500" b="1" kern="1200" dirty="0">
            <a:effectLst>
              <a:outerShdw blurRad="38100" dist="38100" dir="2700000" algn="tl">
                <a:srgbClr val="000000">
                  <a:alpha val="43137"/>
                </a:srgbClr>
              </a:outerShdw>
            </a:effectLst>
          </a:endParaRPr>
        </a:p>
      </dsp:txBody>
      <dsp:txXfrm rot="10800000">
        <a:off x="325905" y="1109683"/>
        <a:ext cx="4397525" cy="742323"/>
      </dsp:txXfrm>
    </dsp:sp>
    <dsp:sp modelId="{1D5994AB-E56D-EE46-ABB8-943F597A56CE}">
      <dsp:nvSpPr>
        <dsp:cNvPr id="0" name=""/>
        <dsp:cNvSpPr/>
      </dsp:nvSpPr>
      <dsp:spPr>
        <a:xfrm>
          <a:off x="401704" y="1069526"/>
          <a:ext cx="822637" cy="822637"/>
        </a:xfrm>
        <a:prstGeom prst="ellipse">
          <a:avLst/>
        </a:prstGeom>
        <a:blipFill>
          <a:blip xmlns:r="http://schemas.openxmlformats.org/officeDocument/2006/relationships" r:embed="rId3">
            <a:extLst>
              <a:ext uri="{96DAC541-7B7A-43D3-8B79-37D633B846F1}">
                <asvg:svgBlip xmlns="" xmlns:asvg="http://schemas.microsoft.com/office/drawing/2016/SVG/main" r:embed="rId4"/>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6960A9F9-6CCA-C24F-B60D-9302588E53F4}">
      <dsp:nvSpPr>
        <dsp:cNvPr id="0" name=""/>
        <dsp:cNvSpPr/>
      </dsp:nvSpPr>
      <dsp:spPr>
        <a:xfrm rot="10800000">
          <a:off x="285748" y="2137727"/>
          <a:ext cx="4477839" cy="822637"/>
        </a:xfrm>
        <a:prstGeom prst="flowChartAlternateProcess">
          <a:avLst/>
        </a:prstGeom>
        <a:gradFill rotWithShape="0">
          <a:gsLst>
            <a:gs pos="0">
              <a:schemeClr val="accent5">
                <a:hueOff val="-4482437"/>
                <a:satOff val="-35444"/>
                <a:lumOff val="3530"/>
                <a:alphaOff val="0"/>
                <a:satMod val="103000"/>
                <a:lumMod val="102000"/>
                <a:tint val="94000"/>
              </a:schemeClr>
            </a:gs>
            <a:gs pos="50000">
              <a:schemeClr val="accent5">
                <a:hueOff val="-4482437"/>
                <a:satOff val="-35444"/>
                <a:lumOff val="3530"/>
                <a:alphaOff val="0"/>
                <a:satMod val="110000"/>
                <a:lumMod val="100000"/>
                <a:shade val="100000"/>
              </a:schemeClr>
            </a:gs>
            <a:gs pos="100000">
              <a:schemeClr val="accent5">
                <a:hueOff val="-4482437"/>
                <a:satOff val="-35444"/>
                <a:lumOff val="353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07999" tIns="57150" rIns="106680" bIns="57150" numCol="1" spcCol="1270" anchor="ctr" anchorCtr="0">
          <a:noAutofit/>
        </a:bodyPr>
        <a:lstStyle/>
        <a:p>
          <a:pPr lvl="0" algn="l" defTabSz="666750">
            <a:lnSpc>
              <a:spcPct val="90000"/>
            </a:lnSpc>
            <a:spcBef>
              <a:spcPct val="0"/>
            </a:spcBef>
            <a:spcAft>
              <a:spcPct val="35000"/>
            </a:spcAft>
          </a:pPr>
          <a:r>
            <a:rPr lang="en-US" sz="1500" b="1" kern="1200"/>
            <a:t>Mobbing Complaints;</a:t>
          </a:r>
          <a:endParaRPr lang="en-TR" sz="1500" b="1" kern="1200"/>
        </a:p>
      </dsp:txBody>
      <dsp:txXfrm rot="10800000">
        <a:off x="325905" y="2177884"/>
        <a:ext cx="4397525" cy="742323"/>
      </dsp:txXfrm>
    </dsp:sp>
    <dsp:sp modelId="{9238AC07-7C64-E948-B280-D392AAD1FBA1}">
      <dsp:nvSpPr>
        <dsp:cNvPr id="0" name=""/>
        <dsp:cNvSpPr/>
      </dsp:nvSpPr>
      <dsp:spPr>
        <a:xfrm>
          <a:off x="401704" y="2137727"/>
          <a:ext cx="822637" cy="822637"/>
        </a:xfrm>
        <a:prstGeom prst="ellipse">
          <a:avLst/>
        </a:prstGeom>
        <a:blipFill>
          <a:blip xmlns:r="http://schemas.openxmlformats.org/officeDocument/2006/relationships" r:embed="rId5">
            <a:extLst>
              <a:ext uri="{96DAC541-7B7A-43D3-8B79-37D633B846F1}">
                <asvg:svgBlip xmlns="" xmlns:asvg="http://schemas.microsoft.com/office/drawing/2016/SVG/main" r:embed="rId6"/>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213B38FE-2586-E14A-A9A4-4D00B4D1F576}">
      <dsp:nvSpPr>
        <dsp:cNvPr id="0" name=""/>
        <dsp:cNvSpPr/>
      </dsp:nvSpPr>
      <dsp:spPr>
        <a:xfrm rot="10800000">
          <a:off x="285748" y="3205928"/>
          <a:ext cx="4477839" cy="822637"/>
        </a:xfrm>
        <a:prstGeom prst="flowChartAlternateProcess">
          <a:avLst/>
        </a:prstGeom>
        <a:gradFill rotWithShape="0">
          <a:gsLst>
            <a:gs pos="0">
              <a:schemeClr val="accent5">
                <a:hueOff val="-6723655"/>
                <a:satOff val="-53166"/>
                <a:lumOff val="5295"/>
                <a:alphaOff val="0"/>
                <a:satMod val="103000"/>
                <a:lumMod val="102000"/>
                <a:tint val="94000"/>
              </a:schemeClr>
            </a:gs>
            <a:gs pos="50000">
              <a:schemeClr val="accent5">
                <a:hueOff val="-6723655"/>
                <a:satOff val="-53166"/>
                <a:lumOff val="5295"/>
                <a:alphaOff val="0"/>
                <a:satMod val="110000"/>
                <a:lumMod val="100000"/>
                <a:shade val="100000"/>
              </a:schemeClr>
            </a:gs>
            <a:gs pos="100000">
              <a:schemeClr val="accent5">
                <a:hueOff val="-6723655"/>
                <a:satOff val="-53166"/>
                <a:lumOff val="529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07999" tIns="57150" rIns="106680" bIns="57150" numCol="1" spcCol="1270" anchor="ctr" anchorCtr="0">
          <a:noAutofit/>
        </a:bodyPr>
        <a:lstStyle/>
        <a:p>
          <a:pPr lvl="0" algn="l" defTabSz="666750">
            <a:lnSpc>
              <a:spcPct val="90000"/>
            </a:lnSpc>
            <a:spcBef>
              <a:spcPct val="0"/>
            </a:spcBef>
            <a:spcAft>
              <a:spcPct val="35000"/>
            </a:spcAft>
          </a:pPr>
          <a:r>
            <a:rPr lang="en-US" sz="1500" b="1" kern="1200"/>
            <a:t>Impact Assessment (application of current legislation).</a:t>
          </a:r>
          <a:endParaRPr lang="en-TR" sz="1500" b="1" kern="1200"/>
        </a:p>
      </dsp:txBody>
      <dsp:txXfrm rot="10800000">
        <a:off x="325905" y="3246085"/>
        <a:ext cx="4397525" cy="742323"/>
      </dsp:txXfrm>
    </dsp:sp>
    <dsp:sp modelId="{11F25AE1-C626-CE45-96D8-E40D887A05DB}">
      <dsp:nvSpPr>
        <dsp:cNvPr id="0" name=""/>
        <dsp:cNvSpPr/>
      </dsp:nvSpPr>
      <dsp:spPr>
        <a:xfrm>
          <a:off x="401704" y="3207253"/>
          <a:ext cx="822637" cy="822637"/>
        </a:xfrm>
        <a:prstGeom prst="ellipse">
          <a:avLst/>
        </a:prstGeom>
        <a:blipFill>
          <a:blip xmlns:r="http://schemas.openxmlformats.org/officeDocument/2006/relationships" r:embed="rId7">
            <a:extLst>
              <a:ext uri="{96DAC541-7B7A-43D3-8B79-37D633B846F1}">
                <asvg:svgBlip xmlns="" xmlns:asvg="http://schemas.microsoft.com/office/drawing/2016/SVG/main" r:embed="rId8"/>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AC28BE-9A12-134A-BB98-909E5643C5AC}">
      <dsp:nvSpPr>
        <dsp:cNvPr id="0" name=""/>
        <dsp:cNvSpPr/>
      </dsp:nvSpPr>
      <dsp:spPr>
        <a:xfrm rot="10800000">
          <a:off x="97966" y="343"/>
          <a:ext cx="6988639" cy="1114099"/>
        </a:xfrm>
        <a:prstGeom prst="flowChartAlternateProcess">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40000" tIns="64770" rIns="120904" bIns="64770" numCol="1" spcCol="1270" anchor="ctr" anchorCtr="0">
          <a:noAutofit/>
        </a:bodyPr>
        <a:lstStyle/>
        <a:p>
          <a:pPr lvl="0" algn="l" defTabSz="755650">
            <a:lnSpc>
              <a:spcPct val="90000"/>
            </a:lnSpc>
            <a:spcBef>
              <a:spcPct val="0"/>
            </a:spcBef>
            <a:spcAft>
              <a:spcPct val="35000"/>
            </a:spcAft>
          </a:pPr>
          <a:r>
            <a:rPr lang="en-US" sz="1700" b="1" kern="1200" dirty="0">
              <a:solidFill>
                <a:schemeClr val="bg1"/>
              </a:solidFill>
            </a:rPr>
            <a:t>Global Trends: </a:t>
          </a:r>
          <a:r>
            <a:rPr lang="en-US" sz="1700" kern="1200" dirty="0">
              <a:solidFill>
                <a:schemeClr val="bg1"/>
              </a:solidFill>
            </a:rPr>
            <a:t>50% of jobs can be automated</a:t>
          </a:r>
          <a:endParaRPr lang="en-TR" sz="1700" b="1" kern="1200" dirty="0"/>
        </a:p>
      </dsp:txBody>
      <dsp:txXfrm rot="10800000">
        <a:off x="152351" y="54728"/>
        <a:ext cx="6879869" cy="1005329"/>
      </dsp:txXfrm>
    </dsp:sp>
    <dsp:sp modelId="{AD1E45B0-DD2F-8D49-9BCC-AB466916FB2D}">
      <dsp:nvSpPr>
        <dsp:cNvPr id="0" name=""/>
        <dsp:cNvSpPr/>
      </dsp:nvSpPr>
      <dsp:spPr>
        <a:xfrm>
          <a:off x="336445" y="343"/>
          <a:ext cx="1114099" cy="1114099"/>
        </a:xfrm>
        <a:prstGeom prst="ellipse">
          <a:avLst/>
        </a:prstGeom>
        <a:blipFill>
          <a:blip xmlns:r="http://schemas.openxmlformats.org/officeDocument/2006/relationships" r:embed="rId1">
            <a:extLst>
              <a:ext uri="{96DAC541-7B7A-43D3-8B79-37D633B846F1}">
                <asvg:svgBlip xmlns="" xmlns:asvg="http://schemas.microsoft.com/office/drawing/2016/SVG/main" r:embed="rId2"/>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26BBBFD1-3C8E-2E43-8EB3-705398BC4DBC}">
      <dsp:nvSpPr>
        <dsp:cNvPr id="0" name=""/>
        <dsp:cNvSpPr/>
      </dsp:nvSpPr>
      <dsp:spPr>
        <a:xfrm rot="10800000">
          <a:off x="97966" y="1447010"/>
          <a:ext cx="6988639" cy="1114099"/>
        </a:xfrm>
        <a:prstGeom prst="flowChartAlternateProcess">
          <a:avLst/>
        </a:prstGeom>
        <a:gradFill rotWithShape="0">
          <a:gsLst>
            <a:gs pos="0">
              <a:schemeClr val="accent4">
                <a:hueOff val="-1446796"/>
                <a:satOff val="31664"/>
                <a:lumOff val="8823"/>
                <a:alphaOff val="0"/>
                <a:satMod val="103000"/>
                <a:lumMod val="102000"/>
                <a:tint val="94000"/>
              </a:schemeClr>
            </a:gs>
            <a:gs pos="50000">
              <a:schemeClr val="accent4">
                <a:hueOff val="-1446796"/>
                <a:satOff val="31664"/>
                <a:lumOff val="8823"/>
                <a:alphaOff val="0"/>
                <a:satMod val="110000"/>
                <a:lumMod val="100000"/>
                <a:shade val="100000"/>
              </a:schemeClr>
            </a:gs>
            <a:gs pos="100000">
              <a:schemeClr val="accent4">
                <a:hueOff val="-1446796"/>
                <a:satOff val="31664"/>
                <a:lumOff val="882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40000" tIns="64770" rIns="120904" bIns="64770" numCol="1" spcCol="1270" anchor="ctr" anchorCtr="0">
          <a:noAutofit/>
        </a:bodyPr>
        <a:lstStyle/>
        <a:p>
          <a:pPr marL="0" lvl="0" indent="0" algn="l" defTabSz="755650">
            <a:lnSpc>
              <a:spcPct val="90000"/>
            </a:lnSpc>
            <a:spcBef>
              <a:spcPct val="0"/>
            </a:spcBef>
            <a:spcAft>
              <a:spcPct val="35000"/>
            </a:spcAft>
            <a:tabLst>
              <a:tab pos="1414463" algn="l"/>
              <a:tab pos="1592263" algn="l"/>
            </a:tabLst>
          </a:pPr>
          <a:r>
            <a:rPr lang="en-US" sz="1700" b="1" kern="1200" dirty="0">
              <a:solidFill>
                <a:schemeClr val="bg1"/>
              </a:solidFill>
            </a:rPr>
            <a:t>Turkey Jobs:		</a:t>
          </a:r>
          <a:r>
            <a:rPr lang="en-US" sz="1700" kern="1200" dirty="0">
              <a:solidFill>
                <a:schemeClr val="bg1"/>
              </a:solidFill>
            </a:rPr>
            <a:t>7.6m lost </a:t>
          </a:r>
        </a:p>
        <a:p>
          <a:pPr marL="0" lvl="0" indent="0" algn="l" defTabSz="755650">
            <a:lnSpc>
              <a:spcPct val="90000"/>
            </a:lnSpc>
            <a:spcBef>
              <a:spcPct val="0"/>
            </a:spcBef>
            <a:spcAft>
              <a:spcPct val="35000"/>
            </a:spcAft>
            <a:buNone/>
            <a:tabLst>
              <a:tab pos="1414463" algn="l"/>
              <a:tab pos="1592263" algn="l"/>
            </a:tabLst>
          </a:pPr>
          <a:r>
            <a:rPr lang="en-US" sz="1700" kern="1200" dirty="0">
              <a:solidFill>
                <a:schemeClr val="bg1"/>
              </a:solidFill>
            </a:rPr>
            <a:t>		8.9m created</a:t>
          </a:r>
        </a:p>
        <a:p>
          <a:pPr marL="0" lvl="0" indent="0" algn="l" defTabSz="755650">
            <a:lnSpc>
              <a:spcPct val="90000"/>
            </a:lnSpc>
            <a:spcBef>
              <a:spcPct val="0"/>
            </a:spcBef>
            <a:spcAft>
              <a:spcPct val="35000"/>
            </a:spcAft>
            <a:buNone/>
            <a:tabLst>
              <a:tab pos="1414463" algn="l"/>
              <a:tab pos="1592263" algn="l"/>
            </a:tabLst>
          </a:pPr>
          <a:r>
            <a:rPr lang="en-US" sz="1700" kern="1200" dirty="0">
              <a:solidFill>
                <a:schemeClr val="bg1"/>
              </a:solidFill>
            </a:rPr>
            <a:t>	=	1.3m net gain </a:t>
          </a:r>
          <a:endParaRPr lang="en-US" sz="1700" b="1" kern="1200" dirty="0"/>
        </a:p>
      </dsp:txBody>
      <dsp:txXfrm rot="10800000">
        <a:off x="152351" y="1501395"/>
        <a:ext cx="6879869" cy="1005329"/>
      </dsp:txXfrm>
    </dsp:sp>
    <dsp:sp modelId="{1D5994AB-E56D-EE46-ABB8-943F597A56CE}">
      <dsp:nvSpPr>
        <dsp:cNvPr id="0" name=""/>
        <dsp:cNvSpPr/>
      </dsp:nvSpPr>
      <dsp:spPr>
        <a:xfrm>
          <a:off x="336445" y="1447010"/>
          <a:ext cx="1114099" cy="1114099"/>
        </a:xfrm>
        <a:prstGeom prst="ellipse">
          <a:avLst/>
        </a:prstGeom>
        <a:blipFill>
          <a:blip xmlns:r="http://schemas.openxmlformats.org/officeDocument/2006/relationships" r:embed="rId3">
            <a:extLst>
              <a:ext uri="{96DAC541-7B7A-43D3-8B79-37D633B846F1}">
                <asvg:svgBlip xmlns="" xmlns:asvg="http://schemas.microsoft.com/office/drawing/2016/SVG/main" r:embed="rId4"/>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6960A9F9-6CCA-C24F-B60D-9302588E53F4}">
      <dsp:nvSpPr>
        <dsp:cNvPr id="0" name=""/>
        <dsp:cNvSpPr/>
      </dsp:nvSpPr>
      <dsp:spPr>
        <a:xfrm rot="10800000">
          <a:off x="97966" y="2893676"/>
          <a:ext cx="6988639" cy="1114099"/>
        </a:xfrm>
        <a:prstGeom prst="flowChartAlternateProcess">
          <a:avLst/>
        </a:prstGeom>
        <a:gradFill rotWithShape="0">
          <a:gsLst>
            <a:gs pos="0">
              <a:schemeClr val="accent4">
                <a:hueOff val="-2893591"/>
                <a:satOff val="63329"/>
                <a:lumOff val="17647"/>
                <a:alphaOff val="0"/>
                <a:satMod val="103000"/>
                <a:lumMod val="102000"/>
                <a:tint val="94000"/>
              </a:schemeClr>
            </a:gs>
            <a:gs pos="50000">
              <a:schemeClr val="accent4">
                <a:hueOff val="-2893591"/>
                <a:satOff val="63329"/>
                <a:lumOff val="17647"/>
                <a:alphaOff val="0"/>
                <a:satMod val="110000"/>
                <a:lumMod val="100000"/>
                <a:shade val="100000"/>
              </a:schemeClr>
            </a:gs>
            <a:gs pos="100000">
              <a:schemeClr val="accent4">
                <a:hueOff val="-2893591"/>
                <a:satOff val="63329"/>
                <a:lumOff val="1764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440000" tIns="64770" rIns="120904" bIns="64770" numCol="1" spcCol="1270" anchor="ctr" anchorCtr="0">
          <a:noAutofit/>
        </a:bodyPr>
        <a:lstStyle/>
        <a:p>
          <a:pPr lvl="0" algn="l" defTabSz="755650">
            <a:lnSpc>
              <a:spcPct val="90000"/>
            </a:lnSpc>
            <a:spcBef>
              <a:spcPct val="0"/>
            </a:spcBef>
            <a:spcAft>
              <a:spcPct val="35000"/>
            </a:spcAft>
          </a:pPr>
          <a:r>
            <a:rPr lang="en-US" sz="1700" b="1" kern="1200" dirty="0">
              <a:solidFill>
                <a:schemeClr val="bg1"/>
              </a:solidFill>
            </a:rPr>
            <a:t>PROVIDED</a:t>
          </a:r>
          <a:r>
            <a:rPr lang="en-US" sz="1700" kern="1200" dirty="0">
              <a:solidFill>
                <a:schemeClr val="bg1"/>
              </a:solidFill>
            </a:rPr>
            <a:t>…..relevant skills are developed</a:t>
          </a:r>
          <a:endParaRPr lang="en-US" sz="1700" b="1" kern="1200" dirty="0"/>
        </a:p>
      </dsp:txBody>
      <dsp:txXfrm rot="10800000">
        <a:off x="152351" y="2948061"/>
        <a:ext cx="6879869" cy="1005329"/>
      </dsp:txXfrm>
    </dsp:sp>
    <dsp:sp modelId="{9238AC07-7C64-E948-B280-D392AAD1FBA1}">
      <dsp:nvSpPr>
        <dsp:cNvPr id="0" name=""/>
        <dsp:cNvSpPr/>
      </dsp:nvSpPr>
      <dsp:spPr>
        <a:xfrm>
          <a:off x="336445" y="2893676"/>
          <a:ext cx="1114099" cy="1114099"/>
        </a:xfrm>
        <a:prstGeom prst="ellipse">
          <a:avLst/>
        </a:prstGeom>
        <a:blipFill>
          <a:blip xmlns:r="http://schemas.openxmlformats.org/officeDocument/2006/relationships" r:embed="rId5">
            <a:extLst>
              <a:ext uri="{96DAC541-7B7A-43D3-8B79-37D633B846F1}">
                <asvg:svgBlip xmlns="" xmlns:asvg="http://schemas.microsoft.com/office/drawing/2016/SVG/main" r:embed="rId6"/>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082528-6852-3B40-B59B-9A8A5812EE51}" type="datetimeFigureOut">
              <a:rPr lang="en-US" smtClean="0"/>
              <a:t>5/27/2022</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E73337-8829-2C45-839C-997651227188}" type="slidenum">
              <a:rPr lang="en-US" smtClean="0"/>
              <a:t>‹#›</a:t>
            </a:fld>
            <a:endParaRPr lang="en-US" dirty="0"/>
          </a:p>
        </p:txBody>
      </p:sp>
    </p:spTree>
    <p:extLst>
      <p:ext uri="{BB962C8B-B14F-4D97-AF65-F5344CB8AC3E}">
        <p14:creationId xmlns:p14="http://schemas.microsoft.com/office/powerpoint/2010/main" val="2066195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E73337-8829-2C45-839C-997651227188}" type="slidenum">
              <a:rPr lang="en-US" smtClean="0"/>
              <a:t>1</a:t>
            </a:fld>
            <a:endParaRPr lang="en-US" dirty="0"/>
          </a:p>
        </p:txBody>
      </p:sp>
    </p:spTree>
    <p:extLst>
      <p:ext uri="{BB962C8B-B14F-4D97-AF65-F5344CB8AC3E}">
        <p14:creationId xmlns:p14="http://schemas.microsoft.com/office/powerpoint/2010/main" val="1242972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E73337-8829-2C45-839C-997651227188}" type="slidenum">
              <a:rPr lang="en-US" smtClean="0"/>
              <a:t>8</a:t>
            </a:fld>
            <a:endParaRPr lang="en-US" dirty="0"/>
          </a:p>
        </p:txBody>
      </p:sp>
    </p:spTree>
    <p:extLst>
      <p:ext uri="{BB962C8B-B14F-4D97-AF65-F5344CB8AC3E}">
        <p14:creationId xmlns:p14="http://schemas.microsoft.com/office/powerpoint/2010/main" val="3643483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E73337-8829-2C45-839C-997651227188}" type="slidenum">
              <a:rPr lang="en-US" smtClean="0"/>
              <a:t>13</a:t>
            </a:fld>
            <a:endParaRPr lang="en-US" dirty="0"/>
          </a:p>
        </p:txBody>
      </p:sp>
    </p:spTree>
    <p:extLst>
      <p:ext uri="{BB962C8B-B14F-4D97-AF65-F5344CB8AC3E}">
        <p14:creationId xmlns:p14="http://schemas.microsoft.com/office/powerpoint/2010/main" val="6207433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224130" y="2037522"/>
            <a:ext cx="4717290" cy="2601385"/>
          </a:xfrm>
          <a:prstGeom prst="rect">
            <a:avLst/>
          </a:prstGeom>
          <a:noFill/>
        </p:spPr>
        <p:txBody>
          <a:bodyPr anchor="b">
            <a:normAutofit/>
          </a:bodyPr>
          <a:lstStyle>
            <a:lvl1pPr algn="r">
              <a:defRPr sz="4800">
                <a:solidFill>
                  <a:schemeClr val="accent2"/>
                </a:solidFill>
              </a:defRPr>
            </a:lvl1pPr>
          </a:lstStyle>
          <a:p>
            <a:r>
              <a:rPr lang="en-US" dirty="0"/>
              <a:t>Click to edit Master title style</a:t>
            </a:r>
          </a:p>
        </p:txBody>
      </p:sp>
      <p:sp>
        <p:nvSpPr>
          <p:cNvPr id="3" name="Subtitle 2"/>
          <p:cNvSpPr>
            <a:spLocks noGrp="1"/>
          </p:cNvSpPr>
          <p:nvPr>
            <p:ph type="subTitle" idx="1"/>
          </p:nvPr>
        </p:nvSpPr>
        <p:spPr>
          <a:xfrm>
            <a:off x="4224128" y="4638907"/>
            <a:ext cx="4717291" cy="1404084"/>
          </a:xfrm>
          <a:noFill/>
        </p:spPr>
        <p:txBody>
          <a:bodyPr/>
          <a:lstStyle>
            <a:lvl1pPr marL="0" indent="0" algn="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33913B-6D7E-4547-89E3-830639433B1A}" type="datetimeFigureOut">
              <a:rPr lang="en-US" smtClean="0"/>
              <a:t>5/27/2022</a:t>
            </a:fld>
            <a:endParaRPr lang="en-US" dirty="0"/>
          </a:p>
        </p:txBody>
      </p:sp>
      <p:sp>
        <p:nvSpPr>
          <p:cNvPr id="8" name="Slide Number Placeholder 7"/>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4701224"/>
            <a:ext cx="7886700" cy="1413771"/>
          </a:xfrm>
        </p:spPr>
        <p:txBody>
          <a:bodyPr/>
          <a:lstStyle>
            <a:lvl1pPr marL="0" indent="0">
              <a:buNone/>
              <a:defRPr sz="2400">
                <a:solidFill>
                  <a:schemeClr val="accent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Date Placeholder 6"/>
          <p:cNvSpPr>
            <a:spLocks noGrp="1"/>
          </p:cNvSpPr>
          <p:nvPr>
            <p:ph type="dt" sz="half" idx="10"/>
          </p:nvPr>
        </p:nvSpPr>
        <p:spPr/>
        <p:txBody>
          <a:bodyPr/>
          <a:lstStyle/>
          <a:p>
            <a:fld id="{1533913B-6D7E-4547-89E3-830639433B1A}" type="datetimeFigureOut">
              <a:rPr lang="en-US" smtClean="0"/>
              <a:t>5/27/2022</a:t>
            </a:fld>
            <a:endParaRPr lang="en-US" dirty="0"/>
          </a:p>
        </p:txBody>
      </p:sp>
      <p:sp>
        <p:nvSpPr>
          <p:cNvPr id="8" name="Slide Number Placeholder 7"/>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188720"/>
            <a:ext cx="3886200" cy="491744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188720"/>
            <a:ext cx="3886200" cy="49174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1533913B-6D7E-4547-89E3-830639433B1A}" type="datetimeFigureOut">
              <a:rPr lang="en-US" smtClean="0"/>
              <a:t>5/27/2022</a:t>
            </a:fld>
            <a:endParaRPr lang="en-US" dirty="0"/>
          </a:p>
        </p:txBody>
      </p:sp>
      <p:sp>
        <p:nvSpPr>
          <p:cNvPr id="9" name="Slide Number Placeholder 8"/>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170600"/>
            <a:ext cx="3868340" cy="753550"/>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042161"/>
            <a:ext cx="3868340" cy="40843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170600"/>
            <a:ext cx="3887391" cy="753550"/>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042161"/>
            <a:ext cx="3887391" cy="40843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p:cNvSpPr>
            <a:spLocks noGrp="1"/>
          </p:cNvSpPr>
          <p:nvPr>
            <p:ph type="dt" sz="half" idx="10"/>
          </p:nvPr>
        </p:nvSpPr>
        <p:spPr/>
        <p:txBody>
          <a:bodyPr/>
          <a:lstStyle/>
          <a:p>
            <a:fld id="{1533913B-6D7E-4547-89E3-830639433B1A}" type="datetimeFigureOut">
              <a:rPr lang="en-US" smtClean="0"/>
              <a:t>5/27/2022</a:t>
            </a:fld>
            <a:endParaRPr lang="en-US" dirty="0"/>
          </a:p>
        </p:txBody>
      </p:sp>
      <p:sp>
        <p:nvSpPr>
          <p:cNvPr id="11" name="Slide Number Placeholder 10"/>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1533913B-6D7E-4547-89E3-830639433B1A}" type="datetimeFigureOut">
              <a:rPr lang="en-US" smtClean="0"/>
              <a:t>5/27/2022</a:t>
            </a:fld>
            <a:endParaRPr lang="en-US" dirty="0"/>
          </a:p>
        </p:txBody>
      </p:sp>
      <p:sp>
        <p:nvSpPr>
          <p:cNvPr id="7" name="Slide Number Placeholder 6"/>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177373"/>
            <a:ext cx="2949178" cy="1459018"/>
          </a:xfrm>
          <a:prstGeom prst="rect">
            <a:avLst/>
          </a:prstGeom>
        </p:spPr>
        <p:txBody>
          <a:bodyPr anchor="b"/>
          <a:lstStyle>
            <a:lvl1pPr>
              <a:defRPr sz="3200">
                <a:solidFill>
                  <a:schemeClr val="accent2"/>
                </a:solidFill>
              </a:defRPr>
            </a:lvl1pPr>
          </a:lstStyle>
          <a:p>
            <a:r>
              <a:rPr lang="en-US" dirty="0"/>
              <a:t>Click to edit Master title style</a:t>
            </a:r>
          </a:p>
        </p:txBody>
      </p:sp>
      <p:sp>
        <p:nvSpPr>
          <p:cNvPr id="3" name="Content Placeholder 2"/>
          <p:cNvSpPr>
            <a:spLocks noGrp="1"/>
          </p:cNvSpPr>
          <p:nvPr>
            <p:ph idx="1"/>
          </p:nvPr>
        </p:nvSpPr>
        <p:spPr>
          <a:xfrm>
            <a:off x="3887391" y="1177372"/>
            <a:ext cx="4629150" cy="492583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7780" y="2636391"/>
            <a:ext cx="2949178" cy="346681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Date Placeholder 7"/>
          <p:cNvSpPr>
            <a:spLocks noGrp="1"/>
          </p:cNvSpPr>
          <p:nvPr>
            <p:ph type="dt" sz="half" idx="10"/>
          </p:nvPr>
        </p:nvSpPr>
        <p:spPr/>
        <p:txBody>
          <a:bodyPr/>
          <a:lstStyle/>
          <a:p>
            <a:fld id="{1533913B-6D7E-4547-89E3-830639433B1A}" type="datetimeFigureOut">
              <a:rPr lang="en-US" smtClean="0"/>
              <a:t>5/27/2022</a:t>
            </a:fld>
            <a:endParaRPr lang="en-US" dirty="0"/>
          </a:p>
        </p:txBody>
      </p:sp>
      <p:sp>
        <p:nvSpPr>
          <p:cNvPr id="9" name="Slide Number Placeholder 8"/>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3887391" y="1158240"/>
            <a:ext cx="4629150" cy="494792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8" name="Date Placeholder 7"/>
          <p:cNvSpPr>
            <a:spLocks noGrp="1"/>
          </p:cNvSpPr>
          <p:nvPr>
            <p:ph type="dt" sz="half" idx="10"/>
          </p:nvPr>
        </p:nvSpPr>
        <p:spPr/>
        <p:txBody>
          <a:bodyPr/>
          <a:lstStyle/>
          <a:p>
            <a:fld id="{1533913B-6D7E-4547-89E3-830639433B1A}" type="datetimeFigureOut">
              <a:rPr lang="en-US" smtClean="0"/>
              <a:t>5/27/2022</a:t>
            </a:fld>
            <a:endParaRPr lang="en-US" dirty="0"/>
          </a:p>
        </p:txBody>
      </p:sp>
      <p:sp>
        <p:nvSpPr>
          <p:cNvPr id="9" name="Slide Number Placeholder 8"/>
          <p:cNvSpPr>
            <a:spLocks noGrp="1"/>
          </p:cNvSpPr>
          <p:nvPr>
            <p:ph type="sldNum" sz="quarter" idx="11"/>
          </p:nvPr>
        </p:nvSpPr>
        <p:spPr/>
        <p:txBody>
          <a:bodyPr/>
          <a:lstStyle/>
          <a:p>
            <a:fld id="{36A237DA-38EE-F64F-9654-469C4A158CF9}" type="slidenum">
              <a:rPr lang="en-US" smtClean="0"/>
              <a:t>‹#›</a:t>
            </a:fld>
            <a:endParaRPr lang="en-US" dirty="0"/>
          </a:p>
        </p:txBody>
      </p:sp>
      <p:sp>
        <p:nvSpPr>
          <p:cNvPr id="7" name="Title 1">
            <a:extLst>
              <a:ext uri="{FF2B5EF4-FFF2-40B4-BE49-F238E27FC236}">
                <a16:creationId xmlns:a16="http://schemas.microsoft.com/office/drawing/2014/main" id="{F7876329-77EF-CB40-AA67-F7A144BDA846}"/>
              </a:ext>
            </a:extLst>
          </p:cNvPr>
          <p:cNvSpPr>
            <a:spLocks noGrp="1"/>
          </p:cNvSpPr>
          <p:nvPr>
            <p:ph type="title"/>
          </p:nvPr>
        </p:nvSpPr>
        <p:spPr>
          <a:xfrm>
            <a:off x="629841" y="1158240"/>
            <a:ext cx="2949178" cy="1467990"/>
          </a:xfrm>
          <a:prstGeom prst="rect">
            <a:avLst/>
          </a:prstGeom>
        </p:spPr>
        <p:txBody>
          <a:bodyPr anchor="b"/>
          <a:lstStyle>
            <a:lvl1pPr>
              <a:defRPr sz="3200">
                <a:solidFill>
                  <a:schemeClr val="accent2"/>
                </a:solidFill>
              </a:defRPr>
            </a:lvl1pPr>
          </a:lstStyle>
          <a:p>
            <a:r>
              <a:rPr lang="en-US" dirty="0"/>
              <a:t>Click to edit Master title style</a:t>
            </a:r>
          </a:p>
        </p:txBody>
      </p:sp>
      <p:sp>
        <p:nvSpPr>
          <p:cNvPr id="10" name="Text Placeholder 3">
            <a:extLst>
              <a:ext uri="{FF2B5EF4-FFF2-40B4-BE49-F238E27FC236}">
                <a16:creationId xmlns:a16="http://schemas.microsoft.com/office/drawing/2014/main" id="{5F92547F-25D2-A046-8333-F0CB14957A1A}"/>
              </a:ext>
            </a:extLst>
          </p:cNvPr>
          <p:cNvSpPr>
            <a:spLocks noGrp="1"/>
          </p:cNvSpPr>
          <p:nvPr>
            <p:ph type="body" sz="half" idx="2"/>
          </p:nvPr>
        </p:nvSpPr>
        <p:spPr>
          <a:xfrm>
            <a:off x="627780" y="2626229"/>
            <a:ext cx="2949178" cy="347993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198881"/>
            <a:ext cx="7886700" cy="49276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586364" y="6279515"/>
            <a:ext cx="2057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ctr"/>
            <a:fld id="{1533913B-6D7E-4547-89E3-830639433B1A}" type="datetimeFigureOut">
              <a:rPr lang="en-US" smtClean="0"/>
              <a:pPr algn="ctr"/>
              <a:t>5/27/2022</a:t>
            </a:fld>
            <a:endParaRPr lang="en-US" dirty="0"/>
          </a:p>
        </p:txBody>
      </p:sp>
      <p:sp>
        <p:nvSpPr>
          <p:cNvPr id="6" name="Slide Number Placeholder 5"/>
          <p:cNvSpPr>
            <a:spLocks noGrp="1"/>
          </p:cNvSpPr>
          <p:nvPr>
            <p:ph type="sldNum" sz="quarter" idx="4"/>
          </p:nvPr>
        </p:nvSpPr>
        <p:spPr>
          <a:xfrm>
            <a:off x="5107604" y="6279515"/>
            <a:ext cx="2057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ctr"/>
            <a:fld id="{36A237DA-38EE-F64F-9654-469C4A158CF9}" type="slidenum">
              <a:rPr lang="en-US" smtClean="0"/>
              <a:pPr/>
              <a:t>‹#›</a:t>
            </a:fld>
            <a:endParaRPr lang="en-US" dirty="0"/>
          </a:p>
        </p:txBody>
      </p:sp>
    </p:spTree>
    <p:extLst>
      <p:ext uri="{BB962C8B-B14F-4D97-AF65-F5344CB8AC3E}">
        <p14:creationId xmlns:p14="http://schemas.microsoft.com/office/powerpoint/2010/main" val="9151730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comments" Target="../comments/comment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omments" Target="../comments/comment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omments" Target="../comments/comment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diagramLayout" Target="../diagrams/layout2.xml"/><Relationship Id="rId7" Type="http://schemas.openxmlformats.org/officeDocument/2006/relationships/image" Target="../media/image8.emf"/><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53526" y="2705493"/>
            <a:ext cx="4887894" cy="2383474"/>
          </a:xfrm>
          <a:prstGeom prst="rect">
            <a:avLst/>
          </a:prstGeom>
        </p:spPr>
        <p:txBody>
          <a:bodyPr>
            <a:normAutofit fontScale="90000"/>
          </a:bodyPr>
          <a:lstStyle/>
          <a:p>
            <a:r>
              <a:rPr lang="en-US" altLang="en-US" sz="3200" b="1" dirty="0"/>
              <a:t/>
            </a:r>
            <a:br>
              <a:rPr lang="en-US" altLang="en-US" sz="3200" b="1" dirty="0"/>
            </a:br>
            <a:r>
              <a:rPr lang="en-US" altLang="en-US" sz="3200" b="1" dirty="0"/>
              <a:t/>
            </a:r>
            <a:br>
              <a:rPr lang="en-US" altLang="en-US" sz="3200" b="1" dirty="0"/>
            </a:br>
            <a:r>
              <a:rPr lang="en-US" altLang="en-US" sz="3200" b="1" dirty="0"/>
              <a:t> </a:t>
            </a:r>
            <a:br>
              <a:rPr lang="en-US" altLang="en-US" sz="3200" b="1" dirty="0"/>
            </a:br>
            <a:r>
              <a:rPr lang="en-US" altLang="en-US" sz="3200" b="1" dirty="0"/>
              <a:t/>
            </a:r>
            <a:br>
              <a:rPr lang="en-US" altLang="en-US" sz="3200" b="1" dirty="0"/>
            </a:br>
            <a:r>
              <a:rPr lang="en-US" altLang="en-US" sz="3200" b="1" dirty="0"/>
              <a:t/>
            </a:r>
            <a:br>
              <a:rPr lang="en-US" altLang="en-US" sz="3200" b="1" dirty="0"/>
            </a:br>
            <a:r>
              <a:rPr lang="en-US" altLang="en-US" sz="3200" b="1" dirty="0"/>
              <a:t/>
            </a:r>
            <a:br>
              <a:rPr lang="en-US" altLang="en-US" sz="3200" b="1" dirty="0"/>
            </a:br>
            <a:r>
              <a:rPr lang="en-US" altLang="en-US" sz="3200" b="1" dirty="0"/>
              <a:t/>
            </a:r>
            <a:br>
              <a:rPr lang="en-US" altLang="en-US" sz="3200" b="1" dirty="0"/>
            </a:br>
            <a:r>
              <a:rPr lang="en-US" altLang="en-US" sz="3200" b="1" dirty="0"/>
              <a:t>Report on PwDs for a Decent Future of Work</a:t>
            </a:r>
            <a:br>
              <a:rPr lang="en-US" altLang="en-US" sz="3200" b="1" dirty="0"/>
            </a:br>
            <a:r>
              <a:rPr lang="en-US" altLang="en-US" sz="3200" b="1" dirty="0"/>
              <a:t/>
            </a:r>
            <a:br>
              <a:rPr lang="en-US" altLang="en-US" sz="3200" b="1" dirty="0"/>
            </a:br>
            <a:r>
              <a:rPr lang="en-US" altLang="en-US" sz="3200" b="1" dirty="0"/>
              <a:t>Post-Study Workshop</a:t>
            </a:r>
            <a:br>
              <a:rPr lang="en-US" altLang="en-US" sz="3200" b="1" dirty="0"/>
            </a:br>
            <a:r>
              <a:rPr lang="en-US" altLang="en-US" sz="3200" b="1" dirty="0"/>
              <a:t/>
            </a:r>
            <a:br>
              <a:rPr lang="en-US" altLang="en-US" sz="3200" b="1" dirty="0"/>
            </a:br>
            <a:endParaRPr lang="en-US" sz="3200" dirty="0"/>
          </a:p>
        </p:txBody>
      </p:sp>
      <p:sp>
        <p:nvSpPr>
          <p:cNvPr id="3" name="Subtitle 2"/>
          <p:cNvSpPr>
            <a:spLocks noGrp="1"/>
          </p:cNvSpPr>
          <p:nvPr>
            <p:ph type="subTitle" idx="1"/>
          </p:nvPr>
        </p:nvSpPr>
        <p:spPr>
          <a:xfrm>
            <a:off x="4224128" y="5088967"/>
            <a:ext cx="4717291" cy="1404084"/>
          </a:xfrm>
        </p:spPr>
        <p:txBody>
          <a:bodyPr/>
          <a:lstStyle/>
          <a:p>
            <a:r>
              <a:rPr lang="en-US" altLang="en-US" b="1" dirty="0"/>
              <a:t>31 May 2022</a:t>
            </a:r>
          </a:p>
          <a:p>
            <a:r>
              <a:rPr lang="en-US" b="1" dirty="0"/>
              <a:t>(hybrid)</a:t>
            </a:r>
            <a:endParaRPr lang="en-US" dirty="0"/>
          </a:p>
        </p:txBody>
      </p:sp>
      <p:sp>
        <p:nvSpPr>
          <p:cNvPr id="4" name="TextBox 3">
            <a:extLst>
              <a:ext uri="{FF2B5EF4-FFF2-40B4-BE49-F238E27FC236}">
                <a16:creationId xmlns:a16="http://schemas.microsoft.com/office/drawing/2014/main" id="{FF0FFA6E-5339-0441-804C-9A60A248CB64}"/>
              </a:ext>
            </a:extLst>
          </p:cNvPr>
          <p:cNvSpPr txBox="1"/>
          <p:nvPr/>
        </p:nvSpPr>
        <p:spPr>
          <a:xfrm>
            <a:off x="6809127" y="2296886"/>
            <a:ext cx="1895071" cy="276999"/>
          </a:xfrm>
          <a:prstGeom prst="rect">
            <a:avLst/>
          </a:prstGeom>
          <a:noFill/>
        </p:spPr>
        <p:txBody>
          <a:bodyPr wrap="none" rtlCol="0">
            <a:spAutoFit/>
          </a:bodyPr>
          <a:lstStyle/>
          <a:p>
            <a:r>
              <a:rPr lang="en-US" sz="1100" b="1" dirty="0">
                <a:solidFill>
                  <a:schemeClr val="accent3"/>
                </a:solidFill>
              </a:rPr>
              <a:t>(</a:t>
            </a:r>
            <a:r>
              <a:rPr lang="en-GB" sz="1200" b="1" dirty="0">
                <a:solidFill>
                  <a:schemeClr val="accent2"/>
                </a:solidFill>
              </a:rPr>
              <a:t>TREESP1.3. FoW/P-01</a:t>
            </a:r>
            <a:r>
              <a:rPr lang="en-US" sz="1100" b="1" dirty="0">
                <a:solidFill>
                  <a:schemeClr val="accent3"/>
                </a:solidFill>
              </a:rPr>
              <a:t>)</a:t>
            </a:r>
          </a:p>
        </p:txBody>
      </p:sp>
    </p:spTree>
    <p:extLst>
      <p:ext uri="{BB962C8B-B14F-4D97-AF65-F5344CB8AC3E}">
        <p14:creationId xmlns:p14="http://schemas.microsoft.com/office/powerpoint/2010/main" val="2504971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500FA-17E4-4C61-AD8C-2138EC9BB398}"/>
              </a:ext>
            </a:extLst>
          </p:cNvPr>
          <p:cNvSpPr>
            <a:spLocks noGrp="1"/>
          </p:cNvSpPr>
          <p:nvPr>
            <p:ph idx="1"/>
          </p:nvPr>
        </p:nvSpPr>
        <p:spPr>
          <a:xfrm>
            <a:off x="536286" y="3325091"/>
            <a:ext cx="7886700" cy="554182"/>
          </a:xfrm>
        </p:spPr>
        <p:txBody>
          <a:bodyPr>
            <a:normAutofit/>
          </a:bodyPr>
          <a:lstStyle/>
          <a:p>
            <a:pPr marL="0" indent="0" algn="ctr">
              <a:buNone/>
            </a:pPr>
            <a:r>
              <a:rPr lang="es-AR" dirty="0"/>
              <a:t>  </a:t>
            </a:r>
            <a:endParaRPr lang="es-AR" sz="3600" b="1" dirty="0">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17926445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500FA-17E4-4C61-AD8C-2138EC9BB398}"/>
              </a:ext>
            </a:extLst>
          </p:cNvPr>
          <p:cNvSpPr>
            <a:spLocks noGrp="1"/>
          </p:cNvSpPr>
          <p:nvPr>
            <p:ph idx="1"/>
          </p:nvPr>
        </p:nvSpPr>
        <p:spPr>
          <a:xfrm>
            <a:off x="536286" y="3325091"/>
            <a:ext cx="7886700" cy="554182"/>
          </a:xfrm>
        </p:spPr>
        <p:txBody>
          <a:bodyPr>
            <a:normAutofit/>
          </a:bodyPr>
          <a:lstStyle/>
          <a:p>
            <a:pPr marL="0" indent="0" algn="ctr">
              <a:buNone/>
            </a:pPr>
            <a:r>
              <a:rPr lang="es-AR" dirty="0"/>
              <a:t>  </a:t>
            </a:r>
            <a:endParaRPr lang="es-AR" sz="3600" b="1" dirty="0">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3263185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500FA-17E4-4C61-AD8C-2138EC9BB398}"/>
              </a:ext>
            </a:extLst>
          </p:cNvPr>
          <p:cNvSpPr>
            <a:spLocks noGrp="1"/>
          </p:cNvSpPr>
          <p:nvPr>
            <p:ph idx="1"/>
          </p:nvPr>
        </p:nvSpPr>
        <p:spPr>
          <a:xfrm>
            <a:off x="536286" y="3325091"/>
            <a:ext cx="7886700" cy="554182"/>
          </a:xfrm>
        </p:spPr>
        <p:txBody>
          <a:bodyPr>
            <a:normAutofit/>
          </a:bodyPr>
          <a:lstStyle/>
          <a:p>
            <a:pPr marL="0" indent="0" algn="ctr">
              <a:buNone/>
            </a:pPr>
            <a:r>
              <a:rPr lang="es-AR" dirty="0"/>
              <a:t>  </a:t>
            </a:r>
            <a:endParaRPr lang="es-AR" sz="3600" b="1" dirty="0">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830564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17124" y="3313876"/>
            <a:ext cx="4887894" cy="2057193"/>
          </a:xfrm>
          <a:prstGeom prst="rect">
            <a:avLst/>
          </a:prstGeom>
        </p:spPr>
        <p:txBody>
          <a:bodyPr>
            <a:normAutofit fontScale="90000"/>
          </a:bodyPr>
          <a:lstStyle/>
          <a:p>
            <a:r>
              <a:rPr lang="en-US" altLang="en-US" sz="3200" b="1" dirty="0"/>
              <a:t/>
            </a:r>
            <a:br>
              <a:rPr lang="en-US" altLang="en-US" sz="3200" b="1" dirty="0"/>
            </a:br>
            <a:r>
              <a:rPr lang="en-US" altLang="en-US" sz="3200" b="1" dirty="0"/>
              <a:t/>
            </a:r>
            <a:br>
              <a:rPr lang="en-US" altLang="en-US" sz="3200" b="1" dirty="0"/>
            </a:br>
            <a:r>
              <a:rPr lang="en-US" altLang="en-US" sz="3200" b="1" dirty="0"/>
              <a:t> </a:t>
            </a:r>
            <a:br>
              <a:rPr lang="en-US" altLang="en-US" sz="3200" b="1" dirty="0"/>
            </a:br>
            <a:r>
              <a:rPr lang="en-US" altLang="en-US" sz="3200" b="1" dirty="0"/>
              <a:t/>
            </a:r>
            <a:br>
              <a:rPr lang="en-US" altLang="en-US" sz="3200" b="1" dirty="0"/>
            </a:br>
            <a:r>
              <a:rPr lang="en-US" altLang="en-US" sz="3200" b="1" dirty="0"/>
              <a:t/>
            </a:r>
            <a:br>
              <a:rPr lang="en-US" altLang="en-US" sz="3200" b="1" dirty="0"/>
            </a:br>
            <a:r>
              <a:rPr lang="en-US" altLang="en-US" sz="3200" b="1" dirty="0"/>
              <a:t/>
            </a:r>
            <a:br>
              <a:rPr lang="en-US" altLang="en-US" sz="3200" b="1" dirty="0"/>
            </a:br>
            <a:r>
              <a:rPr lang="en-US" altLang="en-US" sz="3200" b="1" dirty="0"/>
              <a:t/>
            </a:r>
            <a:br>
              <a:rPr lang="en-US" altLang="en-US" sz="3200" b="1" dirty="0"/>
            </a:br>
            <a:r>
              <a:rPr lang="en-US" altLang="en-US" sz="3200" b="1" dirty="0" err="1" smtClean="0"/>
              <a:t>Engelli</a:t>
            </a:r>
            <a:r>
              <a:rPr lang="en-US" altLang="en-US" sz="3200" b="1" dirty="0" smtClean="0"/>
              <a:t> </a:t>
            </a:r>
            <a:r>
              <a:rPr lang="en-US" altLang="en-US" sz="3200" b="1" dirty="0" err="1" smtClean="0"/>
              <a:t>Bireyler</a:t>
            </a:r>
            <a:r>
              <a:rPr lang="en-US" altLang="en-US" sz="3200" b="1" dirty="0" smtClean="0"/>
              <a:t> </a:t>
            </a:r>
            <a:r>
              <a:rPr lang="en-US" altLang="en-US" sz="3200" b="1" dirty="0" err="1" smtClean="0"/>
              <a:t>Raporu</a:t>
            </a:r>
            <a:r>
              <a:rPr lang="en-US" altLang="en-US" sz="3200" b="1" dirty="0"/>
              <a:t/>
            </a:r>
            <a:br>
              <a:rPr lang="en-US" altLang="en-US" sz="3200" b="1" dirty="0"/>
            </a:br>
            <a:r>
              <a:rPr lang="en-US" altLang="en-US" sz="3200" b="1" dirty="0"/>
              <a:t/>
            </a:r>
            <a:br>
              <a:rPr lang="en-US" altLang="en-US" sz="3200" b="1" dirty="0"/>
            </a:br>
            <a:r>
              <a:rPr lang="en-US" altLang="en-US" sz="3200" b="1" dirty="0" err="1" smtClean="0"/>
              <a:t>Öneriler</a:t>
            </a:r>
            <a:r>
              <a:rPr lang="en-US" altLang="en-US" sz="3200" b="1" dirty="0"/>
              <a:t/>
            </a:r>
            <a:br>
              <a:rPr lang="en-US" altLang="en-US" sz="3200" b="1" dirty="0"/>
            </a:br>
            <a:endParaRPr lang="en-US" sz="3200" dirty="0"/>
          </a:p>
        </p:txBody>
      </p:sp>
      <p:sp>
        <p:nvSpPr>
          <p:cNvPr id="3" name="Subtitle 2"/>
          <p:cNvSpPr>
            <a:spLocks noGrp="1"/>
          </p:cNvSpPr>
          <p:nvPr>
            <p:ph type="subTitle" idx="1"/>
          </p:nvPr>
        </p:nvSpPr>
        <p:spPr>
          <a:xfrm>
            <a:off x="4287727" y="5234882"/>
            <a:ext cx="4717291" cy="1029731"/>
          </a:xfrm>
        </p:spPr>
        <p:txBody>
          <a:bodyPr/>
          <a:lstStyle/>
          <a:p>
            <a:r>
              <a:rPr lang="en-US" altLang="en-US" b="1" dirty="0"/>
              <a:t>31 </a:t>
            </a:r>
            <a:r>
              <a:rPr lang="en-US" altLang="en-US" b="1" dirty="0" err="1" smtClean="0"/>
              <a:t>Mayıs</a:t>
            </a:r>
            <a:r>
              <a:rPr lang="en-US" altLang="en-US" b="1" dirty="0" smtClean="0"/>
              <a:t> </a:t>
            </a:r>
            <a:r>
              <a:rPr lang="en-US" altLang="en-US" b="1" dirty="0"/>
              <a:t>2022</a:t>
            </a:r>
          </a:p>
          <a:p>
            <a:r>
              <a:rPr lang="en-US" b="1" dirty="0" smtClean="0"/>
              <a:t>(</a:t>
            </a:r>
            <a:r>
              <a:rPr lang="en-US" b="1" dirty="0" err="1" smtClean="0"/>
              <a:t>hibrit</a:t>
            </a:r>
            <a:r>
              <a:rPr lang="en-US" b="1" dirty="0" smtClean="0"/>
              <a:t>)</a:t>
            </a:r>
            <a:endParaRPr lang="en-US" dirty="0"/>
          </a:p>
        </p:txBody>
      </p:sp>
      <p:sp>
        <p:nvSpPr>
          <p:cNvPr id="4" name="TextBox 3">
            <a:extLst>
              <a:ext uri="{FF2B5EF4-FFF2-40B4-BE49-F238E27FC236}">
                <a16:creationId xmlns:a16="http://schemas.microsoft.com/office/drawing/2014/main" id="{FF0FFA6E-5339-0441-804C-9A60A248CB64}"/>
              </a:ext>
            </a:extLst>
          </p:cNvPr>
          <p:cNvSpPr txBox="1"/>
          <p:nvPr/>
        </p:nvSpPr>
        <p:spPr>
          <a:xfrm>
            <a:off x="6809127" y="2296886"/>
            <a:ext cx="1895071" cy="276999"/>
          </a:xfrm>
          <a:prstGeom prst="rect">
            <a:avLst/>
          </a:prstGeom>
          <a:noFill/>
        </p:spPr>
        <p:txBody>
          <a:bodyPr wrap="none" rtlCol="0">
            <a:spAutoFit/>
          </a:bodyPr>
          <a:lstStyle/>
          <a:p>
            <a:r>
              <a:rPr lang="en-US" sz="1100" b="1" dirty="0">
                <a:solidFill>
                  <a:schemeClr val="accent3"/>
                </a:solidFill>
              </a:rPr>
              <a:t>(</a:t>
            </a:r>
            <a:r>
              <a:rPr lang="en-GB" sz="1200" b="1" dirty="0">
                <a:solidFill>
                  <a:schemeClr val="accent2"/>
                </a:solidFill>
              </a:rPr>
              <a:t>TREESP1.3. FoW/P-01</a:t>
            </a:r>
            <a:r>
              <a:rPr lang="en-US" sz="1100" b="1" dirty="0">
                <a:solidFill>
                  <a:schemeClr val="accent3"/>
                </a:solidFill>
              </a:rPr>
              <a:t>)</a:t>
            </a:r>
          </a:p>
        </p:txBody>
      </p:sp>
    </p:spTree>
    <p:extLst>
      <p:ext uri="{BB962C8B-B14F-4D97-AF65-F5344CB8AC3E}">
        <p14:creationId xmlns:p14="http://schemas.microsoft.com/office/powerpoint/2010/main" val="35273487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500FA-17E4-4C61-AD8C-2138EC9BB398}"/>
              </a:ext>
            </a:extLst>
          </p:cNvPr>
          <p:cNvSpPr>
            <a:spLocks noGrp="1"/>
          </p:cNvSpPr>
          <p:nvPr>
            <p:ph idx="1"/>
          </p:nvPr>
        </p:nvSpPr>
        <p:spPr>
          <a:xfrm>
            <a:off x="536286" y="3325091"/>
            <a:ext cx="7886700" cy="554182"/>
          </a:xfrm>
        </p:spPr>
        <p:txBody>
          <a:bodyPr>
            <a:normAutofit/>
          </a:bodyPr>
          <a:lstStyle/>
          <a:p>
            <a:pPr marL="0" indent="0" algn="ctr">
              <a:buNone/>
            </a:pPr>
            <a:r>
              <a:rPr lang="es-AR" dirty="0"/>
              <a:t>  </a:t>
            </a:r>
            <a:endParaRPr lang="es-AR" sz="3600" b="1" dirty="0">
              <a:latin typeface="Calibri" panose="020F0502020204030204" pitchFamily="34" charset="0"/>
              <a:cs typeface="Calibri" panose="020F0502020204030204" pitchFamily="34" charset="0"/>
            </a:endParaRPr>
          </a:p>
          <a:p>
            <a:endParaRPr lang="en-US" dirty="0"/>
          </a:p>
        </p:txBody>
      </p:sp>
      <p:sp>
        <p:nvSpPr>
          <p:cNvPr id="5" name="Rectangle 4"/>
          <p:cNvSpPr/>
          <p:nvPr/>
        </p:nvSpPr>
        <p:spPr>
          <a:xfrm>
            <a:off x="215285" y="1190704"/>
            <a:ext cx="8704979" cy="5261953"/>
          </a:xfrm>
          <a:prstGeom prst="rect">
            <a:avLst/>
          </a:prstGeom>
        </p:spPr>
        <p:txBody>
          <a:bodyPr wrap="square">
            <a:spAutoFit/>
          </a:bodyPr>
          <a:lstStyle/>
          <a:p>
            <a:r>
              <a:rPr lang="tr-TR" sz="2000" b="1" dirty="0">
                <a:solidFill>
                  <a:schemeClr val="accent4"/>
                </a:solidFill>
              </a:rPr>
              <a:t>Kapsamlı </a:t>
            </a:r>
            <a:r>
              <a:rPr lang="en-GB" sz="2000" b="1" dirty="0" smtClean="0">
                <a:solidFill>
                  <a:schemeClr val="accent4"/>
                </a:solidFill>
              </a:rPr>
              <a:t>T</a:t>
            </a:r>
            <a:r>
              <a:rPr lang="tr-TR" sz="2000" b="1" dirty="0" smtClean="0">
                <a:solidFill>
                  <a:schemeClr val="accent4"/>
                </a:solidFill>
              </a:rPr>
              <a:t>anım</a:t>
            </a:r>
            <a:r>
              <a:rPr lang="tr-TR" sz="2000" b="1" dirty="0">
                <a:solidFill>
                  <a:schemeClr val="accent4"/>
                </a:solidFill>
              </a:rPr>
              <a:t>, Sınıflandırma ve Veri Toplama</a:t>
            </a:r>
            <a:endParaRPr lang="en-GB" sz="2000" b="1" dirty="0">
              <a:solidFill>
                <a:schemeClr val="accent4"/>
              </a:solidFill>
            </a:endParaRPr>
          </a:p>
          <a:p>
            <a:endParaRPr lang="en-GB" b="1" dirty="0" smtClean="0">
              <a:solidFill>
                <a:schemeClr val="accent4"/>
              </a:solidFill>
            </a:endParaRPr>
          </a:p>
          <a:p>
            <a:r>
              <a:rPr lang="tr-TR" b="1" dirty="0" smtClean="0">
                <a:solidFill>
                  <a:schemeClr val="accent4"/>
                </a:solidFill>
              </a:rPr>
              <a:t>Engelliliğin </a:t>
            </a:r>
            <a:r>
              <a:rPr lang="tr-TR" b="1" dirty="0">
                <a:solidFill>
                  <a:schemeClr val="accent4"/>
                </a:solidFill>
              </a:rPr>
              <a:t>Karakteri Hakkında İstatistiksel Odaklanma</a:t>
            </a:r>
            <a:endParaRPr lang="en-GB" b="1" dirty="0">
              <a:solidFill>
                <a:schemeClr val="accent4"/>
              </a:solidFill>
            </a:endParaRPr>
          </a:p>
          <a:p>
            <a:pPr marL="285750" indent="-285750">
              <a:buFont typeface="Arial" panose="020B0604020202020204" pitchFamily="34" charset="0"/>
              <a:buChar char="•"/>
            </a:pPr>
            <a:endParaRPr lang="en-GB" b="1" dirty="0">
              <a:latin typeface="Calibri" panose="020F0502020204030204" pitchFamily="34" charset="0"/>
              <a:cs typeface="Times New Roman" panose="02020603050405020304" pitchFamily="18" charset="0"/>
            </a:endParaRPr>
          </a:p>
          <a:p>
            <a:pPr algn="just"/>
            <a:r>
              <a:rPr lang="en-GB" b="1" dirty="0" err="1">
                <a:solidFill>
                  <a:schemeClr val="accent4"/>
                </a:solidFill>
              </a:rPr>
              <a:t>Taslak</a:t>
            </a:r>
            <a:r>
              <a:rPr lang="en-GB" b="1" dirty="0">
                <a:solidFill>
                  <a:schemeClr val="accent4"/>
                </a:solidFill>
              </a:rPr>
              <a:t> </a:t>
            </a:r>
            <a:r>
              <a:rPr lang="en-GB" b="1" dirty="0" err="1">
                <a:solidFill>
                  <a:schemeClr val="accent4"/>
                </a:solidFill>
              </a:rPr>
              <a:t>Öneri</a:t>
            </a:r>
            <a:r>
              <a:rPr lang="en-GB" b="1" dirty="0">
                <a:solidFill>
                  <a:schemeClr val="accent4"/>
                </a:solidFill>
              </a:rPr>
              <a:t>: </a:t>
            </a:r>
          </a:p>
          <a:p>
            <a:pPr algn="just"/>
            <a:endParaRPr lang="en-GB" b="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90000"/>
              </a:lnSpc>
              <a:spcBef>
                <a:spcPts val="1000"/>
              </a:spcBef>
            </a:pPr>
            <a:r>
              <a:rPr lang="tr-TR" sz="1600" dirty="0">
                <a:solidFill>
                  <a:schemeClr val="accent4"/>
                </a:solidFill>
              </a:rPr>
              <a:t>Daha iyi ve daha odaklı politikaların geliştirilmesine fırsat vermek, tüm engellilik çeşitlerini (uzun süreli fiziksel, zihinsel, düşünsel veya duyu bozuklukları); </a:t>
            </a:r>
            <a:r>
              <a:rPr lang="tr-TR" sz="1600" dirty="0">
                <a:solidFill>
                  <a:srgbClr val="FF0000"/>
                </a:solidFill>
              </a:rPr>
              <a:t>kişisel tanım (cinsiyet, etnik, dini) ve </a:t>
            </a:r>
            <a:r>
              <a:rPr lang="tr-TR" sz="1600" dirty="0" smtClean="0">
                <a:solidFill>
                  <a:srgbClr val="FF0000"/>
                </a:solidFill>
              </a:rPr>
              <a:t>durumu </a:t>
            </a:r>
            <a:r>
              <a:rPr lang="tr-TR" sz="1600" dirty="0">
                <a:solidFill>
                  <a:srgbClr val="FF0000"/>
                </a:solidFill>
              </a:rPr>
              <a:t>(yaş, evsizlik, sığınmacılar/göçmenler)</a:t>
            </a:r>
            <a:r>
              <a:rPr lang="tr-TR" sz="1600" dirty="0">
                <a:solidFill>
                  <a:schemeClr val="accent4"/>
                </a:solidFill>
              </a:rPr>
              <a:t> kapsayacak </a:t>
            </a:r>
            <a:r>
              <a:rPr lang="tr-TR" sz="1600" dirty="0">
                <a:solidFill>
                  <a:srgbClr val="FF0000"/>
                </a:solidFill>
              </a:rPr>
              <a:t>istatistiksel bir bilgi sistemi tasarlamak. </a:t>
            </a:r>
            <a:endParaRPr lang="en-GB" sz="1600" dirty="0">
              <a:solidFill>
                <a:srgbClr val="FF0000"/>
              </a:solidFill>
            </a:endParaRPr>
          </a:p>
          <a:p>
            <a:pPr algn="just"/>
            <a:endParaRPr lang="en-GB" dirty="0">
              <a:latin typeface="Calibri" panose="020F0502020204030204" pitchFamily="34" charset="0"/>
              <a:ea typeface="Calibri" panose="020F0502020204030204" pitchFamily="34" charset="0"/>
              <a:cs typeface="Times New Roman" panose="02020603050405020304" pitchFamily="18" charset="0"/>
            </a:endParaRPr>
          </a:p>
          <a:p>
            <a:pPr algn="just"/>
            <a:r>
              <a:rPr lang="en-GB" b="1" dirty="0" err="1">
                <a:solidFill>
                  <a:schemeClr val="accent4"/>
                </a:solidFill>
              </a:rPr>
              <a:t>Gerekçe</a:t>
            </a:r>
            <a:r>
              <a:rPr lang="en-GB" b="1" dirty="0">
                <a:solidFill>
                  <a:schemeClr val="accent4"/>
                </a:solidFill>
              </a:rPr>
              <a:t>: </a:t>
            </a:r>
          </a:p>
          <a:p>
            <a:pPr algn="just"/>
            <a:endParaRPr lang="en-GB" b="1" dirty="0">
              <a:latin typeface="Calibri" panose="020F0502020204030204" pitchFamily="34" charset="0"/>
              <a:cs typeface="Times New Roman" panose="02020603050405020304" pitchFamily="18" charset="0"/>
            </a:endParaRPr>
          </a:p>
          <a:p>
            <a:pPr algn="just"/>
            <a:r>
              <a:rPr lang="tr-TR" sz="1600" dirty="0">
                <a:solidFill>
                  <a:schemeClr val="accent4"/>
                </a:solidFill>
              </a:rPr>
              <a:t>Verilerin tanım ve ayrıştırılması </a:t>
            </a:r>
            <a:r>
              <a:rPr lang="tr-TR" sz="1600" strike="sngStrike" dirty="0">
                <a:solidFill>
                  <a:srgbClr val="FF0000"/>
                </a:solidFill>
              </a:rPr>
              <a:t>anlamında</a:t>
            </a:r>
            <a:r>
              <a:rPr lang="tr-TR" sz="1600" dirty="0">
                <a:solidFill>
                  <a:schemeClr val="accent4"/>
                </a:solidFill>
              </a:rPr>
              <a:t>, veri toplamada tutarsızlık.</a:t>
            </a:r>
            <a:endParaRPr lang="en-GB" sz="1600" dirty="0">
              <a:solidFill>
                <a:schemeClr val="accent4"/>
              </a:solidFill>
            </a:endParaRPr>
          </a:p>
          <a:p>
            <a:pPr algn="just"/>
            <a:endParaRPr lang="en-GB" dirty="0">
              <a:latin typeface="Calibri" panose="020F0502020204030204" pitchFamily="34" charset="0"/>
              <a:ea typeface="Calibri" panose="020F0502020204030204" pitchFamily="34" charset="0"/>
              <a:cs typeface="Times New Roman" panose="02020603050405020304" pitchFamily="18" charset="0"/>
            </a:endParaRPr>
          </a:p>
          <a:p>
            <a:pPr algn="just"/>
            <a:r>
              <a:rPr lang="tr-TR" b="1" dirty="0">
                <a:solidFill>
                  <a:schemeClr val="accent4"/>
                </a:solidFill>
              </a:rPr>
              <a:t>Esas Sorumlu Organizasyon</a:t>
            </a:r>
            <a:endParaRPr lang="en-GB" b="1" dirty="0">
              <a:solidFill>
                <a:schemeClr val="accent4"/>
              </a:solidFill>
            </a:endParaRPr>
          </a:p>
          <a:p>
            <a:pPr algn="just"/>
            <a:r>
              <a:rPr lang="tr-TR" b="1" dirty="0">
                <a:solidFill>
                  <a:schemeClr val="accent4"/>
                </a:solidFill>
              </a:rPr>
              <a:t>Destekleyen Organizasyonlar</a:t>
            </a:r>
            <a:endParaRPr lang="en-GB" b="1" dirty="0">
              <a:solidFill>
                <a:schemeClr val="accent4"/>
              </a:solidFill>
            </a:endParaRPr>
          </a:p>
          <a:p>
            <a:endParaRPr lang="en-GB" dirty="0">
              <a:latin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13177605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500FA-17E4-4C61-AD8C-2138EC9BB398}"/>
              </a:ext>
            </a:extLst>
          </p:cNvPr>
          <p:cNvSpPr>
            <a:spLocks noGrp="1"/>
          </p:cNvSpPr>
          <p:nvPr>
            <p:ph idx="1"/>
          </p:nvPr>
        </p:nvSpPr>
        <p:spPr>
          <a:xfrm>
            <a:off x="536286" y="3325091"/>
            <a:ext cx="7886700" cy="554182"/>
          </a:xfrm>
        </p:spPr>
        <p:txBody>
          <a:bodyPr>
            <a:normAutofit/>
          </a:bodyPr>
          <a:lstStyle/>
          <a:p>
            <a:pPr marL="0" indent="0" algn="ctr">
              <a:buNone/>
            </a:pPr>
            <a:r>
              <a:rPr lang="es-AR" dirty="0"/>
              <a:t>  </a:t>
            </a:r>
            <a:endParaRPr lang="es-AR" sz="3600" b="1" dirty="0">
              <a:latin typeface="Calibri" panose="020F0502020204030204" pitchFamily="34" charset="0"/>
              <a:cs typeface="Calibri" panose="020F0502020204030204" pitchFamily="34" charset="0"/>
            </a:endParaRPr>
          </a:p>
          <a:p>
            <a:endParaRPr lang="en-US" dirty="0"/>
          </a:p>
        </p:txBody>
      </p:sp>
      <p:sp>
        <p:nvSpPr>
          <p:cNvPr id="4" name="Rectangle 3"/>
          <p:cNvSpPr/>
          <p:nvPr/>
        </p:nvSpPr>
        <p:spPr>
          <a:xfrm>
            <a:off x="359923" y="1225685"/>
            <a:ext cx="8385243" cy="4425827"/>
          </a:xfrm>
          <a:prstGeom prst="rect">
            <a:avLst/>
          </a:prstGeom>
        </p:spPr>
        <p:txBody>
          <a:bodyPr wrap="square">
            <a:spAutoFit/>
          </a:bodyPr>
          <a:lstStyle/>
          <a:p>
            <a:r>
              <a:rPr lang="tr-TR" sz="2000" b="1" dirty="0">
                <a:solidFill>
                  <a:schemeClr val="accent4"/>
                </a:solidFill>
              </a:rPr>
              <a:t>Kapsamlı </a:t>
            </a:r>
            <a:r>
              <a:rPr lang="en-GB" sz="2000" b="1" dirty="0">
                <a:solidFill>
                  <a:schemeClr val="accent4"/>
                </a:solidFill>
              </a:rPr>
              <a:t>T</a:t>
            </a:r>
            <a:r>
              <a:rPr lang="tr-TR" sz="2000" b="1" dirty="0">
                <a:solidFill>
                  <a:schemeClr val="accent4"/>
                </a:solidFill>
              </a:rPr>
              <a:t>anım, Sınıflandırma ve Veri Toplama</a:t>
            </a:r>
            <a:endParaRPr lang="en-GB" sz="2000" b="1" dirty="0">
              <a:solidFill>
                <a:schemeClr val="accent4"/>
              </a:solidFill>
            </a:endParaRPr>
          </a:p>
          <a:p>
            <a:endParaRPr lang="en-GB" b="1" dirty="0">
              <a:solidFill>
                <a:schemeClr val="accent4"/>
              </a:solidFill>
            </a:endParaRPr>
          </a:p>
          <a:p>
            <a:pPr algn="just"/>
            <a:r>
              <a:rPr lang="tr-TR" b="1" dirty="0">
                <a:solidFill>
                  <a:schemeClr val="accent4"/>
                </a:solidFill>
              </a:rPr>
              <a:t>Tanım, Sınıflandırma ve Veri Toplama</a:t>
            </a:r>
            <a:endParaRPr lang="en-GB" b="1" dirty="0">
              <a:solidFill>
                <a:schemeClr val="accent4"/>
              </a:solidFill>
            </a:endParaRPr>
          </a:p>
          <a:p>
            <a:pPr algn="just"/>
            <a:endParaRPr lang="en-GB" b="1" dirty="0" smtClean="0">
              <a:solidFill>
                <a:schemeClr val="accent4"/>
              </a:solidFill>
            </a:endParaRPr>
          </a:p>
          <a:p>
            <a:pPr algn="just"/>
            <a:r>
              <a:rPr lang="en-GB" b="1" dirty="0" err="1" smtClean="0">
                <a:solidFill>
                  <a:schemeClr val="accent4"/>
                </a:solidFill>
              </a:rPr>
              <a:t>Taslak</a:t>
            </a:r>
            <a:r>
              <a:rPr lang="en-GB" b="1" dirty="0" smtClean="0">
                <a:solidFill>
                  <a:schemeClr val="accent4"/>
                </a:solidFill>
              </a:rPr>
              <a:t> </a:t>
            </a:r>
            <a:r>
              <a:rPr lang="en-GB" b="1" dirty="0" err="1">
                <a:solidFill>
                  <a:schemeClr val="accent4"/>
                </a:solidFill>
              </a:rPr>
              <a:t>Öneri</a:t>
            </a:r>
            <a:r>
              <a:rPr lang="en-GB" b="1" dirty="0">
                <a:solidFill>
                  <a:schemeClr val="accent4"/>
                </a:solidFill>
              </a:rPr>
              <a:t>: </a:t>
            </a:r>
          </a:p>
          <a:p>
            <a:pPr algn="just"/>
            <a:endParaRPr lang="en-GB" b="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90000"/>
              </a:lnSpc>
              <a:spcBef>
                <a:spcPts val="1000"/>
              </a:spcBef>
            </a:pPr>
            <a:r>
              <a:rPr lang="tr-TR" dirty="0">
                <a:solidFill>
                  <a:schemeClr val="accent4"/>
                </a:solidFill>
              </a:rPr>
              <a:t>Genel tanımlamalarla engelliler için </a:t>
            </a:r>
            <a:r>
              <a:rPr lang="tr-TR" dirty="0">
                <a:solidFill>
                  <a:srgbClr val="FF0000"/>
                </a:solidFill>
              </a:rPr>
              <a:t>ortak bir veri tabanı oluşturma.</a:t>
            </a:r>
            <a:endParaRPr lang="en-GB" dirty="0">
              <a:solidFill>
                <a:srgbClr val="FF0000"/>
              </a:solidFill>
            </a:endParaRPr>
          </a:p>
          <a:p>
            <a:pPr algn="just">
              <a:lnSpc>
                <a:spcPct val="90000"/>
              </a:lnSpc>
              <a:spcBef>
                <a:spcPts val="1000"/>
              </a:spcBef>
            </a:pPr>
            <a:endParaRPr lang="en-GB" dirty="0">
              <a:latin typeface="Calibri" panose="020F0502020204030204" pitchFamily="34" charset="0"/>
              <a:ea typeface="Calibri" panose="020F0502020204030204" pitchFamily="34" charset="0"/>
              <a:cs typeface="Times New Roman" panose="02020603050405020304" pitchFamily="18" charset="0"/>
            </a:endParaRPr>
          </a:p>
          <a:p>
            <a:pPr algn="just"/>
            <a:r>
              <a:rPr lang="en-GB" b="1" dirty="0" err="1">
                <a:solidFill>
                  <a:schemeClr val="accent4"/>
                </a:solidFill>
              </a:rPr>
              <a:t>Gerekçe</a:t>
            </a:r>
            <a:r>
              <a:rPr lang="en-GB" b="1" dirty="0">
                <a:solidFill>
                  <a:schemeClr val="accent4"/>
                </a:solidFill>
              </a:rPr>
              <a:t>: </a:t>
            </a:r>
          </a:p>
          <a:p>
            <a:pPr algn="just"/>
            <a:endParaRPr lang="en-GB" b="1" dirty="0">
              <a:latin typeface="Calibri" panose="020F0502020204030204" pitchFamily="34" charset="0"/>
              <a:cs typeface="Times New Roman" panose="02020603050405020304" pitchFamily="18" charset="0"/>
            </a:endParaRPr>
          </a:p>
          <a:p>
            <a:pPr algn="just">
              <a:lnSpc>
                <a:spcPct val="90000"/>
              </a:lnSpc>
              <a:spcBef>
                <a:spcPts val="1000"/>
              </a:spcBef>
            </a:pPr>
            <a:r>
              <a:rPr lang="tr-TR" dirty="0">
                <a:solidFill>
                  <a:schemeClr val="accent4"/>
                </a:solidFill>
              </a:rPr>
              <a:t>Ortak veri tabanı ve tanımın anlaşılır olmaması</a:t>
            </a:r>
            <a:r>
              <a:rPr lang="tr-TR" dirty="0" smtClean="0">
                <a:solidFill>
                  <a:schemeClr val="accent4"/>
                </a:solidFill>
              </a:rPr>
              <a:t>.</a:t>
            </a:r>
            <a:endParaRPr lang="en-GB" dirty="0">
              <a:solidFill>
                <a:schemeClr val="accent4"/>
              </a:solidFill>
            </a:endParaRPr>
          </a:p>
          <a:p>
            <a:pPr algn="just"/>
            <a:endParaRPr lang="en-GB" dirty="0">
              <a:latin typeface="Calibri" panose="020F0502020204030204" pitchFamily="34" charset="0"/>
              <a:ea typeface="Calibri" panose="020F0502020204030204" pitchFamily="34" charset="0"/>
              <a:cs typeface="Times New Roman" panose="02020603050405020304" pitchFamily="18" charset="0"/>
            </a:endParaRPr>
          </a:p>
          <a:p>
            <a:pPr algn="just"/>
            <a:r>
              <a:rPr lang="tr-TR" b="1" dirty="0">
                <a:solidFill>
                  <a:schemeClr val="accent4"/>
                </a:solidFill>
              </a:rPr>
              <a:t>Esas Sorumlu Organizasyon</a:t>
            </a:r>
            <a:endParaRPr lang="en-GB" b="1" dirty="0">
              <a:solidFill>
                <a:schemeClr val="accent4"/>
              </a:solidFill>
            </a:endParaRPr>
          </a:p>
          <a:p>
            <a:pPr algn="just"/>
            <a:r>
              <a:rPr lang="tr-TR" b="1" dirty="0">
                <a:solidFill>
                  <a:schemeClr val="accent4"/>
                </a:solidFill>
              </a:rPr>
              <a:t>Destekleyen Organizasyonlar</a:t>
            </a:r>
            <a:endParaRPr lang="en-GB" b="1" dirty="0">
              <a:solidFill>
                <a:schemeClr val="accent4"/>
              </a:solidFill>
            </a:endParaRPr>
          </a:p>
        </p:txBody>
      </p:sp>
    </p:spTree>
    <p:extLst>
      <p:ext uri="{BB962C8B-B14F-4D97-AF65-F5344CB8AC3E}">
        <p14:creationId xmlns:p14="http://schemas.microsoft.com/office/powerpoint/2010/main" val="16408652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500FA-17E4-4C61-AD8C-2138EC9BB398}"/>
              </a:ext>
            </a:extLst>
          </p:cNvPr>
          <p:cNvSpPr>
            <a:spLocks noGrp="1"/>
          </p:cNvSpPr>
          <p:nvPr>
            <p:ph idx="1"/>
          </p:nvPr>
        </p:nvSpPr>
        <p:spPr>
          <a:xfrm>
            <a:off x="536286" y="3325091"/>
            <a:ext cx="7886700" cy="554182"/>
          </a:xfrm>
        </p:spPr>
        <p:txBody>
          <a:bodyPr>
            <a:normAutofit/>
          </a:bodyPr>
          <a:lstStyle/>
          <a:p>
            <a:pPr marL="0" indent="0" algn="ctr">
              <a:buNone/>
            </a:pPr>
            <a:r>
              <a:rPr lang="es-AR" dirty="0"/>
              <a:t>  </a:t>
            </a:r>
            <a:endParaRPr lang="es-AR" sz="3600" b="1" dirty="0">
              <a:latin typeface="Calibri" panose="020F0502020204030204" pitchFamily="34" charset="0"/>
              <a:cs typeface="Calibri" panose="020F0502020204030204" pitchFamily="34" charset="0"/>
            </a:endParaRPr>
          </a:p>
          <a:p>
            <a:endParaRPr lang="en-US" dirty="0"/>
          </a:p>
        </p:txBody>
      </p:sp>
      <p:sp>
        <p:nvSpPr>
          <p:cNvPr id="3" name="Rectangle 2"/>
          <p:cNvSpPr/>
          <p:nvPr/>
        </p:nvSpPr>
        <p:spPr>
          <a:xfrm>
            <a:off x="165371" y="1108364"/>
            <a:ext cx="8867794" cy="4908010"/>
          </a:xfrm>
          <a:prstGeom prst="rect">
            <a:avLst/>
          </a:prstGeom>
        </p:spPr>
        <p:txBody>
          <a:bodyPr wrap="square">
            <a:spAutoFit/>
          </a:bodyPr>
          <a:lstStyle/>
          <a:p>
            <a:r>
              <a:rPr lang="tr-TR" sz="2000" b="1" dirty="0">
                <a:solidFill>
                  <a:schemeClr val="accent4"/>
                </a:solidFill>
              </a:rPr>
              <a:t>Ulaşım ve </a:t>
            </a:r>
            <a:r>
              <a:rPr lang="tr-TR" sz="2000" b="1" dirty="0" err="1" smtClean="0">
                <a:solidFill>
                  <a:schemeClr val="accent4"/>
                </a:solidFill>
              </a:rPr>
              <a:t>Erişebilirlik</a:t>
            </a:r>
            <a:endParaRPr lang="en-GB" sz="2000" b="1" dirty="0">
              <a:solidFill>
                <a:schemeClr val="accent4"/>
              </a:solidFill>
            </a:endParaRPr>
          </a:p>
          <a:p>
            <a:endParaRPr lang="en-GB" sz="2000" b="1" dirty="0">
              <a:solidFill>
                <a:schemeClr val="accent4"/>
              </a:solidFill>
            </a:endParaRPr>
          </a:p>
          <a:p>
            <a:r>
              <a:rPr lang="en-GB" b="1" dirty="0" err="1" smtClean="0">
                <a:solidFill>
                  <a:schemeClr val="accent4"/>
                </a:solidFill>
              </a:rPr>
              <a:t>Taslak</a:t>
            </a:r>
            <a:r>
              <a:rPr lang="en-GB" b="1" dirty="0" smtClean="0">
                <a:solidFill>
                  <a:schemeClr val="accent4"/>
                </a:solidFill>
              </a:rPr>
              <a:t> </a:t>
            </a:r>
            <a:r>
              <a:rPr lang="en-GB" b="1" dirty="0" err="1">
                <a:solidFill>
                  <a:schemeClr val="accent4"/>
                </a:solidFill>
              </a:rPr>
              <a:t>Öneri</a:t>
            </a:r>
            <a:r>
              <a:rPr lang="en-GB" b="1" dirty="0">
                <a:solidFill>
                  <a:schemeClr val="accent4"/>
                </a:solidFill>
              </a:rPr>
              <a:t>: </a:t>
            </a:r>
          </a:p>
          <a:p>
            <a:endParaRPr lang="en-GB" dirty="0"/>
          </a:p>
          <a:p>
            <a:pPr algn="just">
              <a:lnSpc>
                <a:spcPct val="90000"/>
              </a:lnSpc>
              <a:spcBef>
                <a:spcPts val="1000"/>
              </a:spcBef>
            </a:pPr>
            <a:r>
              <a:rPr lang="tr-TR" dirty="0">
                <a:solidFill>
                  <a:schemeClr val="accent4"/>
                </a:solidFill>
              </a:rPr>
              <a:t>Uyumsuzluk yaptırımlarının mevcut hallerini dikkate almak dâhil olmak üzere, kamuya açık tüm yerlere ve tüm iş yerlerine engellilerin </a:t>
            </a:r>
            <a:r>
              <a:rPr lang="tr-TR" dirty="0" err="1">
                <a:solidFill>
                  <a:schemeClr val="accent4"/>
                </a:solidFill>
              </a:rPr>
              <a:t>erişebilirliğinin</a:t>
            </a:r>
            <a:r>
              <a:rPr lang="tr-TR" dirty="0">
                <a:solidFill>
                  <a:schemeClr val="accent4"/>
                </a:solidFill>
              </a:rPr>
              <a:t> tümüyle uygulanmasını sağlamak.</a:t>
            </a:r>
            <a:endParaRPr lang="en-GB" dirty="0">
              <a:solidFill>
                <a:schemeClr val="accent4"/>
              </a:solidFill>
            </a:endParaRPr>
          </a:p>
          <a:p>
            <a:endParaRPr lang="en-GB" b="1" dirty="0"/>
          </a:p>
          <a:p>
            <a:r>
              <a:rPr lang="en-GB" b="1" dirty="0" err="1">
                <a:solidFill>
                  <a:schemeClr val="accent4"/>
                </a:solidFill>
              </a:rPr>
              <a:t>Gerekçe</a:t>
            </a:r>
            <a:r>
              <a:rPr lang="en-GB" b="1" dirty="0">
                <a:solidFill>
                  <a:schemeClr val="accent4"/>
                </a:solidFill>
              </a:rPr>
              <a:t>:</a:t>
            </a:r>
          </a:p>
          <a:p>
            <a:endParaRPr lang="en-GB" b="1" dirty="0"/>
          </a:p>
          <a:p>
            <a:r>
              <a:rPr lang="tr-TR" dirty="0" err="1">
                <a:solidFill>
                  <a:schemeClr val="accent4"/>
                </a:solidFill>
              </a:rPr>
              <a:t>Erişebilirliğe</a:t>
            </a:r>
            <a:r>
              <a:rPr lang="tr-TR" dirty="0">
                <a:solidFill>
                  <a:schemeClr val="accent4"/>
                </a:solidFill>
              </a:rPr>
              <a:t> yaklaşımda belirtilen uyumsuzluk.</a:t>
            </a:r>
            <a:endParaRPr lang="en-GB" dirty="0">
              <a:solidFill>
                <a:schemeClr val="accent4"/>
              </a:solidFill>
            </a:endParaRPr>
          </a:p>
          <a:p>
            <a:endParaRPr lang="en-GB" b="1" dirty="0"/>
          </a:p>
          <a:p>
            <a:r>
              <a:rPr lang="en-GB" b="1" dirty="0" err="1">
                <a:solidFill>
                  <a:schemeClr val="accent4"/>
                </a:solidFill>
              </a:rPr>
              <a:t>Vaka</a:t>
            </a:r>
            <a:r>
              <a:rPr lang="en-GB" b="1" dirty="0">
                <a:solidFill>
                  <a:schemeClr val="accent4"/>
                </a:solidFill>
              </a:rPr>
              <a:t> </a:t>
            </a:r>
            <a:r>
              <a:rPr lang="en-GB" b="1" dirty="0" err="1">
                <a:solidFill>
                  <a:schemeClr val="accent4"/>
                </a:solidFill>
              </a:rPr>
              <a:t>Çalışması</a:t>
            </a:r>
            <a:r>
              <a:rPr lang="en-GB" b="1" dirty="0">
                <a:solidFill>
                  <a:schemeClr val="accent4"/>
                </a:solidFill>
              </a:rPr>
              <a:t>: </a:t>
            </a:r>
            <a:r>
              <a:rPr lang="tr-TR" dirty="0">
                <a:solidFill>
                  <a:schemeClr val="accent4"/>
                </a:solidFill>
              </a:rPr>
              <a:t>(1) AB </a:t>
            </a:r>
            <a:r>
              <a:rPr lang="tr-TR" dirty="0" err="1">
                <a:solidFill>
                  <a:schemeClr val="accent4"/>
                </a:solidFill>
              </a:rPr>
              <a:t>Erişebilirliği</a:t>
            </a:r>
            <a:r>
              <a:rPr lang="en-GB" dirty="0">
                <a:solidFill>
                  <a:schemeClr val="accent4"/>
                </a:solidFill>
              </a:rPr>
              <a:t>, </a:t>
            </a:r>
            <a:r>
              <a:rPr lang="tr-TR" dirty="0">
                <a:solidFill>
                  <a:schemeClr val="accent4"/>
                </a:solidFill>
              </a:rPr>
              <a:t>(2) AB Engelli Kartı</a:t>
            </a:r>
            <a:endParaRPr lang="en-GB" dirty="0">
              <a:solidFill>
                <a:schemeClr val="accent4"/>
              </a:solidFill>
            </a:endParaRPr>
          </a:p>
          <a:p>
            <a:endParaRPr lang="en-GB" b="1" dirty="0" smtClean="0"/>
          </a:p>
          <a:p>
            <a:pPr algn="just"/>
            <a:r>
              <a:rPr lang="tr-TR" b="1" dirty="0" smtClean="0">
                <a:solidFill>
                  <a:schemeClr val="accent4"/>
                </a:solidFill>
              </a:rPr>
              <a:t>Esas Sorumlu Organizasyon</a:t>
            </a:r>
            <a:endParaRPr lang="en-GB" b="1" dirty="0" smtClean="0">
              <a:solidFill>
                <a:schemeClr val="accent4"/>
              </a:solidFill>
            </a:endParaRPr>
          </a:p>
          <a:p>
            <a:pPr algn="just"/>
            <a:r>
              <a:rPr lang="tr-TR" b="1" dirty="0" smtClean="0">
                <a:solidFill>
                  <a:schemeClr val="accent4"/>
                </a:solidFill>
              </a:rPr>
              <a:t>Destekleyen Organizasyonlar</a:t>
            </a:r>
            <a:endParaRPr lang="en-GB" b="1" dirty="0"/>
          </a:p>
          <a:p>
            <a:endParaRPr lang="en-GB" dirty="0"/>
          </a:p>
        </p:txBody>
      </p:sp>
    </p:spTree>
    <p:extLst>
      <p:ext uri="{BB962C8B-B14F-4D97-AF65-F5344CB8AC3E}">
        <p14:creationId xmlns:p14="http://schemas.microsoft.com/office/powerpoint/2010/main" val="1768577049"/>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9923" y="1198881"/>
            <a:ext cx="8516222" cy="4647737"/>
          </a:xfrm>
        </p:spPr>
        <p:txBody>
          <a:bodyPr>
            <a:normAutofit/>
          </a:bodyPr>
          <a:lstStyle/>
          <a:p>
            <a:pPr marL="0" lvl="0" indent="0">
              <a:buNone/>
            </a:pPr>
            <a:r>
              <a:rPr lang="en-GB" sz="1800" b="1" dirty="0" smtClean="0"/>
              <a:t>1. </a:t>
            </a:r>
            <a:r>
              <a:rPr lang="tr-TR" sz="1800" b="1" dirty="0" smtClean="0"/>
              <a:t>AB </a:t>
            </a:r>
            <a:r>
              <a:rPr lang="tr-TR" sz="1800" b="1" dirty="0" err="1"/>
              <a:t>Erişebilirlik</a:t>
            </a:r>
            <a:endParaRPr lang="en-GB" sz="1800" b="1" dirty="0"/>
          </a:p>
          <a:p>
            <a:pPr lvl="0" algn="just"/>
            <a:r>
              <a:rPr lang="tr-TR" sz="1600" dirty="0" smtClean="0"/>
              <a:t>Erişilebilir</a:t>
            </a:r>
            <a:r>
              <a:rPr lang="tr-TR" sz="1600" dirty="0" smtClean="0">
                <a:solidFill>
                  <a:srgbClr val="FF0000"/>
                </a:solidFill>
              </a:rPr>
              <a:t>lik</a:t>
            </a:r>
            <a:r>
              <a:rPr lang="tr-TR" sz="1600" dirty="0" smtClean="0"/>
              <a:t> </a:t>
            </a:r>
            <a:r>
              <a:rPr lang="tr-TR" sz="1600" dirty="0"/>
              <a:t>AB 2022’de lanse edildi;</a:t>
            </a:r>
            <a:endParaRPr lang="en-GB" sz="1600" dirty="0"/>
          </a:p>
          <a:p>
            <a:pPr lvl="0" algn="just"/>
            <a:r>
              <a:rPr lang="tr-TR" sz="1600" dirty="0"/>
              <a:t>‘Erişilebilirlik politikalarında ahengi artırmak ve ilgili bilgilere erişimi kolaylaştırmak için’ Kaynak Merkezi;</a:t>
            </a:r>
            <a:endParaRPr lang="en-GB" sz="1600" dirty="0"/>
          </a:p>
          <a:p>
            <a:pPr lvl="0" algn="just"/>
            <a:r>
              <a:rPr lang="tr-TR" sz="1600" dirty="0"/>
              <a:t>Tüm erişilebilirlik alanlarından ulusal yetkililer, uzman ve profesyonelleri bir araya getirme;</a:t>
            </a:r>
            <a:endParaRPr lang="en-GB" sz="1600" dirty="0"/>
          </a:p>
          <a:p>
            <a:pPr lvl="0" algn="just"/>
            <a:r>
              <a:rPr lang="tr-TR" sz="1600" dirty="0"/>
              <a:t>Ulusal ve AB düzeyinde politika geliştirmeyi teşvik edecek iyi uygulamaları paylaşmak;</a:t>
            </a:r>
            <a:endParaRPr lang="en-GB" sz="1600" dirty="0"/>
          </a:p>
          <a:p>
            <a:pPr lvl="0" algn="just"/>
            <a:r>
              <a:rPr lang="tr-TR" sz="1600" dirty="0"/>
              <a:t>AB mevzuatının uygulanmasının kolaylaştıracak araç ve standartları geliştirmek</a:t>
            </a:r>
            <a:r>
              <a:rPr lang="tr-TR" sz="1600" dirty="0" smtClean="0"/>
              <a:t>.</a:t>
            </a:r>
            <a:endParaRPr lang="en-GB" sz="1600" dirty="0" smtClean="0"/>
          </a:p>
          <a:p>
            <a:pPr lvl="0" algn="just"/>
            <a:endParaRPr lang="en-GB" sz="1400" dirty="0"/>
          </a:p>
          <a:p>
            <a:pPr marL="0" lvl="0" indent="0" algn="just">
              <a:buNone/>
            </a:pPr>
            <a:r>
              <a:rPr lang="en-GB" sz="1800" b="1" dirty="0" smtClean="0"/>
              <a:t>2. </a:t>
            </a:r>
            <a:r>
              <a:rPr lang="tr-TR" sz="1800" b="1" dirty="0" smtClean="0"/>
              <a:t>Avrupa </a:t>
            </a:r>
            <a:r>
              <a:rPr lang="tr-TR" sz="1800" b="1" dirty="0"/>
              <a:t>Engelli Kartı</a:t>
            </a:r>
            <a:endParaRPr lang="en-GB" sz="1800" dirty="0"/>
          </a:p>
          <a:p>
            <a:pPr algn="just"/>
            <a:r>
              <a:rPr lang="tr-TR" sz="1600" dirty="0"/>
              <a:t>‘İnsanların özgürce dolaşımı, her AB vatandaşının hakkıdır’;</a:t>
            </a:r>
            <a:endParaRPr lang="en-GB" sz="1600" dirty="0"/>
          </a:p>
          <a:p>
            <a:pPr algn="just"/>
            <a:r>
              <a:rPr lang="tr-TR" sz="1600" dirty="0"/>
              <a:t>Tüm Üye Ülkelerce kabul edilecek Avrupa Engelli Kartı – 2023 sonuna kadar kullanıma girecek;</a:t>
            </a:r>
            <a:endParaRPr lang="en-GB" sz="1600" dirty="0"/>
          </a:p>
          <a:p>
            <a:pPr algn="just"/>
            <a:r>
              <a:rPr lang="tr-TR" sz="1600" dirty="0"/>
              <a:t>8 AB üye ülkesinde pilot uygulamasına başlandı;</a:t>
            </a:r>
            <a:endParaRPr lang="en-GB" sz="1600" dirty="0"/>
          </a:p>
          <a:p>
            <a:pPr algn="just"/>
            <a:r>
              <a:rPr lang="tr-TR" sz="1600" dirty="0"/>
              <a:t>Engelliler için AB genelinde ulaşım/park etme özgürlüğü.</a:t>
            </a:r>
            <a:endParaRPr lang="en-GB" sz="1600" dirty="0"/>
          </a:p>
          <a:p>
            <a:pPr lvl="0"/>
            <a:endParaRPr lang="en-GB" sz="1400" dirty="0"/>
          </a:p>
          <a:p>
            <a:endParaRPr lang="en-GB" dirty="0"/>
          </a:p>
        </p:txBody>
      </p:sp>
    </p:spTree>
    <p:extLst>
      <p:ext uri="{BB962C8B-B14F-4D97-AF65-F5344CB8AC3E}">
        <p14:creationId xmlns:p14="http://schemas.microsoft.com/office/powerpoint/2010/main" val="35495714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2647" y="1089498"/>
            <a:ext cx="8618706" cy="5036983"/>
          </a:xfrm>
        </p:spPr>
        <p:txBody>
          <a:bodyPr>
            <a:normAutofit fontScale="92500" lnSpcReduction="20000"/>
          </a:bodyPr>
          <a:lstStyle/>
          <a:p>
            <a:pPr marL="0" indent="0">
              <a:buNone/>
            </a:pPr>
            <a:r>
              <a:rPr lang="tr-TR" sz="2200" b="1" dirty="0"/>
              <a:t>Saygın Yaşam Kalitesi ve Bağımsız </a:t>
            </a:r>
            <a:r>
              <a:rPr lang="tr-TR" sz="2200" b="1" dirty="0" smtClean="0"/>
              <a:t>Yaşam</a:t>
            </a:r>
            <a:endParaRPr lang="en-GB" sz="2200" b="1" dirty="0" smtClean="0"/>
          </a:p>
          <a:p>
            <a:pPr marL="0" indent="0" algn="just">
              <a:buNone/>
            </a:pPr>
            <a:endParaRPr lang="en-GB" sz="1800" b="1" dirty="0" smtClean="0"/>
          </a:p>
          <a:p>
            <a:pPr marL="0" indent="0" algn="just">
              <a:buNone/>
            </a:pPr>
            <a:r>
              <a:rPr lang="tr-TR" sz="1900" b="1" dirty="0" smtClean="0"/>
              <a:t>Bağımsız </a:t>
            </a:r>
            <a:r>
              <a:rPr lang="en-GB" sz="1900" b="1" dirty="0" smtClean="0"/>
              <a:t>Y</a:t>
            </a:r>
            <a:r>
              <a:rPr lang="tr-TR" sz="1900" b="1" dirty="0" err="1" smtClean="0"/>
              <a:t>aşam</a:t>
            </a:r>
            <a:r>
              <a:rPr lang="tr-TR" sz="1900" b="1" dirty="0" smtClean="0"/>
              <a:t> </a:t>
            </a:r>
            <a:r>
              <a:rPr lang="tr-TR" sz="1900" b="1" dirty="0"/>
              <a:t>ve </a:t>
            </a:r>
            <a:r>
              <a:rPr lang="en-GB" sz="1900" b="1" dirty="0" smtClean="0"/>
              <a:t>T</a:t>
            </a:r>
            <a:r>
              <a:rPr lang="tr-TR" sz="1900" b="1" dirty="0" err="1" smtClean="0"/>
              <a:t>oplum</a:t>
            </a:r>
            <a:r>
              <a:rPr lang="tr-TR" sz="1900" b="1" dirty="0"/>
              <a:t> </a:t>
            </a:r>
            <a:r>
              <a:rPr lang="en-GB" sz="1900" b="1" dirty="0" smtClean="0"/>
              <a:t>E</a:t>
            </a:r>
            <a:r>
              <a:rPr lang="tr-TR" sz="1900" b="1" dirty="0" err="1" smtClean="0"/>
              <a:t>saslı</a:t>
            </a:r>
            <a:r>
              <a:rPr lang="tr-TR" sz="1900" b="1" dirty="0" smtClean="0"/>
              <a:t> </a:t>
            </a:r>
            <a:r>
              <a:rPr lang="en-GB" sz="1900" b="1" dirty="0" smtClean="0"/>
              <a:t>D</a:t>
            </a:r>
            <a:r>
              <a:rPr lang="tr-TR" sz="1900" b="1" dirty="0" err="1" smtClean="0"/>
              <a:t>esteklenmiş</a:t>
            </a:r>
            <a:r>
              <a:rPr lang="tr-TR" sz="1900" b="1" dirty="0" smtClean="0"/>
              <a:t> </a:t>
            </a:r>
            <a:r>
              <a:rPr lang="en-GB" sz="1900" b="1" dirty="0"/>
              <a:t>H</a:t>
            </a:r>
            <a:r>
              <a:rPr lang="tr-TR" sz="1900" b="1" dirty="0" err="1" smtClean="0"/>
              <a:t>izmetleri</a:t>
            </a:r>
            <a:r>
              <a:rPr lang="tr-TR" sz="1900" b="1" dirty="0" smtClean="0"/>
              <a:t> </a:t>
            </a:r>
            <a:r>
              <a:rPr lang="en-GB" sz="1900" b="1" dirty="0" smtClean="0"/>
              <a:t>G</a:t>
            </a:r>
            <a:r>
              <a:rPr lang="tr-TR" sz="1900" b="1" dirty="0" err="1" smtClean="0"/>
              <a:t>eliştirme</a:t>
            </a:r>
            <a:endParaRPr lang="en-GB" sz="1900" b="1" dirty="0" smtClean="0"/>
          </a:p>
          <a:p>
            <a:pPr marL="0" indent="0" algn="just">
              <a:buNone/>
            </a:pPr>
            <a:r>
              <a:rPr lang="en-GB" sz="1900" b="1" dirty="0" err="1" smtClean="0"/>
              <a:t>Taslak</a:t>
            </a:r>
            <a:r>
              <a:rPr lang="en-GB" sz="1900" b="1" dirty="0" smtClean="0"/>
              <a:t> </a:t>
            </a:r>
            <a:r>
              <a:rPr lang="en-GB" sz="1900" b="1" dirty="0" err="1" smtClean="0"/>
              <a:t>Öneri</a:t>
            </a:r>
            <a:r>
              <a:rPr lang="en-GB" sz="1900" b="1" dirty="0" smtClean="0"/>
              <a:t>: </a:t>
            </a:r>
          </a:p>
          <a:p>
            <a:pPr marL="0" indent="0" algn="just">
              <a:buNone/>
            </a:pPr>
            <a:r>
              <a:rPr lang="tr-TR" sz="1700" dirty="0" smtClean="0"/>
              <a:t>Kapasitelerini </a:t>
            </a:r>
            <a:r>
              <a:rPr lang="tr-TR" sz="1700" dirty="0"/>
              <a:t>geliştirecek eğitimlerle engellileri güçlendirerek, ailelerinden uzakta olsa bile, bağımsız yaşamını destekleme</a:t>
            </a:r>
            <a:r>
              <a:rPr lang="tr-TR" sz="1700" dirty="0" smtClean="0"/>
              <a:t>.</a:t>
            </a:r>
            <a:endParaRPr lang="en-GB" sz="1700" dirty="0"/>
          </a:p>
          <a:p>
            <a:pPr marL="0" indent="0" algn="just">
              <a:buNone/>
            </a:pPr>
            <a:endParaRPr lang="en-GB" sz="1800" dirty="0"/>
          </a:p>
          <a:p>
            <a:pPr marL="0" indent="0" algn="just">
              <a:buNone/>
            </a:pPr>
            <a:r>
              <a:rPr lang="en-GB" sz="1900" b="1" dirty="0" err="1" smtClean="0"/>
              <a:t>Gerekçe</a:t>
            </a:r>
            <a:r>
              <a:rPr lang="en-GB" sz="1900" b="1" dirty="0" smtClean="0"/>
              <a:t>: </a:t>
            </a:r>
          </a:p>
          <a:p>
            <a:pPr marL="0" indent="0" algn="just">
              <a:buNone/>
            </a:pPr>
            <a:r>
              <a:rPr lang="tr-TR" sz="1700" dirty="0"/>
              <a:t>Engelliler için temel hizmetlere ve ana akım öğrenime erişim, </a:t>
            </a:r>
            <a:r>
              <a:rPr lang="tr-TR" sz="1700" strike="sngStrike" dirty="0">
                <a:solidFill>
                  <a:srgbClr val="FF0000"/>
                </a:solidFill>
              </a:rPr>
              <a:t>gençlikte karşılaşılan </a:t>
            </a:r>
            <a:r>
              <a:rPr lang="tr-TR" sz="1700" dirty="0"/>
              <a:t>bir sorundur. İlave engeller, profesyonel ve sosyal rehabilitasyon, sağlık </a:t>
            </a:r>
            <a:r>
              <a:rPr lang="tr-TR" sz="1700" dirty="0" smtClean="0"/>
              <a:t>hizmetleri, bağımsız </a:t>
            </a:r>
            <a:r>
              <a:rPr lang="tr-TR" sz="1700" dirty="0"/>
              <a:t>yaşamda sosyal yardım ve destek </a:t>
            </a:r>
            <a:r>
              <a:rPr lang="tr-TR" sz="1700" dirty="0" smtClean="0"/>
              <a:t>alanlarında</a:t>
            </a:r>
            <a:r>
              <a:rPr lang="en-GB" sz="1700" dirty="0" smtClean="0"/>
              <a:t> </a:t>
            </a:r>
            <a:r>
              <a:rPr lang="tr-TR" sz="1700" dirty="0" smtClean="0"/>
              <a:t>sosyal </a:t>
            </a:r>
            <a:r>
              <a:rPr lang="tr-TR" sz="1700" dirty="0"/>
              <a:t>hizmetlerin ilgili veya esnek olarak </a:t>
            </a:r>
            <a:r>
              <a:rPr lang="tr-TR" sz="1700" dirty="0" smtClean="0"/>
              <a:t>verilmemesidir.</a:t>
            </a:r>
            <a:endParaRPr lang="en-GB" sz="1700" dirty="0"/>
          </a:p>
          <a:p>
            <a:pPr marL="0" indent="0" algn="just">
              <a:buNone/>
            </a:pPr>
            <a:endParaRPr lang="en-GB" sz="1800" b="1" dirty="0"/>
          </a:p>
          <a:p>
            <a:pPr marL="0" indent="0" algn="just">
              <a:buNone/>
            </a:pPr>
            <a:r>
              <a:rPr lang="en-GB" sz="1800" b="1" dirty="0" err="1" smtClean="0"/>
              <a:t>Vaka</a:t>
            </a:r>
            <a:r>
              <a:rPr lang="en-GB" sz="1800" b="1" dirty="0" smtClean="0"/>
              <a:t> </a:t>
            </a:r>
            <a:r>
              <a:rPr lang="en-GB" sz="1800" b="1" dirty="0" err="1"/>
              <a:t>Çalışması</a:t>
            </a:r>
            <a:r>
              <a:rPr lang="en-GB" sz="1800" b="1" dirty="0"/>
              <a:t>: </a:t>
            </a:r>
            <a:r>
              <a:rPr lang="tr-TR" sz="1800" dirty="0"/>
              <a:t>(3) AB Bağımsız Yaşam </a:t>
            </a:r>
            <a:endParaRPr lang="en-GB" sz="1800" dirty="0" smtClean="0"/>
          </a:p>
          <a:p>
            <a:pPr marL="0" indent="0" algn="just">
              <a:buNone/>
            </a:pPr>
            <a:endParaRPr lang="en-GB" sz="1800" b="1" dirty="0" smtClean="0"/>
          </a:p>
          <a:p>
            <a:pPr marL="0" indent="0" algn="just">
              <a:buNone/>
            </a:pPr>
            <a:r>
              <a:rPr lang="tr-TR" sz="1800" b="1" dirty="0" smtClean="0"/>
              <a:t>Esas </a:t>
            </a:r>
            <a:r>
              <a:rPr lang="tr-TR" sz="1800" b="1" dirty="0"/>
              <a:t>Sorumlu Organizasyon</a:t>
            </a:r>
            <a:endParaRPr lang="en-GB" sz="1800" b="1" dirty="0"/>
          </a:p>
          <a:p>
            <a:pPr marL="0" indent="0" algn="just">
              <a:buNone/>
            </a:pPr>
            <a:r>
              <a:rPr lang="tr-TR" sz="1800" b="1" dirty="0"/>
              <a:t>Destekleyen Organizasyonlar</a:t>
            </a:r>
            <a:endParaRPr lang="en-GB" sz="1800" b="1" dirty="0"/>
          </a:p>
          <a:p>
            <a:pPr marL="0" indent="0" algn="just">
              <a:buNone/>
            </a:pPr>
            <a:endParaRPr lang="en-GB" sz="1800" dirty="0"/>
          </a:p>
          <a:p>
            <a:pPr marL="0" indent="0">
              <a:buNone/>
            </a:pPr>
            <a:endParaRPr lang="en-GB" sz="1800" dirty="0"/>
          </a:p>
        </p:txBody>
      </p:sp>
    </p:spTree>
    <p:extLst>
      <p:ext uri="{BB962C8B-B14F-4D97-AF65-F5344CB8AC3E}">
        <p14:creationId xmlns:p14="http://schemas.microsoft.com/office/powerpoint/2010/main" val="2605434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412889"/>
            <a:ext cx="7886700" cy="3528762"/>
          </a:xfrm>
        </p:spPr>
        <p:txBody>
          <a:bodyPr>
            <a:normAutofit/>
          </a:bodyPr>
          <a:lstStyle/>
          <a:p>
            <a:pPr marL="0" lvl="0" indent="0">
              <a:buNone/>
            </a:pPr>
            <a:r>
              <a:rPr lang="en-GB" sz="1800" b="1" dirty="0" smtClean="0"/>
              <a:t>3. </a:t>
            </a:r>
            <a:r>
              <a:rPr lang="tr-TR" sz="1800" b="1" dirty="0" smtClean="0"/>
              <a:t>AB </a:t>
            </a:r>
            <a:r>
              <a:rPr lang="tr-TR" sz="1800" b="1" dirty="0"/>
              <a:t>Bağımsız Yaşam + </a:t>
            </a:r>
            <a:r>
              <a:rPr lang="tr-TR" sz="1800" b="1" dirty="0" smtClean="0"/>
              <a:t>Toplum Esaslı </a:t>
            </a:r>
            <a:r>
              <a:rPr lang="tr-TR" sz="1800" b="1" dirty="0"/>
              <a:t>Desteklenmiş Hizmetler</a:t>
            </a:r>
            <a:endParaRPr lang="en-GB" sz="1800" dirty="0"/>
          </a:p>
          <a:p>
            <a:pPr lvl="0" algn="just"/>
            <a:r>
              <a:rPr lang="tr-TR" sz="1600" dirty="0"/>
              <a:t>2023 yılında tüm AB ülkelerine rehberlik verilecek;</a:t>
            </a:r>
            <a:endParaRPr lang="en-GB" sz="1600" dirty="0"/>
          </a:p>
          <a:p>
            <a:pPr lvl="0" algn="just"/>
            <a:r>
              <a:rPr lang="tr-TR" sz="1600" dirty="0"/>
              <a:t>Engellilerin, toplum içinde erişilebilir, destekli konutlarda yaşamasını olanak sağlamayı veya evlerde yaşamlarına devam etmelerini (kişisel yardım düzenlemeleri dâhil) yönelik;</a:t>
            </a:r>
            <a:endParaRPr lang="en-GB" sz="1600" dirty="0"/>
          </a:p>
          <a:p>
            <a:pPr lvl="0" algn="just"/>
            <a:r>
              <a:rPr lang="tr-TR" sz="1600" dirty="0"/>
              <a:t>AB 2024 yılında, engelliler için hizmet sunumunu iyileştirecek ve hizmet sağlayıcıların becerilerini yükseltme ve yenileme yoluyla iş çekiciliğini artıracak olan, Engelliler için Mükemmel Sosyal Hizmet çerçevesini başlatmayı amaçlamaktadır.</a:t>
            </a:r>
            <a:endParaRPr lang="en-GB" sz="1600" dirty="0"/>
          </a:p>
          <a:p>
            <a:endParaRPr lang="en-GB" dirty="0"/>
          </a:p>
        </p:txBody>
      </p:sp>
    </p:spTree>
    <p:extLst>
      <p:ext uri="{BB962C8B-B14F-4D97-AF65-F5344CB8AC3E}">
        <p14:creationId xmlns:p14="http://schemas.microsoft.com/office/powerpoint/2010/main" val="1801416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a:extLst>
              <a:ext uri="{FF2B5EF4-FFF2-40B4-BE49-F238E27FC236}">
                <a16:creationId xmlns:a16="http://schemas.microsoft.com/office/drawing/2014/main" id="{74E9230B-E07A-AE4A-9A83-E056C2258EF6}"/>
              </a:ext>
            </a:extLst>
          </p:cNvPr>
          <p:cNvSpPr txBox="1">
            <a:spLocks/>
          </p:cNvSpPr>
          <p:nvPr/>
        </p:nvSpPr>
        <p:spPr>
          <a:xfrm>
            <a:off x="-287292" y="1370863"/>
            <a:ext cx="5990352" cy="518533"/>
          </a:xfrm>
          <a:prstGeom prst="roundRect">
            <a:avLst>
              <a:gd name="adj" fmla="val 50000"/>
            </a:avLst>
          </a:prstGeom>
        </p:spPr>
        <p:style>
          <a:lnRef idx="0">
            <a:schemeClr val="accent2"/>
          </a:lnRef>
          <a:fillRef idx="3">
            <a:schemeClr val="accent2"/>
          </a:fillRef>
          <a:effectRef idx="3">
            <a:schemeClr val="accent2"/>
          </a:effectRef>
          <a:fontRef idx="minor">
            <a:schemeClr val="lt1"/>
          </a:fontRef>
        </p:style>
        <p:txBody>
          <a:bodyPr vert="horz" wrap="none" lIns="720000" tIns="36000" rIns="216000" bIns="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ln w="0"/>
                <a:solidFill>
                  <a:schemeClr val="bg2"/>
                </a:solidFill>
                <a:effectLst>
                  <a:outerShdw blurRad="50800" dist="38100" dir="2700000" algn="tl" rotWithShape="0">
                    <a:prstClr val="black">
                      <a:alpha val="40000"/>
                    </a:prstClr>
                  </a:outerShdw>
                </a:effectLst>
                <a:latin typeface="+mj-lt"/>
              </a:rPr>
              <a:t>FUTURE OF WORK PROJECT</a:t>
            </a:r>
            <a:endParaRPr lang="en-US" sz="1800" dirty="0">
              <a:ln w="0"/>
              <a:solidFill>
                <a:schemeClr val="bg2"/>
              </a:solidFill>
              <a:effectLst>
                <a:outerShdw blurRad="50800" dist="38100" dir="2700000" algn="tl" rotWithShape="0">
                  <a:prstClr val="black">
                    <a:alpha val="40000"/>
                  </a:prstClr>
                </a:outerShdw>
              </a:effectLst>
              <a:latin typeface="+mj-lt"/>
            </a:endParaRPr>
          </a:p>
        </p:txBody>
      </p:sp>
      <p:graphicFrame>
        <p:nvGraphicFramePr>
          <p:cNvPr id="4" name="Content Placeholder 3">
            <a:extLst>
              <a:ext uri="{FF2B5EF4-FFF2-40B4-BE49-F238E27FC236}">
                <a16:creationId xmlns:a16="http://schemas.microsoft.com/office/drawing/2014/main" id="{2114636C-50DD-4B40-B21B-0880C64F27B0}"/>
              </a:ext>
            </a:extLst>
          </p:cNvPr>
          <p:cNvGraphicFramePr>
            <a:graphicFrameLocks noChangeAspect="1"/>
          </p:cNvGraphicFramePr>
          <p:nvPr/>
        </p:nvGraphicFramePr>
        <p:xfrm>
          <a:off x="979714" y="2055223"/>
          <a:ext cx="7184572" cy="40298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828839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243191" y="1198880"/>
            <a:ext cx="8686800" cy="5075459"/>
          </a:xfrm>
        </p:spPr>
        <p:txBody>
          <a:bodyPr>
            <a:normAutofit fontScale="70000" lnSpcReduction="20000"/>
          </a:bodyPr>
          <a:lstStyle/>
          <a:p>
            <a:pPr marL="0" indent="0">
              <a:buNone/>
            </a:pPr>
            <a:r>
              <a:rPr lang="tr-TR" sz="2900" b="1" dirty="0"/>
              <a:t>Saygın Yaşam Kalitesi ve Bağımsız </a:t>
            </a:r>
            <a:r>
              <a:rPr lang="tr-TR" sz="2900" b="1" dirty="0" smtClean="0"/>
              <a:t>Yaşam</a:t>
            </a:r>
            <a:endParaRPr lang="en-GB" sz="2900" b="1" dirty="0" smtClean="0"/>
          </a:p>
          <a:p>
            <a:pPr marL="0" indent="0">
              <a:buNone/>
            </a:pPr>
            <a:r>
              <a:rPr lang="tr-TR" sz="2600" b="1" dirty="0" smtClean="0"/>
              <a:t>Yeni </a:t>
            </a:r>
            <a:r>
              <a:rPr lang="tr-TR" sz="2600" b="1" dirty="0"/>
              <a:t>İşler için Yeni Beceriler Geliştirme </a:t>
            </a:r>
            <a:endParaRPr lang="en-GB" sz="2600" dirty="0"/>
          </a:p>
          <a:p>
            <a:pPr marL="0" indent="0" algn="just">
              <a:buNone/>
            </a:pPr>
            <a:endParaRPr lang="en-GB" sz="2900" b="1" dirty="0" smtClean="0"/>
          </a:p>
          <a:p>
            <a:pPr marL="0" indent="0" algn="just">
              <a:buNone/>
            </a:pPr>
            <a:r>
              <a:rPr lang="en-GB" sz="2600" b="1" dirty="0" err="1" smtClean="0"/>
              <a:t>Taslak</a:t>
            </a:r>
            <a:r>
              <a:rPr lang="en-GB" sz="2600" b="1" dirty="0" smtClean="0"/>
              <a:t> </a:t>
            </a:r>
            <a:r>
              <a:rPr lang="en-GB" sz="2600" b="1" dirty="0" err="1" smtClean="0"/>
              <a:t>Öneri</a:t>
            </a:r>
            <a:r>
              <a:rPr lang="en-GB" sz="2600" b="1" dirty="0" smtClean="0"/>
              <a:t>: </a:t>
            </a:r>
          </a:p>
          <a:p>
            <a:pPr lvl="0" algn="just"/>
            <a:r>
              <a:rPr lang="tr-TR" sz="2600" dirty="0"/>
              <a:t>Engellilerin emek piyasasına erişim konusundaki özel ihtiyaçlarını da kapsaması gereken, ulusal beceri stratejilerinin revizyonu. Bu, her düzeyde öğrenim ve emek piyasasına yönelik </a:t>
            </a:r>
            <a:r>
              <a:rPr lang="tr-TR" sz="2600" dirty="0" smtClean="0"/>
              <a:t>eğitim </a:t>
            </a:r>
            <a:r>
              <a:rPr lang="tr-TR" sz="2600" dirty="0" smtClean="0">
                <a:solidFill>
                  <a:srgbClr val="FF0000"/>
                </a:solidFill>
              </a:rPr>
              <a:t>için</a:t>
            </a:r>
            <a:r>
              <a:rPr lang="tr-TR" sz="2600" dirty="0" smtClean="0"/>
              <a:t> </a:t>
            </a:r>
            <a:r>
              <a:rPr lang="tr-TR" sz="2600" dirty="0"/>
              <a:t>eşit erişimi gerektirir. </a:t>
            </a:r>
            <a:endParaRPr lang="en-GB" sz="2600" dirty="0"/>
          </a:p>
          <a:p>
            <a:pPr marL="0" indent="0" algn="just">
              <a:buNone/>
            </a:pPr>
            <a:endParaRPr lang="en-GB" sz="1800" dirty="0"/>
          </a:p>
          <a:p>
            <a:pPr marL="0" indent="0" algn="just">
              <a:buNone/>
            </a:pPr>
            <a:r>
              <a:rPr lang="en-GB" sz="2600" b="1" dirty="0" err="1" smtClean="0"/>
              <a:t>Gerekçe</a:t>
            </a:r>
            <a:r>
              <a:rPr lang="en-GB" sz="2600" b="1" dirty="0" smtClean="0"/>
              <a:t>: </a:t>
            </a:r>
          </a:p>
          <a:p>
            <a:pPr lvl="0" algn="just"/>
            <a:r>
              <a:rPr lang="tr-TR" sz="2600" dirty="0">
                <a:solidFill>
                  <a:srgbClr val="FF0000"/>
                </a:solidFill>
              </a:rPr>
              <a:t>Becerileri artırma, mesleki eğitim ve öğrenimden geçişi desteklemesi gerekir</a:t>
            </a:r>
            <a:endParaRPr lang="en-GB" sz="2600" dirty="0">
              <a:solidFill>
                <a:srgbClr val="FF0000"/>
              </a:solidFill>
            </a:endParaRPr>
          </a:p>
          <a:p>
            <a:pPr marL="0" indent="0" algn="just">
              <a:buNone/>
            </a:pPr>
            <a:endParaRPr lang="en-GB" sz="1800" b="1" dirty="0">
              <a:solidFill>
                <a:srgbClr val="FF0000"/>
              </a:solidFill>
            </a:endParaRPr>
          </a:p>
          <a:p>
            <a:pPr marL="0" indent="0" algn="just">
              <a:buNone/>
            </a:pPr>
            <a:r>
              <a:rPr lang="en-GB" sz="2600" b="1" dirty="0" err="1" smtClean="0"/>
              <a:t>Vaka</a:t>
            </a:r>
            <a:r>
              <a:rPr lang="en-GB" sz="2600" b="1" dirty="0" smtClean="0"/>
              <a:t> </a:t>
            </a:r>
            <a:r>
              <a:rPr lang="en-GB" sz="2600" b="1" dirty="0" err="1"/>
              <a:t>Çalışması</a:t>
            </a:r>
            <a:r>
              <a:rPr lang="en-GB" sz="2600" b="1" dirty="0"/>
              <a:t>: </a:t>
            </a:r>
            <a:r>
              <a:rPr lang="tr-TR" sz="2600" dirty="0"/>
              <a:t>(4) Fransa; Yeni İşler için Yeni Beceriler </a:t>
            </a:r>
            <a:r>
              <a:rPr lang="tr-TR" sz="2600" dirty="0" smtClean="0"/>
              <a:t>Geliştirme</a:t>
            </a:r>
            <a:endParaRPr lang="en-GB" sz="2600" dirty="0" smtClean="0"/>
          </a:p>
          <a:p>
            <a:pPr marL="0" indent="0" algn="just">
              <a:buNone/>
            </a:pPr>
            <a:endParaRPr lang="en-GB" sz="2600" dirty="0"/>
          </a:p>
          <a:p>
            <a:pPr marL="0" indent="0" algn="just">
              <a:buNone/>
            </a:pPr>
            <a:r>
              <a:rPr lang="tr-TR" sz="2600" b="1" dirty="0" smtClean="0"/>
              <a:t>Esas </a:t>
            </a:r>
            <a:r>
              <a:rPr lang="tr-TR" sz="2600" b="1" dirty="0"/>
              <a:t>Sorumlu Organizasyon</a:t>
            </a:r>
            <a:endParaRPr lang="en-GB" sz="2600" b="1" dirty="0"/>
          </a:p>
          <a:p>
            <a:pPr marL="0" indent="0" algn="just">
              <a:buNone/>
            </a:pPr>
            <a:r>
              <a:rPr lang="tr-TR" sz="2600" b="1" dirty="0"/>
              <a:t>Destekleyen Organizasyonlar</a:t>
            </a:r>
            <a:endParaRPr lang="en-GB" sz="2600" b="1" dirty="0"/>
          </a:p>
          <a:p>
            <a:pPr marL="0" indent="0" algn="just">
              <a:buNone/>
            </a:pPr>
            <a:endParaRPr lang="en-GB" sz="1800" dirty="0"/>
          </a:p>
          <a:p>
            <a:pPr marL="0" indent="0">
              <a:buNone/>
            </a:pPr>
            <a:endParaRPr lang="en-GB" sz="1800" dirty="0"/>
          </a:p>
        </p:txBody>
      </p:sp>
    </p:spTree>
    <p:extLst>
      <p:ext uri="{BB962C8B-B14F-4D97-AF65-F5344CB8AC3E}">
        <p14:creationId xmlns:p14="http://schemas.microsoft.com/office/powerpoint/2010/main" val="42894466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243191" y="1198880"/>
            <a:ext cx="8686800" cy="5075459"/>
          </a:xfrm>
        </p:spPr>
        <p:txBody>
          <a:bodyPr>
            <a:normAutofit fontScale="77500" lnSpcReduction="20000"/>
          </a:bodyPr>
          <a:lstStyle/>
          <a:p>
            <a:pPr marL="0" indent="0">
              <a:buNone/>
            </a:pPr>
            <a:r>
              <a:rPr lang="tr-TR" sz="2900" b="1" dirty="0"/>
              <a:t>Saygın Yaşam Kalitesi ve Bağımsız </a:t>
            </a:r>
            <a:r>
              <a:rPr lang="tr-TR" sz="2900" b="1" dirty="0" smtClean="0"/>
              <a:t>Yaşam</a:t>
            </a:r>
            <a:endParaRPr lang="en-GB" sz="2900" b="1" dirty="0" smtClean="0"/>
          </a:p>
          <a:p>
            <a:pPr marL="0" indent="0">
              <a:buNone/>
            </a:pPr>
            <a:r>
              <a:rPr lang="tr-TR" sz="2600" b="1" dirty="0" smtClean="0"/>
              <a:t>Yeni </a:t>
            </a:r>
            <a:r>
              <a:rPr lang="tr-TR" sz="2600" b="1" dirty="0"/>
              <a:t>İşler için Yeni Beceriler Geliştirme </a:t>
            </a:r>
            <a:endParaRPr lang="en-GB" sz="2600" dirty="0"/>
          </a:p>
          <a:p>
            <a:pPr marL="0" indent="0" algn="just">
              <a:buNone/>
            </a:pPr>
            <a:endParaRPr lang="en-GB" sz="2900" b="1" dirty="0" smtClean="0"/>
          </a:p>
          <a:p>
            <a:pPr marL="0" indent="0" algn="just">
              <a:buNone/>
            </a:pPr>
            <a:r>
              <a:rPr lang="en-GB" sz="2600" b="1" dirty="0" err="1" smtClean="0"/>
              <a:t>Taslak</a:t>
            </a:r>
            <a:r>
              <a:rPr lang="en-GB" sz="2600" b="1" dirty="0" smtClean="0"/>
              <a:t> </a:t>
            </a:r>
            <a:r>
              <a:rPr lang="en-GB" sz="2600" b="1" dirty="0" err="1" smtClean="0"/>
              <a:t>Öneri</a:t>
            </a:r>
            <a:r>
              <a:rPr lang="en-GB" sz="2600" b="1" dirty="0" smtClean="0"/>
              <a:t>: </a:t>
            </a:r>
          </a:p>
          <a:p>
            <a:pPr lvl="0" algn="just"/>
            <a:r>
              <a:rPr lang="tr-TR" sz="2600" dirty="0" smtClean="0"/>
              <a:t>Engelliler </a:t>
            </a:r>
            <a:r>
              <a:rPr lang="tr-TR" sz="2600" dirty="0"/>
              <a:t>ve diğer korunmasız gruplar açısından kapsayıcı ve erişilebilir olacak mesleki program ve çıraklık düzenlemelerinin </a:t>
            </a:r>
            <a:r>
              <a:rPr lang="tr-TR" sz="2600" dirty="0" smtClean="0"/>
              <a:t>yapılması</a:t>
            </a:r>
            <a:r>
              <a:rPr lang="en-GB" sz="2600" dirty="0" smtClean="0"/>
              <a:t>.</a:t>
            </a:r>
            <a:endParaRPr lang="en-GB" sz="2600" dirty="0"/>
          </a:p>
          <a:p>
            <a:pPr marL="0" indent="0" algn="just">
              <a:buNone/>
            </a:pPr>
            <a:endParaRPr lang="en-GB" sz="1800" dirty="0"/>
          </a:p>
          <a:p>
            <a:pPr marL="0" indent="0" algn="just">
              <a:buNone/>
            </a:pPr>
            <a:r>
              <a:rPr lang="en-GB" sz="2600" b="1" dirty="0" err="1" smtClean="0"/>
              <a:t>Gerekçe</a:t>
            </a:r>
            <a:r>
              <a:rPr lang="en-GB" sz="2600" b="1" dirty="0" smtClean="0"/>
              <a:t>: </a:t>
            </a:r>
          </a:p>
          <a:p>
            <a:pPr lvl="0" algn="just"/>
            <a:r>
              <a:rPr lang="tr-TR" dirty="0">
                <a:solidFill>
                  <a:srgbClr val="FF0000"/>
                </a:solidFill>
              </a:rPr>
              <a:t>Becerileri artırma, mesleki eğitim ve öğrenimden geçişi desteklemesi gerekir</a:t>
            </a:r>
            <a:endParaRPr lang="en-GB" dirty="0">
              <a:solidFill>
                <a:srgbClr val="FF0000"/>
              </a:solidFill>
            </a:endParaRPr>
          </a:p>
          <a:p>
            <a:pPr marL="0" lvl="0" indent="0" algn="just">
              <a:buNone/>
            </a:pPr>
            <a:endParaRPr lang="en-GB" sz="2900" b="1" dirty="0"/>
          </a:p>
          <a:p>
            <a:pPr marL="0" indent="0" algn="just">
              <a:buNone/>
            </a:pPr>
            <a:r>
              <a:rPr lang="en-GB" sz="2600" b="1" dirty="0" err="1" smtClean="0"/>
              <a:t>Vaka</a:t>
            </a:r>
            <a:r>
              <a:rPr lang="en-GB" sz="2600" b="1" dirty="0" smtClean="0"/>
              <a:t> </a:t>
            </a:r>
            <a:r>
              <a:rPr lang="en-GB" sz="2600" b="1" dirty="0" err="1"/>
              <a:t>Çalışması</a:t>
            </a:r>
            <a:r>
              <a:rPr lang="en-GB" sz="2600" b="1" dirty="0"/>
              <a:t>: </a:t>
            </a:r>
            <a:r>
              <a:rPr lang="tr-TR" sz="2600" dirty="0"/>
              <a:t>(4) Fransa; Yeni İşler için Yeni Beceriler </a:t>
            </a:r>
            <a:r>
              <a:rPr lang="tr-TR" sz="2600" dirty="0" smtClean="0"/>
              <a:t>Geliştirme</a:t>
            </a:r>
            <a:endParaRPr lang="en-GB" sz="2600" dirty="0" smtClean="0"/>
          </a:p>
          <a:p>
            <a:pPr marL="0" indent="0" algn="just">
              <a:buNone/>
            </a:pPr>
            <a:endParaRPr lang="en-GB" sz="2600" dirty="0"/>
          </a:p>
          <a:p>
            <a:pPr marL="0" indent="0" algn="just">
              <a:buNone/>
            </a:pPr>
            <a:r>
              <a:rPr lang="tr-TR" sz="2600" b="1" dirty="0" smtClean="0"/>
              <a:t>Esas </a:t>
            </a:r>
            <a:r>
              <a:rPr lang="tr-TR" sz="2600" b="1" dirty="0"/>
              <a:t>Sorumlu Organizasyon</a:t>
            </a:r>
            <a:endParaRPr lang="en-GB" sz="2600" b="1" dirty="0"/>
          </a:p>
          <a:p>
            <a:pPr marL="0" indent="0" algn="just">
              <a:buNone/>
            </a:pPr>
            <a:r>
              <a:rPr lang="tr-TR" sz="2600" b="1" dirty="0"/>
              <a:t>Destekleyen Organizasyonlar</a:t>
            </a:r>
            <a:endParaRPr lang="en-GB" sz="2600" b="1" dirty="0"/>
          </a:p>
          <a:p>
            <a:pPr marL="0" indent="0" algn="just">
              <a:buNone/>
            </a:pPr>
            <a:endParaRPr lang="en-GB" sz="1800" dirty="0"/>
          </a:p>
          <a:p>
            <a:pPr marL="0" indent="0">
              <a:buNone/>
            </a:pPr>
            <a:endParaRPr lang="en-GB" sz="1800" dirty="0"/>
          </a:p>
        </p:txBody>
      </p:sp>
    </p:spTree>
    <p:extLst>
      <p:ext uri="{BB962C8B-B14F-4D97-AF65-F5344CB8AC3E}">
        <p14:creationId xmlns:p14="http://schemas.microsoft.com/office/powerpoint/2010/main" val="24491318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lvl="0" indent="0">
              <a:buNone/>
            </a:pPr>
            <a:r>
              <a:rPr lang="en-GB" sz="2300" b="1" dirty="0" smtClean="0"/>
              <a:t>4. </a:t>
            </a:r>
            <a:r>
              <a:rPr lang="tr-TR" sz="2300" b="1" dirty="0" smtClean="0"/>
              <a:t>Fransa</a:t>
            </a:r>
            <a:r>
              <a:rPr lang="tr-TR" sz="2300" b="1" dirty="0"/>
              <a:t>: Yeni İşler için Yeni Beceriler Geliştirme</a:t>
            </a:r>
            <a:endParaRPr lang="en-GB" sz="2300" dirty="0"/>
          </a:p>
          <a:p>
            <a:pPr lvl="0" algn="just"/>
            <a:r>
              <a:rPr lang="tr-TR" sz="1600" dirty="0"/>
              <a:t>1975 engellilik mevzuatı, mesleki rehabilitasyon, eğitim, istihdam ve özel haklar düzenlemeleri getirmiştir;</a:t>
            </a:r>
            <a:endParaRPr lang="en-GB" sz="1600" dirty="0"/>
          </a:p>
          <a:p>
            <a:pPr lvl="0" algn="just"/>
            <a:r>
              <a:rPr lang="tr-TR" sz="1600" dirty="0" err="1"/>
              <a:t>Commission</a:t>
            </a:r>
            <a:r>
              <a:rPr lang="tr-TR" sz="1600" dirty="0"/>
              <a:t> </a:t>
            </a:r>
            <a:r>
              <a:rPr lang="tr-TR" sz="1600" dirty="0" err="1"/>
              <a:t>Technique</a:t>
            </a:r>
            <a:r>
              <a:rPr lang="tr-TR" sz="1600" dirty="0"/>
              <a:t> </a:t>
            </a:r>
            <a:r>
              <a:rPr lang="tr-TR" sz="1600" dirty="0" err="1"/>
              <a:t>d’Orientation</a:t>
            </a:r>
            <a:r>
              <a:rPr lang="tr-TR" sz="1600" dirty="0"/>
              <a:t> et de </a:t>
            </a:r>
            <a:r>
              <a:rPr lang="tr-TR" sz="1600" dirty="0" err="1"/>
              <a:t>Reclassement</a:t>
            </a:r>
            <a:r>
              <a:rPr lang="tr-TR" sz="1600" dirty="0"/>
              <a:t> </a:t>
            </a:r>
            <a:r>
              <a:rPr lang="tr-TR" sz="1600" dirty="0" err="1"/>
              <a:t>Professionnel</a:t>
            </a:r>
            <a:r>
              <a:rPr lang="tr-TR" sz="1600" dirty="0"/>
              <a:t> (</a:t>
            </a:r>
            <a:r>
              <a:rPr lang="tr-TR" sz="1600" dirty="0" err="1"/>
              <a:t>Cotorep</a:t>
            </a:r>
            <a:r>
              <a:rPr lang="tr-TR" sz="1600" dirty="0"/>
              <a:t>) [Mesleki Rehberlik ve Yetiştirme Teknik Komisyonu] tarafından ülke genelinde denetlenmiştir;</a:t>
            </a:r>
            <a:endParaRPr lang="en-GB" sz="1600" dirty="0"/>
          </a:p>
          <a:p>
            <a:pPr lvl="0" algn="just"/>
            <a:r>
              <a:rPr lang="tr-TR" sz="1600" dirty="0"/>
              <a:t>Engelli çalışanların mesleki rehabilitasyonu için başvurularla ilgilenir; çalışabilmeleri değerlendirir; "engelli işçi” statüsünü tanır; yeniden öğretim veya mesleki eğitim kurslarını çalıştırır; korumalı iş yerleri sunar;</a:t>
            </a:r>
            <a:endParaRPr lang="en-GB" sz="1600" dirty="0"/>
          </a:p>
          <a:p>
            <a:pPr lvl="0" algn="just"/>
            <a:r>
              <a:rPr lang="tr-TR" sz="1600" dirty="0"/>
              <a:t>Engellilik derecelerini ve işaretlerini değerlendirir/engellilerin özel bir kuruluşa veya kamu hizmetlerinde bir işe yerleştirilmelerini kolaylaştırır + engelli yetişkinlerin tahsisat hak edişlerine karar verir.</a:t>
            </a:r>
            <a:endParaRPr lang="en-GB" sz="1600" dirty="0"/>
          </a:p>
        </p:txBody>
      </p:sp>
    </p:spTree>
    <p:extLst>
      <p:ext uri="{BB962C8B-B14F-4D97-AF65-F5344CB8AC3E}">
        <p14:creationId xmlns:p14="http://schemas.microsoft.com/office/powerpoint/2010/main" val="3539753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3463" y="1198880"/>
            <a:ext cx="8754893" cy="5059679"/>
          </a:xfrm>
        </p:spPr>
        <p:txBody>
          <a:bodyPr>
            <a:normAutofit fontScale="70000" lnSpcReduction="20000"/>
          </a:bodyPr>
          <a:lstStyle/>
          <a:p>
            <a:pPr marL="0" indent="0">
              <a:buNone/>
            </a:pPr>
            <a:r>
              <a:rPr lang="tr-TR" sz="2600" b="1" dirty="0"/>
              <a:t>Saygın Yaşam Kalitesi ve Bağımsız Yaşam</a:t>
            </a:r>
            <a:endParaRPr lang="en-GB" sz="2600" b="1" dirty="0"/>
          </a:p>
          <a:p>
            <a:pPr marL="0" indent="0">
              <a:buNone/>
            </a:pPr>
            <a:r>
              <a:rPr lang="en-GB" sz="2300" b="1" dirty="0" err="1" smtClean="0"/>
              <a:t>Kaliteli</a:t>
            </a:r>
            <a:r>
              <a:rPr lang="en-GB" sz="2300" b="1" dirty="0" smtClean="0"/>
              <a:t> </a:t>
            </a:r>
            <a:r>
              <a:rPr lang="en-GB" sz="2300" b="1" dirty="0" err="1" smtClean="0"/>
              <a:t>ve</a:t>
            </a:r>
            <a:r>
              <a:rPr lang="en-GB" sz="2300" b="1" dirty="0" smtClean="0"/>
              <a:t> </a:t>
            </a:r>
            <a:r>
              <a:rPr lang="en-GB" sz="2300" b="1" dirty="0" err="1" smtClean="0"/>
              <a:t>Sürekli</a:t>
            </a:r>
            <a:r>
              <a:rPr lang="en-GB" sz="2300" b="1" dirty="0" smtClean="0"/>
              <a:t> </a:t>
            </a:r>
            <a:r>
              <a:rPr lang="en-GB" sz="2300" b="1" dirty="0" err="1" smtClean="0"/>
              <a:t>İşlere</a:t>
            </a:r>
            <a:r>
              <a:rPr lang="en-GB" sz="2300" b="1" dirty="0" smtClean="0"/>
              <a:t> </a:t>
            </a:r>
            <a:r>
              <a:rPr lang="en-GB" sz="2300" b="1" dirty="0" err="1" smtClean="0"/>
              <a:t>Erişimi</a:t>
            </a:r>
            <a:r>
              <a:rPr lang="en-GB" sz="2300" b="1" dirty="0" smtClean="0"/>
              <a:t> </a:t>
            </a:r>
            <a:r>
              <a:rPr lang="en-GB" sz="2300" b="1" dirty="0" err="1" smtClean="0"/>
              <a:t>Teşvik</a:t>
            </a:r>
            <a:endParaRPr lang="en-GB" sz="2300" b="1" dirty="0"/>
          </a:p>
          <a:p>
            <a:pPr marL="0" indent="0" algn="just">
              <a:buNone/>
            </a:pPr>
            <a:r>
              <a:rPr lang="en-GB" sz="2100" b="1" dirty="0" err="1"/>
              <a:t>Taslak</a:t>
            </a:r>
            <a:r>
              <a:rPr lang="en-GB" sz="2100" b="1" dirty="0"/>
              <a:t> </a:t>
            </a:r>
            <a:r>
              <a:rPr lang="en-GB" sz="2100" b="1" dirty="0" err="1" smtClean="0"/>
              <a:t>Öneri</a:t>
            </a:r>
            <a:endParaRPr lang="en-GB" sz="2100" b="1" dirty="0" smtClean="0"/>
          </a:p>
          <a:p>
            <a:pPr marL="0" indent="0" algn="just">
              <a:buNone/>
            </a:pPr>
            <a:r>
              <a:rPr lang="tr-TR" sz="2100" dirty="0"/>
              <a:t>Yaptırımların uyumsuzluklara uygunluğu dâhil olmak üzere, engellilerin istihdamı için mevcut kota sisteminin etkinliğini </a:t>
            </a:r>
            <a:r>
              <a:rPr lang="tr-TR" sz="2100" dirty="0" smtClean="0"/>
              <a:t>değerlendirmek. </a:t>
            </a:r>
            <a:endParaRPr lang="en-GB" sz="2100" dirty="0"/>
          </a:p>
          <a:p>
            <a:pPr marL="0" indent="0" algn="just">
              <a:buNone/>
            </a:pPr>
            <a:endParaRPr lang="en-GB" sz="2000" dirty="0"/>
          </a:p>
          <a:p>
            <a:pPr marL="0" indent="0" algn="just">
              <a:buNone/>
            </a:pPr>
            <a:r>
              <a:rPr lang="en-GB" sz="2100" b="1" dirty="0" err="1"/>
              <a:t>Gerekçe</a:t>
            </a:r>
            <a:r>
              <a:rPr lang="en-GB" sz="2100" b="1" dirty="0"/>
              <a:t>: </a:t>
            </a:r>
          </a:p>
          <a:p>
            <a:pPr marL="0" lvl="0" indent="0" algn="just">
              <a:buNone/>
            </a:pPr>
            <a:r>
              <a:rPr lang="tr-TR" sz="2100" dirty="0"/>
              <a:t>Kota sistemi, işverenlerin iş yerlerindeki çalışanların sayısının belli bir sayıyı aşması durumunda, belirli oranlarda engelli istihdam </a:t>
            </a:r>
            <a:r>
              <a:rPr lang="tr-TR" sz="2100" strike="sngStrike" dirty="0">
                <a:solidFill>
                  <a:srgbClr val="FF0000"/>
                </a:solidFill>
              </a:rPr>
              <a:t>etmesi</a:t>
            </a:r>
            <a:r>
              <a:rPr lang="tr-TR" sz="2100" dirty="0"/>
              <a:t> </a:t>
            </a:r>
            <a:r>
              <a:rPr lang="tr-TR" sz="2100" dirty="0" smtClean="0">
                <a:solidFill>
                  <a:srgbClr val="FF0000"/>
                </a:solidFill>
              </a:rPr>
              <a:t>edilmesi</a:t>
            </a:r>
            <a:r>
              <a:rPr lang="tr-TR" sz="2100" dirty="0" smtClean="0"/>
              <a:t> prensibine </a:t>
            </a:r>
            <a:r>
              <a:rPr lang="tr-TR" sz="2100" dirty="0"/>
              <a:t>dayanır. Bu çalışanların sayısı ve istihdam edilecek engellilerin yüzdesi, bu kotayı uygulayan her ülkenin ekonomik ve sosyal gelişmesine göre değişir</a:t>
            </a:r>
            <a:r>
              <a:rPr lang="tr-TR" sz="2100" dirty="0" smtClean="0"/>
              <a:t>.</a:t>
            </a:r>
            <a:endParaRPr lang="en-GB" sz="2100" dirty="0" smtClean="0"/>
          </a:p>
          <a:p>
            <a:pPr marL="0" indent="0" algn="just">
              <a:buNone/>
            </a:pPr>
            <a:r>
              <a:rPr lang="tr-TR" sz="2100" dirty="0"/>
              <a:t>Almanya’da, tamamen çalışamaz kabul edilen ve bu </a:t>
            </a:r>
            <a:r>
              <a:rPr lang="tr-TR" sz="2100" dirty="0" smtClean="0"/>
              <a:t>nedenle </a:t>
            </a:r>
            <a:r>
              <a:rPr lang="tr-TR" sz="2100" dirty="0"/>
              <a:t>korumalı iş yerlerinin hizmetlerine hak kazanan engelliler, serbest emek piyasası koşullarında çalışamayan ancak korumalı iş yerleri dışında çalışmayı tercih eden kişilere korumalı iş yerlerinin hizmetlerine alternatif sunan, sözde “çalışma bütçesini” kullanabilir. </a:t>
            </a:r>
            <a:endParaRPr lang="en-GB" sz="2100" dirty="0" smtClean="0"/>
          </a:p>
          <a:p>
            <a:pPr marL="0" indent="0" algn="just">
              <a:buNone/>
            </a:pPr>
            <a:endParaRPr lang="en-GB" sz="2100" dirty="0" smtClean="0"/>
          </a:p>
          <a:p>
            <a:pPr marL="0" indent="0" algn="just">
              <a:buNone/>
            </a:pPr>
            <a:r>
              <a:rPr lang="en-GB" sz="2100" b="1" dirty="0" err="1"/>
              <a:t>Vaka</a:t>
            </a:r>
            <a:r>
              <a:rPr lang="en-GB" sz="2100" b="1" dirty="0"/>
              <a:t> </a:t>
            </a:r>
            <a:r>
              <a:rPr lang="en-GB" sz="2100" b="1" dirty="0" err="1"/>
              <a:t>Çalışması</a:t>
            </a:r>
            <a:r>
              <a:rPr lang="en-GB" sz="2100" b="1" dirty="0"/>
              <a:t>: </a:t>
            </a:r>
            <a:r>
              <a:rPr lang="tr-TR" sz="2100" dirty="0"/>
              <a:t>(5) Almanya: Kaliteli ve Sürekli İşlere </a:t>
            </a:r>
            <a:r>
              <a:rPr lang="tr-TR" sz="2100" dirty="0" smtClean="0"/>
              <a:t>Erişim</a:t>
            </a:r>
            <a:endParaRPr lang="en-GB" sz="2100" dirty="0" smtClean="0"/>
          </a:p>
          <a:p>
            <a:pPr marL="0" indent="0" algn="just">
              <a:buNone/>
            </a:pPr>
            <a:endParaRPr lang="en-GB" sz="2100" dirty="0"/>
          </a:p>
          <a:p>
            <a:pPr marL="0" indent="0" algn="just">
              <a:buNone/>
            </a:pPr>
            <a:r>
              <a:rPr lang="tr-TR" sz="2100" b="1" dirty="0"/>
              <a:t>Esas Sorumlu Organizasyon</a:t>
            </a:r>
            <a:endParaRPr lang="en-GB" sz="2100" b="1" dirty="0"/>
          </a:p>
          <a:p>
            <a:pPr marL="0" indent="0" algn="just">
              <a:buNone/>
            </a:pPr>
            <a:r>
              <a:rPr lang="tr-TR" sz="2100" b="1" dirty="0"/>
              <a:t>Destekleyen Organizasyonlar</a:t>
            </a:r>
            <a:endParaRPr lang="en-GB" sz="2100" b="1" dirty="0"/>
          </a:p>
          <a:p>
            <a:endParaRPr lang="en-GB" dirty="0"/>
          </a:p>
        </p:txBody>
      </p:sp>
    </p:spTree>
    <p:extLst>
      <p:ext uri="{BB962C8B-B14F-4D97-AF65-F5344CB8AC3E}">
        <p14:creationId xmlns:p14="http://schemas.microsoft.com/office/powerpoint/2010/main" val="26349141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8727" y="1191532"/>
            <a:ext cx="8515350" cy="4927600"/>
          </a:xfrm>
        </p:spPr>
        <p:txBody>
          <a:bodyPr>
            <a:normAutofit/>
          </a:bodyPr>
          <a:lstStyle/>
          <a:p>
            <a:pPr marL="0" lvl="0" indent="0">
              <a:buNone/>
            </a:pPr>
            <a:r>
              <a:rPr lang="en-GB" sz="2000" b="1" dirty="0" smtClean="0"/>
              <a:t>5. </a:t>
            </a:r>
            <a:r>
              <a:rPr lang="tr-TR" sz="2000" b="1" dirty="0" smtClean="0"/>
              <a:t>Almanya</a:t>
            </a:r>
            <a:r>
              <a:rPr lang="tr-TR" sz="2000" b="1" dirty="0"/>
              <a:t>: Kaliteli ve Sürekli İşlere Erişim </a:t>
            </a:r>
            <a:endParaRPr lang="en-GB" sz="2000" dirty="0"/>
          </a:p>
          <a:p>
            <a:pPr lvl="0" algn="just"/>
            <a:r>
              <a:rPr lang="tr-TR" sz="1800" dirty="0"/>
              <a:t>Engelli istihdam kotası sistemi 1953 yılında getirildi;</a:t>
            </a:r>
            <a:endParaRPr lang="en-GB" sz="1800" dirty="0"/>
          </a:p>
          <a:p>
            <a:pPr lvl="0" algn="just"/>
            <a:r>
              <a:rPr lang="tr-TR" sz="1800" dirty="0"/>
              <a:t>Asgari 20 çalışanı olan tüm kamu ve özel şirketler en azından %5 oranında engelli personel istihdam etmelidir;</a:t>
            </a:r>
            <a:endParaRPr lang="en-GB" sz="1800" dirty="0"/>
          </a:p>
          <a:p>
            <a:pPr lvl="0" algn="just"/>
            <a:r>
              <a:rPr lang="tr-TR" sz="1800" dirty="0"/>
              <a:t>Uyulmaması halinde yaptırım uygulanır - her doldurulmamış pozisyon için aylık €320 “Dengeleme </a:t>
            </a:r>
            <a:r>
              <a:rPr lang="tr-TR" sz="1800" dirty="0" err="1"/>
              <a:t>Fonu”na</a:t>
            </a:r>
            <a:r>
              <a:rPr lang="tr-TR" sz="1800" dirty="0"/>
              <a:t> ödeme yapılır;</a:t>
            </a:r>
            <a:endParaRPr lang="en-GB" sz="1800" dirty="0"/>
          </a:p>
          <a:p>
            <a:pPr lvl="0" algn="just"/>
            <a:r>
              <a:rPr lang="tr-TR" sz="1800" dirty="0"/>
              <a:t>Korumalı bir iş yerine verilen sözleşme tutarının %50si (eksi; malzeme maliyeti) Dengeleme Fonundan karşılanır;</a:t>
            </a:r>
            <a:endParaRPr lang="en-GB" sz="1800" dirty="0"/>
          </a:p>
          <a:p>
            <a:pPr lvl="0" algn="just"/>
            <a:r>
              <a:rPr lang="tr-TR" sz="1800" dirty="0"/>
              <a:t>Serbest emek piyasasına geçmeye çalışan kullanıcının, korumalı iş yerlerinden çalışanları işe almasının 3-aylık deneme süresi maliyeti ile fiziksel erişilebilirlik uyumunun tüm maliyeti Fon tarafından karşılanır;</a:t>
            </a:r>
            <a:endParaRPr lang="en-GB" sz="1800" dirty="0"/>
          </a:p>
          <a:p>
            <a:pPr lvl="0" algn="just"/>
            <a:r>
              <a:rPr lang="tr-TR" sz="1800" dirty="0"/>
              <a:t>Ücretlerin %75 kadarı, düşük engelli verimliliği için iki yıl süreyle ve aşırı engellilik için 6 yıla kadar ödenebilir (sonrasında %10 düşürülür);</a:t>
            </a:r>
            <a:endParaRPr lang="en-GB" sz="1800" dirty="0"/>
          </a:p>
          <a:p>
            <a:pPr lvl="0" algn="just"/>
            <a:r>
              <a:rPr lang="tr-TR" sz="1800" dirty="0"/>
              <a:t>Ayrıca, korumalı iş yerlerinden serbest emek piyasasına geçen çalışanlar için bir “çalışma bütçesi” (%75 ücret sübvansiyonu) mevcuttur.</a:t>
            </a:r>
            <a:endParaRPr lang="en-GB" sz="1800" dirty="0"/>
          </a:p>
          <a:p>
            <a:endParaRPr lang="en-GB" dirty="0"/>
          </a:p>
        </p:txBody>
      </p:sp>
    </p:spTree>
    <p:extLst>
      <p:ext uri="{BB962C8B-B14F-4D97-AF65-F5344CB8AC3E}">
        <p14:creationId xmlns:p14="http://schemas.microsoft.com/office/powerpoint/2010/main" val="41065497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136187" y="1198881"/>
            <a:ext cx="8379163" cy="4927600"/>
          </a:xfrm>
        </p:spPr>
        <p:txBody>
          <a:bodyPr>
            <a:normAutofit fontScale="55000" lnSpcReduction="20000"/>
          </a:bodyPr>
          <a:lstStyle/>
          <a:p>
            <a:pPr marL="0" indent="0">
              <a:buNone/>
            </a:pPr>
            <a:r>
              <a:rPr lang="tr-TR" sz="3200" b="1" dirty="0"/>
              <a:t>Saygın Yaşam Kalitesi ve Bağımsız Yaşam</a:t>
            </a:r>
            <a:endParaRPr lang="en-GB" sz="3200" b="1" dirty="0"/>
          </a:p>
          <a:p>
            <a:pPr marL="0" indent="0">
              <a:buNone/>
            </a:pPr>
            <a:r>
              <a:rPr lang="en-GB" b="1" dirty="0" err="1"/>
              <a:t>Kaliteli</a:t>
            </a:r>
            <a:r>
              <a:rPr lang="en-GB" b="1" dirty="0"/>
              <a:t> </a:t>
            </a:r>
            <a:r>
              <a:rPr lang="en-GB" b="1" dirty="0" err="1"/>
              <a:t>ve</a:t>
            </a:r>
            <a:r>
              <a:rPr lang="en-GB" b="1" dirty="0"/>
              <a:t> </a:t>
            </a:r>
            <a:r>
              <a:rPr lang="en-GB" b="1" dirty="0" err="1"/>
              <a:t>Sürekli</a:t>
            </a:r>
            <a:r>
              <a:rPr lang="en-GB" b="1" dirty="0"/>
              <a:t> </a:t>
            </a:r>
            <a:r>
              <a:rPr lang="en-GB" b="1" dirty="0" err="1"/>
              <a:t>İşlere</a:t>
            </a:r>
            <a:r>
              <a:rPr lang="en-GB" b="1" dirty="0"/>
              <a:t> </a:t>
            </a:r>
            <a:r>
              <a:rPr lang="en-GB" b="1" dirty="0" err="1"/>
              <a:t>Erişimi</a:t>
            </a:r>
            <a:r>
              <a:rPr lang="en-GB" b="1" dirty="0"/>
              <a:t> </a:t>
            </a:r>
            <a:r>
              <a:rPr lang="en-GB" b="1" dirty="0" err="1"/>
              <a:t>Teşvik</a:t>
            </a:r>
            <a:endParaRPr lang="en-GB" sz="4000" b="1" dirty="0"/>
          </a:p>
          <a:p>
            <a:pPr marL="0" indent="0" algn="just">
              <a:buNone/>
            </a:pPr>
            <a:endParaRPr lang="en-GB" sz="2400" b="1" dirty="0" smtClean="0"/>
          </a:p>
          <a:p>
            <a:pPr marL="0" indent="0" algn="just">
              <a:buNone/>
            </a:pPr>
            <a:r>
              <a:rPr lang="en-GB" sz="3300" b="1" dirty="0" err="1" smtClean="0"/>
              <a:t>Taslak</a:t>
            </a:r>
            <a:r>
              <a:rPr lang="en-GB" sz="3300" b="1" dirty="0" smtClean="0"/>
              <a:t> </a:t>
            </a:r>
            <a:r>
              <a:rPr lang="en-GB" sz="3300" b="1" dirty="0" err="1" smtClean="0"/>
              <a:t>Öneri</a:t>
            </a:r>
            <a:endParaRPr lang="en-GB" sz="3300" b="1" dirty="0" smtClean="0"/>
          </a:p>
          <a:p>
            <a:pPr marL="0" lvl="0" indent="0" algn="just">
              <a:buNone/>
            </a:pPr>
            <a:r>
              <a:rPr lang="tr-TR" sz="2900" dirty="0"/>
              <a:t>Engellilerin, kendi çabaları veya </a:t>
            </a:r>
            <a:r>
              <a:rPr lang="en-GB" sz="2900" dirty="0" smtClean="0"/>
              <a:t>d</a:t>
            </a:r>
            <a:r>
              <a:rPr lang="tr-TR" sz="2900" dirty="0" err="1" smtClean="0"/>
              <a:t>evlet</a:t>
            </a:r>
            <a:r>
              <a:rPr lang="tr-TR" sz="2900" dirty="0" smtClean="0"/>
              <a:t> </a:t>
            </a:r>
            <a:r>
              <a:rPr lang="tr-TR" sz="2900" dirty="0"/>
              <a:t>desteği ile kurdukları kooperatif </a:t>
            </a:r>
            <a:r>
              <a:rPr lang="tr-TR" sz="2900" dirty="0" smtClean="0">
                <a:solidFill>
                  <a:srgbClr val="FF0000"/>
                </a:solidFill>
              </a:rPr>
              <a:t>vb. </a:t>
            </a:r>
            <a:r>
              <a:rPr lang="tr-TR" sz="2900" dirty="0" smtClean="0"/>
              <a:t>organizasyonlar </a:t>
            </a:r>
            <a:r>
              <a:rPr lang="tr-TR" sz="2900" dirty="0"/>
              <a:t>vasıtasıyla çeşitli iş alanlarında çalışmasına fırsatlar sunacak Kooperatif Çalışma Yöntemi. Engelliler, yapabildikleri işlere göre </a:t>
            </a:r>
            <a:r>
              <a:rPr lang="tr-TR" sz="2900" dirty="0" smtClean="0">
                <a:solidFill>
                  <a:srgbClr val="FF0000"/>
                </a:solidFill>
              </a:rPr>
              <a:t>kendilerini</a:t>
            </a:r>
            <a:r>
              <a:rPr lang="tr-TR" sz="2900" dirty="0" smtClean="0"/>
              <a:t> geliştirmek </a:t>
            </a:r>
            <a:r>
              <a:rPr lang="tr-TR" sz="2900" dirty="0"/>
              <a:t>için ve kendi alanlarında bağımsız organizasyon olarak faaliyette bulunmak üzere, mevcut yetenek ve kapasitelerini değerlendirebilirler. Bu yöntemi, </a:t>
            </a:r>
            <a:r>
              <a:rPr lang="tr-TR" sz="2900" strike="sngStrike" dirty="0">
                <a:solidFill>
                  <a:srgbClr val="FF0000"/>
                </a:solidFill>
              </a:rPr>
              <a:t>uluslararası bütçelerle </a:t>
            </a:r>
            <a:r>
              <a:rPr lang="tr-TR" sz="2900" dirty="0"/>
              <a:t>projeler kanalıyla Türkiye’de yaygınlaştırmak mümkündür.</a:t>
            </a:r>
            <a:endParaRPr lang="en-GB" sz="2900" dirty="0"/>
          </a:p>
          <a:p>
            <a:pPr marL="0" indent="0" algn="just">
              <a:buNone/>
            </a:pPr>
            <a:endParaRPr lang="en-GB" dirty="0"/>
          </a:p>
          <a:p>
            <a:pPr marL="0" indent="0" algn="just">
              <a:buNone/>
            </a:pPr>
            <a:r>
              <a:rPr lang="en-GB" sz="3300" b="1" dirty="0" err="1"/>
              <a:t>Gerekçe</a:t>
            </a:r>
            <a:r>
              <a:rPr lang="en-GB" sz="3300" b="1" dirty="0"/>
              <a:t>: </a:t>
            </a:r>
            <a:endParaRPr lang="en-GB" sz="3300" b="1" dirty="0" smtClean="0"/>
          </a:p>
          <a:p>
            <a:pPr marL="0" indent="0" algn="just">
              <a:buNone/>
            </a:pPr>
            <a:r>
              <a:rPr lang="tr-TR" sz="2900" dirty="0"/>
              <a:t>İstihdama katılım, ekonomik özerklik ve sosyal kapsayıcılığı sağlamanın en iyi yoludur. Engelli ve engelsiz kişiler arasındaki istihdam açığı tüm dünyada yüksektir: Engelliler daha düşük istihdam oranına sahip olarak, işsizlikten orantısız olarak etkilenmekte ve emek piyasasını daha erken terk etmektedir.  Bunların istihdamını artıracak yeni yollara ihtiyaç </a:t>
            </a:r>
            <a:r>
              <a:rPr lang="tr-TR" sz="2900" dirty="0" smtClean="0"/>
              <a:t>vardır.</a:t>
            </a:r>
            <a:endParaRPr lang="en-GB" sz="2900" dirty="0" smtClean="0"/>
          </a:p>
          <a:p>
            <a:pPr marL="0" indent="0" algn="just">
              <a:buNone/>
            </a:pPr>
            <a:endParaRPr lang="en-GB" dirty="0"/>
          </a:p>
          <a:p>
            <a:pPr marL="0" indent="0" algn="just">
              <a:buNone/>
            </a:pPr>
            <a:r>
              <a:rPr lang="tr-TR" sz="3300" b="1" dirty="0"/>
              <a:t>Esas Sorumlu Organizasyon</a:t>
            </a:r>
            <a:endParaRPr lang="en-GB" sz="3300" b="1" dirty="0"/>
          </a:p>
          <a:p>
            <a:pPr marL="0" indent="0" algn="just">
              <a:buNone/>
            </a:pPr>
            <a:r>
              <a:rPr lang="tr-TR" sz="3300" b="1" dirty="0"/>
              <a:t>Destekleyen Organizasyonlar</a:t>
            </a:r>
            <a:endParaRPr lang="en-GB" sz="3300" b="1" dirty="0"/>
          </a:p>
          <a:p>
            <a:endParaRPr lang="en-GB" dirty="0"/>
          </a:p>
        </p:txBody>
      </p:sp>
    </p:spTree>
    <p:extLst>
      <p:ext uri="{BB962C8B-B14F-4D97-AF65-F5344CB8AC3E}">
        <p14:creationId xmlns:p14="http://schemas.microsoft.com/office/powerpoint/2010/main" val="31367562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7821" y="1198881"/>
            <a:ext cx="8920264" cy="4927600"/>
          </a:xfrm>
        </p:spPr>
        <p:txBody>
          <a:bodyPr>
            <a:normAutofit fontScale="85000" lnSpcReduction="20000"/>
          </a:bodyPr>
          <a:lstStyle/>
          <a:p>
            <a:pPr marL="0" indent="0">
              <a:buNone/>
            </a:pPr>
            <a:r>
              <a:rPr lang="tr-TR" sz="2900" b="1" dirty="0"/>
              <a:t>Saygın Yaşam Kalitesi ve Bağımsız Yaşam</a:t>
            </a:r>
            <a:endParaRPr lang="en-GB" sz="2900" b="1" dirty="0"/>
          </a:p>
          <a:p>
            <a:pPr marL="0" indent="0">
              <a:buNone/>
            </a:pPr>
            <a:r>
              <a:rPr lang="en-GB" sz="2600" b="1" dirty="0" err="1" smtClean="0"/>
              <a:t>Sosyal</a:t>
            </a:r>
            <a:r>
              <a:rPr lang="en-GB" sz="2600" b="1" dirty="0" smtClean="0"/>
              <a:t> </a:t>
            </a:r>
            <a:r>
              <a:rPr lang="en-GB" sz="2600" b="1" dirty="0" err="1" smtClean="0"/>
              <a:t>Koruma</a:t>
            </a:r>
            <a:r>
              <a:rPr lang="en-GB" sz="2600" b="1" dirty="0" smtClean="0"/>
              <a:t> </a:t>
            </a:r>
            <a:r>
              <a:rPr lang="en-GB" sz="2600" b="1" dirty="0" err="1" smtClean="0"/>
              <a:t>Sistemlerini</a:t>
            </a:r>
            <a:r>
              <a:rPr lang="en-GB" sz="2600" b="1" dirty="0" smtClean="0"/>
              <a:t> </a:t>
            </a:r>
            <a:r>
              <a:rPr lang="en-GB" sz="2600" b="1" dirty="0" err="1" smtClean="0"/>
              <a:t>Güçlendirme</a:t>
            </a:r>
            <a:endParaRPr lang="en-GB" sz="2600" b="1" dirty="0"/>
          </a:p>
          <a:p>
            <a:pPr marL="0" indent="0" algn="just">
              <a:buNone/>
            </a:pPr>
            <a:endParaRPr lang="en-GB" sz="2000" b="1" dirty="0"/>
          </a:p>
          <a:p>
            <a:pPr marL="0" indent="0" algn="just">
              <a:buNone/>
            </a:pPr>
            <a:r>
              <a:rPr lang="en-GB" sz="2600" b="1" dirty="0" err="1"/>
              <a:t>Taslak</a:t>
            </a:r>
            <a:r>
              <a:rPr lang="en-GB" sz="2600" b="1" dirty="0"/>
              <a:t> </a:t>
            </a:r>
            <a:r>
              <a:rPr lang="en-GB" sz="2600" b="1" dirty="0" err="1"/>
              <a:t>Öneri</a:t>
            </a:r>
            <a:endParaRPr lang="en-GB" sz="2600" b="1" dirty="0"/>
          </a:p>
          <a:p>
            <a:pPr marL="0" lvl="0" indent="0" algn="just">
              <a:buNone/>
            </a:pPr>
            <a:r>
              <a:rPr lang="tr-TR" sz="1900" dirty="0"/>
              <a:t>Eşitsizlikleri azaltmak için engelliler için sosyal korumadaki boşluklarla daha fazla mücadele edecek önlemleri (engellilikle ve engellilik ödeneklerine hak kazanmayla ilgili ekstra maliyetleri telafi etme dâhil) geliştirmek</a:t>
            </a:r>
            <a:r>
              <a:rPr lang="tr-TR" sz="1900" dirty="0" smtClean="0"/>
              <a:t>.</a:t>
            </a:r>
            <a:endParaRPr lang="en-GB" sz="1900" dirty="0" smtClean="0"/>
          </a:p>
          <a:p>
            <a:pPr marL="0" lvl="0" indent="0" algn="just">
              <a:buNone/>
            </a:pPr>
            <a:endParaRPr lang="en-GB" dirty="0"/>
          </a:p>
          <a:p>
            <a:pPr marL="0" indent="0" algn="just">
              <a:buNone/>
            </a:pPr>
            <a:r>
              <a:rPr lang="en-GB" sz="2600" b="1" dirty="0" err="1"/>
              <a:t>Gerekçe</a:t>
            </a:r>
            <a:r>
              <a:rPr lang="en-GB" sz="2600" b="1" dirty="0"/>
              <a:t>: </a:t>
            </a:r>
          </a:p>
          <a:p>
            <a:pPr marL="0" indent="0" algn="just">
              <a:buNone/>
            </a:pPr>
            <a:r>
              <a:rPr lang="tr-TR" sz="1900" dirty="0"/>
              <a:t>Uluslararası Çalışma Örgütü ve AB Mevzuatına göre, adil istihdamın yanı sıra yeterli sosyal koruma ve emeklilik planları, engelliler ve ailelerinin iyi yaşam standardına yetecek bir gelirlerinin olması için temel ön şarttır</a:t>
            </a:r>
            <a:r>
              <a:rPr lang="tr-TR" dirty="0" smtClean="0"/>
              <a:t>.</a:t>
            </a:r>
            <a:endParaRPr lang="en-GB" dirty="0" smtClean="0"/>
          </a:p>
          <a:p>
            <a:pPr marL="0" indent="0" algn="just">
              <a:buNone/>
            </a:pPr>
            <a:endParaRPr lang="en-GB" dirty="0"/>
          </a:p>
          <a:p>
            <a:pPr marL="0" indent="0" algn="just">
              <a:buNone/>
            </a:pPr>
            <a:r>
              <a:rPr lang="tr-TR" sz="2600" b="1" dirty="0"/>
              <a:t>Esas Sorumlu Organizasyon</a:t>
            </a:r>
            <a:endParaRPr lang="en-GB" sz="2600" b="1" dirty="0"/>
          </a:p>
          <a:p>
            <a:pPr marL="0" indent="0" algn="just">
              <a:buNone/>
            </a:pPr>
            <a:r>
              <a:rPr lang="tr-TR" sz="2600" b="1" dirty="0"/>
              <a:t>Destekleyen Organizasyonlar</a:t>
            </a:r>
            <a:endParaRPr lang="en-GB" sz="2600" b="1" dirty="0"/>
          </a:p>
          <a:p>
            <a:endParaRPr lang="en-GB" dirty="0"/>
          </a:p>
        </p:txBody>
      </p:sp>
    </p:spTree>
    <p:extLst>
      <p:ext uri="{BB962C8B-B14F-4D97-AF65-F5344CB8AC3E}">
        <p14:creationId xmlns:p14="http://schemas.microsoft.com/office/powerpoint/2010/main" val="19947877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1557" y="1198881"/>
            <a:ext cx="8482520" cy="4927600"/>
          </a:xfrm>
        </p:spPr>
        <p:txBody>
          <a:bodyPr>
            <a:normAutofit fontScale="70000" lnSpcReduction="20000"/>
          </a:bodyPr>
          <a:lstStyle/>
          <a:p>
            <a:pPr marL="0" indent="0">
              <a:buNone/>
            </a:pPr>
            <a:r>
              <a:rPr lang="tr-TR" sz="3200" b="1" dirty="0"/>
              <a:t>Saygın Yaşam Kalitesi ve Bağımsız Yaşam</a:t>
            </a:r>
            <a:endParaRPr lang="en-GB" sz="3200" b="1" dirty="0"/>
          </a:p>
          <a:p>
            <a:pPr marL="0" indent="0">
              <a:buNone/>
            </a:pPr>
            <a:r>
              <a:rPr lang="en-GB" sz="2900" b="1" dirty="0" err="1" smtClean="0"/>
              <a:t>Engelliler</a:t>
            </a:r>
            <a:r>
              <a:rPr lang="en-GB" sz="2900" b="1" dirty="0" smtClean="0"/>
              <a:t> </a:t>
            </a:r>
            <a:r>
              <a:rPr lang="en-GB" sz="2900" b="1" dirty="0" err="1" smtClean="0"/>
              <a:t>için</a:t>
            </a:r>
            <a:r>
              <a:rPr lang="en-GB" sz="2900" b="1" dirty="0" smtClean="0"/>
              <a:t> </a:t>
            </a:r>
            <a:r>
              <a:rPr lang="en-GB" sz="2900" b="1" dirty="0" err="1" smtClean="0"/>
              <a:t>İşin</a:t>
            </a:r>
            <a:r>
              <a:rPr lang="en-GB" sz="2900" b="1" dirty="0" smtClean="0"/>
              <a:t> </a:t>
            </a:r>
            <a:r>
              <a:rPr lang="en-GB" sz="2900" b="1" dirty="0" err="1" smtClean="0"/>
              <a:t>Geleceği</a:t>
            </a:r>
            <a:r>
              <a:rPr lang="en-GB" sz="2900" b="1" dirty="0" smtClean="0"/>
              <a:t> </a:t>
            </a:r>
            <a:r>
              <a:rPr lang="en-GB" sz="2900" b="1" dirty="0" err="1" smtClean="0"/>
              <a:t>İçin</a:t>
            </a:r>
            <a:r>
              <a:rPr lang="en-GB" sz="2900" b="1" dirty="0" smtClean="0"/>
              <a:t> </a:t>
            </a:r>
            <a:r>
              <a:rPr lang="en-GB" sz="2900" b="1" dirty="0" err="1" smtClean="0"/>
              <a:t>Çalışma</a:t>
            </a:r>
            <a:endParaRPr lang="en-GB" sz="2900" b="1" dirty="0"/>
          </a:p>
          <a:p>
            <a:pPr marL="0" indent="0" algn="just">
              <a:buNone/>
            </a:pPr>
            <a:endParaRPr lang="en-GB" sz="2000" b="1" dirty="0"/>
          </a:p>
          <a:p>
            <a:pPr marL="0" indent="0" algn="just">
              <a:buNone/>
            </a:pPr>
            <a:r>
              <a:rPr lang="en-GB" sz="2900" b="1" dirty="0" err="1"/>
              <a:t>Taslak</a:t>
            </a:r>
            <a:r>
              <a:rPr lang="en-GB" sz="2900" b="1" dirty="0"/>
              <a:t> </a:t>
            </a:r>
            <a:r>
              <a:rPr lang="en-GB" sz="2900" b="1" dirty="0" err="1"/>
              <a:t>Öneri</a:t>
            </a:r>
            <a:endParaRPr lang="en-GB" sz="2900" b="1" dirty="0"/>
          </a:p>
          <a:p>
            <a:pPr marL="0" lvl="0" indent="0" algn="just">
              <a:buNone/>
            </a:pPr>
            <a:r>
              <a:rPr lang="tr-TR" sz="2300" dirty="0"/>
              <a:t>Engelliler için dijital becerilerde özel öğretim ve eğitim programları geliştirmek;</a:t>
            </a:r>
            <a:endParaRPr lang="en-GB" sz="2300" dirty="0"/>
          </a:p>
          <a:p>
            <a:pPr marL="0" lvl="0" indent="0" algn="just">
              <a:buNone/>
            </a:pPr>
            <a:endParaRPr lang="en-GB" dirty="0"/>
          </a:p>
          <a:p>
            <a:pPr marL="0" indent="0" algn="just">
              <a:buNone/>
            </a:pPr>
            <a:r>
              <a:rPr lang="en-GB" sz="2900" b="1" dirty="0" err="1"/>
              <a:t>Gerekçe</a:t>
            </a:r>
            <a:r>
              <a:rPr lang="en-GB" sz="2900" b="1" dirty="0"/>
              <a:t>: </a:t>
            </a:r>
          </a:p>
          <a:p>
            <a:pPr marL="0" indent="0" algn="just">
              <a:buNone/>
            </a:pPr>
            <a:r>
              <a:rPr lang="tr-TR" sz="2300" dirty="0"/>
              <a:t>İşin geleceği, dijitalleşme, teknoloji ve otomasyon ile farklı çalışma şekilleri </a:t>
            </a:r>
            <a:r>
              <a:rPr lang="tr-TR" sz="2300" dirty="0" smtClean="0"/>
              <a:t>sunar. </a:t>
            </a:r>
            <a:r>
              <a:rPr lang="tr-TR" sz="2300" strike="sngStrike" dirty="0">
                <a:solidFill>
                  <a:srgbClr val="FF0000"/>
                </a:solidFill>
              </a:rPr>
              <a:t>ve olasılıklar ortaya çıkar</a:t>
            </a:r>
            <a:r>
              <a:rPr lang="tr-TR" sz="2300" dirty="0"/>
              <a:t> </a:t>
            </a:r>
            <a:r>
              <a:rPr lang="tr-TR" sz="2300" strike="sngStrike" dirty="0">
                <a:solidFill>
                  <a:srgbClr val="FF0000"/>
                </a:solidFill>
              </a:rPr>
              <a:t>ancak</a:t>
            </a:r>
            <a:r>
              <a:rPr lang="tr-TR" sz="2300" dirty="0"/>
              <a:t> </a:t>
            </a:r>
            <a:r>
              <a:rPr lang="tr-TR" sz="2300" dirty="0" smtClean="0">
                <a:solidFill>
                  <a:srgbClr val="FF0000"/>
                </a:solidFill>
              </a:rPr>
              <a:t>Bu çalışma </a:t>
            </a:r>
            <a:r>
              <a:rPr lang="tr-TR" sz="2300" dirty="0" smtClean="0">
                <a:solidFill>
                  <a:srgbClr val="FF0000"/>
                </a:solidFill>
              </a:rPr>
              <a:t>yöntemlerine </a:t>
            </a:r>
            <a:r>
              <a:rPr lang="tr-TR" sz="2300" dirty="0" smtClean="0"/>
              <a:t>engellilerin </a:t>
            </a:r>
            <a:r>
              <a:rPr lang="tr-TR" sz="2300" dirty="0"/>
              <a:t>erişebilirliğini sağlama, dijital becerilerini geliştirme ve </a:t>
            </a:r>
            <a:r>
              <a:rPr lang="tr-TR" sz="2300" dirty="0" smtClean="0">
                <a:solidFill>
                  <a:srgbClr val="FF0000"/>
                </a:solidFill>
              </a:rPr>
              <a:t>böylece</a:t>
            </a:r>
            <a:r>
              <a:rPr lang="tr-TR" sz="2300" dirty="0" smtClean="0"/>
              <a:t> dijital </a:t>
            </a:r>
            <a:r>
              <a:rPr lang="tr-TR" sz="2300" dirty="0"/>
              <a:t>istihdamını yaygınlaştırma ihtiyacı vardır. </a:t>
            </a:r>
            <a:endParaRPr lang="en-GB" sz="2300" dirty="0" smtClean="0"/>
          </a:p>
          <a:p>
            <a:pPr marL="0" indent="0">
              <a:buNone/>
            </a:pPr>
            <a:endParaRPr lang="en-GB" dirty="0"/>
          </a:p>
          <a:p>
            <a:pPr marL="0" indent="0" algn="just">
              <a:buNone/>
            </a:pPr>
            <a:r>
              <a:rPr lang="en-GB" sz="2900" b="1" dirty="0" err="1"/>
              <a:t>Vaka</a:t>
            </a:r>
            <a:r>
              <a:rPr lang="en-GB" sz="2900" b="1" dirty="0"/>
              <a:t> </a:t>
            </a:r>
            <a:r>
              <a:rPr lang="en-GB" sz="2900" b="1" dirty="0" err="1"/>
              <a:t>Çalışması</a:t>
            </a:r>
            <a:r>
              <a:rPr lang="en-GB" sz="2900" b="1" dirty="0"/>
              <a:t>: </a:t>
            </a:r>
            <a:r>
              <a:rPr lang="tr-TR" dirty="0"/>
              <a:t>(6) Evrensel </a:t>
            </a:r>
            <a:r>
              <a:rPr lang="tr-TR" dirty="0" smtClean="0"/>
              <a:t>Tasarım</a:t>
            </a:r>
            <a:endParaRPr lang="en-GB" sz="3300" b="1" dirty="0"/>
          </a:p>
          <a:p>
            <a:pPr marL="0" indent="0" algn="just">
              <a:buNone/>
            </a:pPr>
            <a:endParaRPr lang="en-GB" dirty="0"/>
          </a:p>
          <a:p>
            <a:pPr marL="0" indent="0" algn="just">
              <a:buNone/>
            </a:pPr>
            <a:r>
              <a:rPr lang="tr-TR" sz="2900" b="1" dirty="0"/>
              <a:t>Esas Sorumlu Organizasyon</a:t>
            </a:r>
            <a:endParaRPr lang="en-GB" sz="2900" b="1" dirty="0"/>
          </a:p>
          <a:p>
            <a:pPr marL="0" indent="0" algn="just">
              <a:buNone/>
            </a:pPr>
            <a:r>
              <a:rPr lang="tr-TR" sz="2900" b="1" dirty="0"/>
              <a:t>Destekleyen Organizasyonlar</a:t>
            </a:r>
            <a:endParaRPr lang="en-GB" sz="2900" b="1" dirty="0"/>
          </a:p>
          <a:p>
            <a:endParaRPr lang="en-GB" dirty="0"/>
          </a:p>
        </p:txBody>
      </p:sp>
    </p:spTree>
    <p:extLst>
      <p:ext uri="{BB962C8B-B14F-4D97-AF65-F5344CB8AC3E}">
        <p14:creationId xmlns:p14="http://schemas.microsoft.com/office/powerpoint/2010/main" val="35970910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3360" y="1198881"/>
            <a:ext cx="8717280" cy="4927600"/>
          </a:xfrm>
        </p:spPr>
        <p:txBody>
          <a:bodyPr>
            <a:normAutofit/>
          </a:bodyPr>
          <a:lstStyle/>
          <a:p>
            <a:pPr marL="0" lvl="0" indent="0" algn="just">
              <a:buNone/>
            </a:pPr>
            <a:r>
              <a:rPr lang="en-GB" sz="2000" b="1" dirty="0" smtClean="0"/>
              <a:t>6. </a:t>
            </a:r>
            <a:r>
              <a:rPr lang="tr-TR" sz="2000" b="1" dirty="0" smtClean="0"/>
              <a:t>Evrensel </a:t>
            </a:r>
            <a:r>
              <a:rPr lang="tr-TR" sz="2000" b="1" dirty="0"/>
              <a:t>Tasarım Prensipleri: Engelliler için </a:t>
            </a:r>
            <a:r>
              <a:rPr lang="tr-TR" sz="2000" b="1" dirty="0" err="1"/>
              <a:t>Erişebilirlik</a:t>
            </a:r>
            <a:r>
              <a:rPr lang="tr-TR" sz="2000" b="1" dirty="0"/>
              <a:t> Araçları</a:t>
            </a:r>
            <a:endParaRPr lang="en-GB" sz="2000" dirty="0"/>
          </a:p>
          <a:p>
            <a:pPr lvl="0" algn="just"/>
            <a:r>
              <a:rPr lang="tr-TR" sz="1600" dirty="0"/>
              <a:t>Ana akım ICT (Bilgi ve İletişim Teknolojileri) Yardımcı teknolojilerine gömülü </a:t>
            </a:r>
            <a:r>
              <a:rPr lang="tr-TR" sz="1600" dirty="0" err="1"/>
              <a:t>erişebilirlik</a:t>
            </a:r>
            <a:r>
              <a:rPr lang="tr-TR" sz="1600" dirty="0"/>
              <a:t> konusunda rehberlik sunma;</a:t>
            </a:r>
            <a:endParaRPr lang="en-GB" sz="1600" dirty="0"/>
          </a:p>
          <a:p>
            <a:pPr lvl="0" algn="just"/>
            <a:r>
              <a:rPr lang="tr-TR" sz="1600" dirty="0"/>
              <a:t>Web sitesi içeriğini seslendirmek için ekran okuyucular; </a:t>
            </a:r>
            <a:endParaRPr lang="en-GB" sz="1600" dirty="0"/>
          </a:p>
          <a:p>
            <a:pPr lvl="0" algn="just"/>
            <a:r>
              <a:rPr lang="tr-TR" sz="1600" dirty="0"/>
              <a:t>Ses tanıma ve sesli kontrol sistemleri;</a:t>
            </a:r>
            <a:endParaRPr lang="en-GB" sz="1600" dirty="0"/>
          </a:p>
          <a:p>
            <a:pPr lvl="0" algn="just"/>
            <a:r>
              <a:rPr lang="tr-TR" sz="1600" dirty="0"/>
              <a:t>Gezinme araçları - </a:t>
            </a:r>
            <a:r>
              <a:rPr lang="tr-TR" sz="1600" dirty="0" err="1"/>
              <a:t>WheelMap</a:t>
            </a:r>
            <a:r>
              <a:rPr lang="tr-TR" sz="1600" dirty="0"/>
              <a:t>, </a:t>
            </a:r>
            <a:r>
              <a:rPr lang="tr-TR" sz="1600" dirty="0" err="1"/>
              <a:t>AccessibleMap</a:t>
            </a:r>
            <a:r>
              <a:rPr lang="tr-TR" sz="1600" dirty="0"/>
              <a:t>, </a:t>
            </a:r>
            <a:r>
              <a:rPr lang="tr-TR" sz="1600" dirty="0" err="1"/>
              <a:t>Wayfindr</a:t>
            </a:r>
            <a:r>
              <a:rPr lang="tr-TR" sz="1600" dirty="0"/>
              <a:t> ve </a:t>
            </a:r>
            <a:r>
              <a:rPr lang="tr-TR" sz="1600" dirty="0" err="1"/>
              <a:t>ViaOpta</a:t>
            </a:r>
            <a:r>
              <a:rPr lang="tr-TR" sz="1600" dirty="0"/>
              <a:t>;</a:t>
            </a:r>
            <a:endParaRPr lang="en-GB" sz="1600" dirty="0"/>
          </a:p>
          <a:p>
            <a:pPr lvl="0" algn="just"/>
            <a:r>
              <a:rPr lang="tr-TR" sz="1600" dirty="0"/>
              <a:t>Görme/işitme engelli kullanıcıları destekçilere bağlayan, Be My </a:t>
            </a:r>
            <a:r>
              <a:rPr lang="tr-TR" sz="1600" dirty="0" err="1"/>
              <a:t>Eyes</a:t>
            </a:r>
            <a:r>
              <a:rPr lang="tr-TR" sz="1600" dirty="0"/>
              <a:t>, </a:t>
            </a:r>
            <a:r>
              <a:rPr lang="tr-TR" sz="1600" dirty="0" err="1"/>
              <a:t>Convo</a:t>
            </a:r>
            <a:r>
              <a:rPr lang="tr-TR" sz="1600" dirty="0"/>
              <a:t>, VEASYT ve </a:t>
            </a:r>
            <a:r>
              <a:rPr lang="tr-TR" sz="1600" dirty="0" err="1"/>
              <a:t>VerbaVoice</a:t>
            </a:r>
            <a:r>
              <a:rPr lang="tr-TR" sz="1600" dirty="0"/>
              <a:t>;</a:t>
            </a:r>
            <a:endParaRPr lang="en-GB" sz="1600" dirty="0"/>
          </a:p>
          <a:p>
            <a:pPr lvl="0" algn="just"/>
            <a:r>
              <a:rPr lang="tr-TR" sz="1600" dirty="0"/>
              <a:t>AB’nin Cloud4All uygulaması, Küresel Toplumu Kapsayan Altyapıyı (GPII) lanse etmiştir;</a:t>
            </a:r>
            <a:endParaRPr lang="en-GB" sz="1600" dirty="0"/>
          </a:p>
          <a:p>
            <a:pPr lvl="0" algn="just"/>
            <a:r>
              <a:rPr lang="tr-TR" sz="1600" dirty="0"/>
              <a:t>Kullanıcıların, özelleştirilmiş AT (Yardımcı Teknoloji) yazılımlarını saklayabilecekleri bulut-tabanlı sistemi inşa etmeyi amaçlamaktadır;</a:t>
            </a:r>
            <a:endParaRPr lang="en-GB" sz="1600" dirty="0"/>
          </a:p>
          <a:p>
            <a:pPr lvl="0" algn="just"/>
            <a:r>
              <a:rPr lang="tr-TR" sz="1600" dirty="0"/>
              <a:t>Halen geliştirme aşamasında olup, engellilere yönelik uygulamaların daha da geliştirilmesi açısından potansiyel avantajlara sahiptir.</a:t>
            </a:r>
            <a:endParaRPr lang="en-GB" sz="1600" dirty="0"/>
          </a:p>
          <a:p>
            <a:endParaRPr lang="en-GB" dirty="0"/>
          </a:p>
        </p:txBody>
      </p:sp>
    </p:spTree>
    <p:extLst>
      <p:ext uri="{BB962C8B-B14F-4D97-AF65-F5344CB8AC3E}">
        <p14:creationId xmlns:p14="http://schemas.microsoft.com/office/powerpoint/2010/main" val="3655474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301557" y="1198881"/>
            <a:ext cx="8599252" cy="4927600"/>
          </a:xfrm>
        </p:spPr>
        <p:txBody>
          <a:bodyPr>
            <a:normAutofit fontScale="47500" lnSpcReduction="20000"/>
          </a:bodyPr>
          <a:lstStyle/>
          <a:p>
            <a:pPr marL="0" indent="0">
              <a:buNone/>
            </a:pPr>
            <a:r>
              <a:rPr lang="tr-TR" sz="4200" b="1" dirty="0"/>
              <a:t>Saygın Yaşam Kalitesi ve Bağımsız Yaşam</a:t>
            </a:r>
            <a:endParaRPr lang="en-GB" sz="4200" b="1" dirty="0"/>
          </a:p>
          <a:p>
            <a:pPr marL="0" indent="0">
              <a:buNone/>
            </a:pPr>
            <a:r>
              <a:rPr lang="en-GB" sz="3800" b="1" dirty="0" err="1" smtClean="0"/>
              <a:t>Engelliler</a:t>
            </a:r>
            <a:r>
              <a:rPr lang="en-GB" sz="3800" b="1" dirty="0" smtClean="0"/>
              <a:t> </a:t>
            </a:r>
            <a:r>
              <a:rPr lang="en-GB" sz="3800" b="1" dirty="0" err="1" smtClean="0"/>
              <a:t>için</a:t>
            </a:r>
            <a:r>
              <a:rPr lang="en-GB" sz="3800" b="1" dirty="0" smtClean="0"/>
              <a:t> </a:t>
            </a:r>
            <a:r>
              <a:rPr lang="en-GB" sz="3800" b="1" dirty="0" err="1" smtClean="0"/>
              <a:t>İşin</a:t>
            </a:r>
            <a:r>
              <a:rPr lang="en-GB" sz="3800" b="1" dirty="0" smtClean="0"/>
              <a:t> </a:t>
            </a:r>
            <a:r>
              <a:rPr lang="en-GB" sz="3800" b="1" dirty="0" err="1" smtClean="0"/>
              <a:t>Geleceği</a:t>
            </a:r>
            <a:r>
              <a:rPr lang="en-GB" sz="3800" b="1" dirty="0" smtClean="0"/>
              <a:t> </a:t>
            </a:r>
            <a:r>
              <a:rPr lang="en-GB" sz="3800" b="1" dirty="0" err="1" smtClean="0"/>
              <a:t>İçin</a:t>
            </a:r>
            <a:r>
              <a:rPr lang="en-GB" sz="3800" b="1" dirty="0" smtClean="0"/>
              <a:t> </a:t>
            </a:r>
            <a:r>
              <a:rPr lang="en-GB" sz="3800" b="1" dirty="0" err="1" smtClean="0"/>
              <a:t>Çalışma</a:t>
            </a:r>
            <a:endParaRPr lang="en-GB" sz="3800" b="1" dirty="0"/>
          </a:p>
          <a:p>
            <a:pPr marL="0" indent="0" algn="just">
              <a:buNone/>
            </a:pPr>
            <a:endParaRPr lang="en-GB" sz="2000" b="1" dirty="0"/>
          </a:p>
          <a:p>
            <a:pPr marL="0" indent="0" algn="just">
              <a:buNone/>
            </a:pPr>
            <a:r>
              <a:rPr lang="en-GB" sz="3800" b="1" dirty="0" err="1"/>
              <a:t>Taslak</a:t>
            </a:r>
            <a:r>
              <a:rPr lang="en-GB" sz="3800" b="1" dirty="0"/>
              <a:t> </a:t>
            </a:r>
            <a:r>
              <a:rPr lang="en-GB" sz="3800" b="1" dirty="0" err="1" smtClean="0"/>
              <a:t>Öneri</a:t>
            </a:r>
            <a:r>
              <a:rPr lang="en-GB" sz="3800" b="1" dirty="0" smtClean="0"/>
              <a:t>:</a:t>
            </a:r>
          </a:p>
          <a:p>
            <a:pPr marL="0" indent="0" algn="just">
              <a:buNone/>
            </a:pPr>
            <a:endParaRPr lang="en-GB" sz="3200" b="1" dirty="0"/>
          </a:p>
          <a:p>
            <a:pPr marL="0" lvl="0" indent="0" algn="just">
              <a:buNone/>
            </a:pPr>
            <a:r>
              <a:rPr lang="tr-TR" sz="3400" dirty="0"/>
              <a:t>Yeni dijital işlerde arz ve talebin uyumsuzluğunu ele alma sürecinde engellilerin dikkate alınmasını teşvik etmek</a:t>
            </a:r>
            <a:r>
              <a:rPr lang="tr-TR" sz="3400" dirty="0" smtClean="0"/>
              <a:t>;</a:t>
            </a:r>
            <a:endParaRPr lang="en-GB" sz="3400" dirty="0" smtClean="0"/>
          </a:p>
          <a:p>
            <a:pPr marL="0" lvl="0" indent="0">
              <a:buNone/>
            </a:pPr>
            <a:endParaRPr lang="en-GB" dirty="0"/>
          </a:p>
          <a:p>
            <a:pPr marL="0" indent="0" algn="just">
              <a:buNone/>
            </a:pPr>
            <a:r>
              <a:rPr lang="en-GB" sz="3200" b="1" dirty="0" err="1"/>
              <a:t>Gerekçe</a:t>
            </a:r>
            <a:r>
              <a:rPr lang="en-GB" sz="3200" b="1" dirty="0"/>
              <a:t>: </a:t>
            </a:r>
            <a:endParaRPr lang="en-GB" sz="3200" b="1" dirty="0" smtClean="0"/>
          </a:p>
          <a:p>
            <a:pPr marL="0" indent="0" algn="just">
              <a:buNone/>
            </a:pPr>
            <a:endParaRPr lang="en-GB" sz="3200" b="1" dirty="0"/>
          </a:p>
          <a:p>
            <a:pPr marL="0" lvl="0" indent="0" algn="just">
              <a:buNone/>
            </a:pPr>
            <a:r>
              <a:rPr lang="tr-TR" sz="3400" dirty="0">
                <a:solidFill>
                  <a:srgbClr val="272652"/>
                </a:solidFill>
              </a:rPr>
              <a:t>İşin geleceği, dijitalleşme, teknoloji ve otomasyon ile farklı çalışma şekilleri sunar. </a:t>
            </a:r>
            <a:r>
              <a:rPr lang="tr-TR" sz="3400" strike="sngStrike" dirty="0">
                <a:solidFill>
                  <a:srgbClr val="FF0000"/>
                </a:solidFill>
              </a:rPr>
              <a:t>ve olasılıklar ortaya çıkar</a:t>
            </a:r>
            <a:r>
              <a:rPr lang="tr-TR" sz="3400" dirty="0">
                <a:solidFill>
                  <a:srgbClr val="272652"/>
                </a:solidFill>
              </a:rPr>
              <a:t> </a:t>
            </a:r>
            <a:r>
              <a:rPr lang="tr-TR" sz="3400" strike="sngStrike" dirty="0">
                <a:solidFill>
                  <a:srgbClr val="FF0000"/>
                </a:solidFill>
              </a:rPr>
              <a:t>ancak</a:t>
            </a:r>
            <a:r>
              <a:rPr lang="tr-TR" sz="3400" dirty="0">
                <a:solidFill>
                  <a:srgbClr val="272652"/>
                </a:solidFill>
              </a:rPr>
              <a:t> </a:t>
            </a:r>
            <a:r>
              <a:rPr lang="tr-TR" sz="3400" dirty="0">
                <a:solidFill>
                  <a:srgbClr val="FF0000"/>
                </a:solidFill>
              </a:rPr>
              <a:t>Bu çalışma yöntemlerine </a:t>
            </a:r>
            <a:r>
              <a:rPr lang="tr-TR" sz="3400" dirty="0">
                <a:solidFill>
                  <a:srgbClr val="272652"/>
                </a:solidFill>
              </a:rPr>
              <a:t>engellilerin erişebilirliğini sağlama, dijital becerilerini geliştirme ve </a:t>
            </a:r>
            <a:r>
              <a:rPr lang="tr-TR" sz="3400" dirty="0">
                <a:solidFill>
                  <a:srgbClr val="FF0000"/>
                </a:solidFill>
              </a:rPr>
              <a:t>böylece</a:t>
            </a:r>
            <a:r>
              <a:rPr lang="tr-TR" sz="3400" dirty="0">
                <a:solidFill>
                  <a:srgbClr val="272652"/>
                </a:solidFill>
              </a:rPr>
              <a:t> dijital istihdamını yaygınlaştırma ihtiyacı vardır. </a:t>
            </a:r>
            <a:endParaRPr lang="en-GB" sz="3400" dirty="0">
              <a:solidFill>
                <a:srgbClr val="272652"/>
              </a:solidFill>
            </a:endParaRPr>
          </a:p>
          <a:p>
            <a:pPr marL="0" indent="0">
              <a:buNone/>
            </a:pPr>
            <a:endParaRPr lang="en-GB" dirty="0"/>
          </a:p>
          <a:p>
            <a:pPr marL="0" lvl="0" indent="0">
              <a:buNone/>
            </a:pPr>
            <a:r>
              <a:rPr lang="en-GB" sz="3800" b="1" dirty="0" err="1"/>
              <a:t>Vaka</a:t>
            </a:r>
            <a:r>
              <a:rPr lang="en-GB" sz="3800" b="1" dirty="0"/>
              <a:t> </a:t>
            </a:r>
            <a:r>
              <a:rPr lang="en-GB" sz="3800" b="1" dirty="0" err="1"/>
              <a:t>Çalışması</a:t>
            </a:r>
            <a:r>
              <a:rPr lang="en-GB" sz="3300" b="1" dirty="0"/>
              <a:t>: </a:t>
            </a:r>
            <a:r>
              <a:rPr lang="tr-TR" sz="3400" dirty="0" smtClean="0"/>
              <a:t>(</a:t>
            </a:r>
            <a:r>
              <a:rPr lang="tr-TR" sz="3400" dirty="0"/>
              <a:t>7) Türkiye: Yaşam Merkezi, Manisa</a:t>
            </a:r>
            <a:endParaRPr lang="en-GB" sz="3400" dirty="0"/>
          </a:p>
          <a:p>
            <a:pPr marL="0" indent="0" algn="just">
              <a:buNone/>
            </a:pPr>
            <a:endParaRPr lang="en-GB" dirty="0"/>
          </a:p>
          <a:p>
            <a:pPr marL="0" indent="0" algn="just">
              <a:buNone/>
            </a:pPr>
            <a:r>
              <a:rPr lang="tr-TR" sz="3800" b="1" dirty="0"/>
              <a:t>Esas Sorumlu Organizasyon</a:t>
            </a:r>
            <a:endParaRPr lang="en-GB" sz="3800" b="1" dirty="0"/>
          </a:p>
          <a:p>
            <a:pPr marL="0" indent="0" algn="just">
              <a:buNone/>
            </a:pPr>
            <a:r>
              <a:rPr lang="tr-TR" sz="3800" b="1" dirty="0"/>
              <a:t>Destekleyen Organizasyonlar</a:t>
            </a:r>
            <a:endParaRPr lang="en-GB" sz="3800" b="1" dirty="0"/>
          </a:p>
          <a:p>
            <a:endParaRPr lang="en-GB" dirty="0"/>
          </a:p>
        </p:txBody>
      </p:sp>
    </p:spTree>
    <p:extLst>
      <p:ext uri="{BB962C8B-B14F-4D97-AF65-F5344CB8AC3E}">
        <p14:creationId xmlns:p14="http://schemas.microsoft.com/office/powerpoint/2010/main" val="931929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18FAE25-3CDC-4F42-9798-F95BA690D36C}"/>
              </a:ext>
            </a:extLst>
          </p:cNvPr>
          <p:cNvPicPr>
            <a:picLocks noChangeAspect="1"/>
          </p:cNvPicPr>
          <p:nvPr/>
        </p:nvPicPr>
        <p:blipFill>
          <a:blip r:embed="rId2"/>
          <a:stretch>
            <a:fillRect/>
          </a:stretch>
        </p:blipFill>
        <p:spPr>
          <a:xfrm>
            <a:off x="6783754" y="2327723"/>
            <a:ext cx="2202986" cy="2202986"/>
          </a:xfrm>
          <a:prstGeom prst="rect">
            <a:avLst/>
          </a:prstGeom>
        </p:spPr>
      </p:pic>
      <p:pic>
        <p:nvPicPr>
          <p:cNvPr id="9" name="Picture 8">
            <a:extLst>
              <a:ext uri="{FF2B5EF4-FFF2-40B4-BE49-F238E27FC236}">
                <a16:creationId xmlns:a16="http://schemas.microsoft.com/office/drawing/2014/main" id="{29CFAA12-EE31-E949-AF5A-D43049C1A321}"/>
              </a:ext>
            </a:extLst>
          </p:cNvPr>
          <p:cNvPicPr>
            <a:picLocks noChangeAspect="1"/>
          </p:cNvPicPr>
          <p:nvPr/>
        </p:nvPicPr>
        <p:blipFill>
          <a:blip r:embed="rId3"/>
          <a:stretch>
            <a:fillRect/>
          </a:stretch>
        </p:blipFill>
        <p:spPr>
          <a:xfrm>
            <a:off x="157260" y="2741801"/>
            <a:ext cx="2198032" cy="2198032"/>
          </a:xfrm>
          <a:prstGeom prst="rect">
            <a:avLst/>
          </a:prstGeom>
        </p:spPr>
      </p:pic>
      <p:sp>
        <p:nvSpPr>
          <p:cNvPr id="10" name="Rectangle 9">
            <a:extLst>
              <a:ext uri="{FF2B5EF4-FFF2-40B4-BE49-F238E27FC236}">
                <a16:creationId xmlns:a16="http://schemas.microsoft.com/office/drawing/2014/main" id="{176E1E4E-87B4-F146-999D-BFD29F4BBBD9}"/>
              </a:ext>
            </a:extLst>
          </p:cNvPr>
          <p:cNvSpPr/>
          <p:nvPr/>
        </p:nvSpPr>
        <p:spPr>
          <a:xfrm>
            <a:off x="470062" y="3548427"/>
            <a:ext cx="1572427" cy="584775"/>
          </a:xfrm>
          <a:prstGeom prst="rect">
            <a:avLst/>
          </a:prstGeom>
        </p:spPr>
        <p:txBody>
          <a:bodyPr wrap="square" anchor="ctr" anchorCtr="0">
            <a:spAutoFit/>
          </a:bodyPr>
          <a:lstStyle/>
          <a:p>
            <a:pPr algn="ctr"/>
            <a:r>
              <a:rPr lang="en-US" sz="1600" b="1" spc="-40" dirty="0">
                <a:solidFill>
                  <a:schemeClr val="accent5"/>
                </a:solidFill>
                <a:latin typeface="Arial Black" panose="020B0604020202020204" pitchFamily="34" charset="0"/>
                <a:cs typeface="Arial Black" panose="020B0604020202020204" pitchFamily="34" charset="0"/>
              </a:rPr>
              <a:t>Stakeholder</a:t>
            </a:r>
          </a:p>
          <a:p>
            <a:pPr algn="ctr"/>
            <a:r>
              <a:rPr lang="en-US" sz="1600" b="1" spc="-40" dirty="0">
                <a:solidFill>
                  <a:schemeClr val="accent5"/>
                </a:solidFill>
                <a:latin typeface="Arial Black" panose="020B0604020202020204" pitchFamily="34" charset="0"/>
                <a:cs typeface="Arial Black" panose="020B0604020202020204" pitchFamily="34" charset="0"/>
              </a:rPr>
              <a:t>Cooperation</a:t>
            </a:r>
          </a:p>
        </p:txBody>
      </p:sp>
      <p:pic>
        <p:nvPicPr>
          <p:cNvPr id="11" name="Picture 10">
            <a:extLst>
              <a:ext uri="{FF2B5EF4-FFF2-40B4-BE49-F238E27FC236}">
                <a16:creationId xmlns:a16="http://schemas.microsoft.com/office/drawing/2014/main" id="{17A7D4F9-22B4-B149-AFE3-9B26F509A103}"/>
              </a:ext>
            </a:extLst>
          </p:cNvPr>
          <p:cNvPicPr>
            <a:picLocks noChangeAspect="1"/>
          </p:cNvPicPr>
          <p:nvPr/>
        </p:nvPicPr>
        <p:blipFill>
          <a:blip r:embed="rId3"/>
          <a:stretch>
            <a:fillRect/>
          </a:stretch>
        </p:blipFill>
        <p:spPr>
          <a:xfrm>
            <a:off x="2039123" y="3857486"/>
            <a:ext cx="2198032" cy="2198032"/>
          </a:xfrm>
          <a:prstGeom prst="rect">
            <a:avLst/>
          </a:prstGeom>
        </p:spPr>
      </p:pic>
      <p:sp>
        <p:nvSpPr>
          <p:cNvPr id="12" name="Rectangle 11">
            <a:extLst>
              <a:ext uri="{FF2B5EF4-FFF2-40B4-BE49-F238E27FC236}">
                <a16:creationId xmlns:a16="http://schemas.microsoft.com/office/drawing/2014/main" id="{559ED18F-DB71-8B46-9A9C-EDB8DF5BF2F2}"/>
              </a:ext>
            </a:extLst>
          </p:cNvPr>
          <p:cNvSpPr/>
          <p:nvPr/>
        </p:nvSpPr>
        <p:spPr>
          <a:xfrm>
            <a:off x="2612923" y="4849819"/>
            <a:ext cx="1050435" cy="338554"/>
          </a:xfrm>
          <a:prstGeom prst="rect">
            <a:avLst/>
          </a:prstGeom>
        </p:spPr>
        <p:txBody>
          <a:bodyPr wrap="square" anchor="ctr" anchorCtr="0">
            <a:spAutoFit/>
          </a:bodyPr>
          <a:lstStyle/>
          <a:p>
            <a:pPr algn="ctr"/>
            <a:r>
              <a:rPr lang="en-US" sz="1600" b="1" spc="-40" dirty="0">
                <a:solidFill>
                  <a:schemeClr val="accent5"/>
                </a:solidFill>
                <a:latin typeface="Arial Black" panose="020B0604020202020204" pitchFamily="34" charset="0"/>
                <a:cs typeface="Arial Black" panose="020B0604020202020204" pitchFamily="34" charset="0"/>
              </a:rPr>
              <a:t>Studies</a:t>
            </a:r>
          </a:p>
        </p:txBody>
      </p:sp>
      <p:pic>
        <p:nvPicPr>
          <p:cNvPr id="13" name="Picture 12">
            <a:extLst>
              <a:ext uri="{FF2B5EF4-FFF2-40B4-BE49-F238E27FC236}">
                <a16:creationId xmlns:a16="http://schemas.microsoft.com/office/drawing/2014/main" id="{97C3EBD6-9E96-1146-8146-5986189EA342}"/>
              </a:ext>
            </a:extLst>
          </p:cNvPr>
          <p:cNvPicPr>
            <a:picLocks noChangeAspect="1"/>
          </p:cNvPicPr>
          <p:nvPr/>
        </p:nvPicPr>
        <p:blipFill>
          <a:blip r:embed="rId3"/>
          <a:stretch>
            <a:fillRect/>
          </a:stretch>
        </p:blipFill>
        <p:spPr>
          <a:xfrm>
            <a:off x="3166680" y="1985631"/>
            <a:ext cx="2198032" cy="2198032"/>
          </a:xfrm>
          <a:prstGeom prst="rect">
            <a:avLst/>
          </a:prstGeom>
        </p:spPr>
      </p:pic>
      <p:sp>
        <p:nvSpPr>
          <p:cNvPr id="14" name="Rectangle 13">
            <a:extLst>
              <a:ext uri="{FF2B5EF4-FFF2-40B4-BE49-F238E27FC236}">
                <a16:creationId xmlns:a16="http://schemas.microsoft.com/office/drawing/2014/main" id="{8DB0A379-33E4-BC4D-9EB4-164C8968C766}"/>
              </a:ext>
            </a:extLst>
          </p:cNvPr>
          <p:cNvSpPr/>
          <p:nvPr/>
        </p:nvSpPr>
        <p:spPr>
          <a:xfrm>
            <a:off x="3665670" y="2792258"/>
            <a:ext cx="1200051" cy="584775"/>
          </a:xfrm>
          <a:prstGeom prst="rect">
            <a:avLst/>
          </a:prstGeom>
        </p:spPr>
        <p:txBody>
          <a:bodyPr wrap="square" anchor="ctr" anchorCtr="0">
            <a:spAutoFit/>
          </a:bodyPr>
          <a:lstStyle/>
          <a:p>
            <a:pPr algn="ctr"/>
            <a:r>
              <a:rPr lang="en-US" sz="1600" b="1" spc="-40" dirty="0">
                <a:solidFill>
                  <a:schemeClr val="accent5"/>
                </a:solidFill>
                <a:latin typeface="Arial Black" panose="020B0604020202020204" pitchFamily="34" charset="0"/>
                <a:cs typeface="Arial Black" panose="020B0604020202020204" pitchFamily="34" charset="0"/>
              </a:rPr>
              <a:t>Capacity</a:t>
            </a:r>
          </a:p>
          <a:p>
            <a:pPr algn="ctr"/>
            <a:r>
              <a:rPr lang="en-US" sz="1600" b="1" spc="-40" dirty="0">
                <a:solidFill>
                  <a:schemeClr val="accent5"/>
                </a:solidFill>
                <a:latin typeface="Arial Black" panose="020B0604020202020204" pitchFamily="34" charset="0"/>
                <a:cs typeface="Arial Black" panose="020B0604020202020204" pitchFamily="34" charset="0"/>
              </a:rPr>
              <a:t>Building</a:t>
            </a:r>
          </a:p>
        </p:txBody>
      </p:sp>
      <p:pic>
        <p:nvPicPr>
          <p:cNvPr id="15" name="Picture 14">
            <a:extLst>
              <a:ext uri="{FF2B5EF4-FFF2-40B4-BE49-F238E27FC236}">
                <a16:creationId xmlns:a16="http://schemas.microsoft.com/office/drawing/2014/main" id="{2BFC8229-921F-C343-B5BD-F9D42B9CA8EE}"/>
              </a:ext>
            </a:extLst>
          </p:cNvPr>
          <p:cNvPicPr>
            <a:picLocks noChangeAspect="1"/>
          </p:cNvPicPr>
          <p:nvPr/>
        </p:nvPicPr>
        <p:blipFill>
          <a:blip r:embed="rId3"/>
          <a:stretch>
            <a:fillRect/>
          </a:stretch>
        </p:blipFill>
        <p:spPr>
          <a:xfrm>
            <a:off x="4861258" y="3377930"/>
            <a:ext cx="2198032" cy="2198032"/>
          </a:xfrm>
          <a:prstGeom prst="rect">
            <a:avLst/>
          </a:prstGeom>
        </p:spPr>
      </p:pic>
      <p:sp>
        <p:nvSpPr>
          <p:cNvPr id="16" name="Rectangle 15">
            <a:extLst>
              <a:ext uri="{FF2B5EF4-FFF2-40B4-BE49-F238E27FC236}">
                <a16:creationId xmlns:a16="http://schemas.microsoft.com/office/drawing/2014/main" id="{FAC1741C-4285-4640-9B17-43C6FCE5B936}"/>
              </a:ext>
            </a:extLst>
          </p:cNvPr>
          <p:cNvSpPr/>
          <p:nvPr/>
        </p:nvSpPr>
        <p:spPr>
          <a:xfrm>
            <a:off x="5175391" y="4184557"/>
            <a:ext cx="1569771" cy="584775"/>
          </a:xfrm>
          <a:prstGeom prst="rect">
            <a:avLst/>
          </a:prstGeom>
        </p:spPr>
        <p:txBody>
          <a:bodyPr wrap="square" anchor="ctr" anchorCtr="0">
            <a:spAutoFit/>
          </a:bodyPr>
          <a:lstStyle/>
          <a:p>
            <a:pPr algn="ctr"/>
            <a:r>
              <a:rPr lang="en-US" sz="1600" b="1" spc="-40" dirty="0">
                <a:solidFill>
                  <a:schemeClr val="accent5"/>
                </a:solidFill>
                <a:latin typeface="Arial Black" panose="020B0604020202020204" pitchFamily="34" charset="0"/>
              </a:rPr>
              <a:t>Awareness Raising</a:t>
            </a:r>
          </a:p>
        </p:txBody>
      </p:sp>
      <p:sp>
        <p:nvSpPr>
          <p:cNvPr id="17" name="Rectangle 16">
            <a:extLst>
              <a:ext uri="{FF2B5EF4-FFF2-40B4-BE49-F238E27FC236}">
                <a16:creationId xmlns:a16="http://schemas.microsoft.com/office/drawing/2014/main" id="{5E166846-6139-594E-83F4-40FAE95B2EDF}"/>
              </a:ext>
            </a:extLst>
          </p:cNvPr>
          <p:cNvSpPr/>
          <p:nvPr/>
        </p:nvSpPr>
        <p:spPr>
          <a:xfrm>
            <a:off x="7315230" y="3043612"/>
            <a:ext cx="1163102" cy="830997"/>
          </a:xfrm>
          <a:prstGeom prst="rect">
            <a:avLst/>
          </a:prstGeom>
        </p:spPr>
        <p:txBody>
          <a:bodyPr wrap="square" anchor="ctr" anchorCtr="0">
            <a:spAutoFit/>
          </a:bodyPr>
          <a:lstStyle/>
          <a:p>
            <a:pPr algn="ctr"/>
            <a:r>
              <a:rPr lang="en-US" sz="1600" b="1" spc="-40" dirty="0">
                <a:solidFill>
                  <a:schemeClr val="accent6"/>
                </a:solidFill>
                <a:latin typeface="Arial Black" panose="020B0604020202020204" pitchFamily="34" charset="0"/>
                <a:cs typeface="Arial Black" panose="020B0604020202020204" pitchFamily="34" charset="0"/>
              </a:rPr>
              <a:t>Decent</a:t>
            </a:r>
          </a:p>
          <a:p>
            <a:pPr algn="ctr"/>
            <a:r>
              <a:rPr lang="en-US" sz="1600" b="1" spc="-40" dirty="0">
                <a:solidFill>
                  <a:schemeClr val="accent6"/>
                </a:solidFill>
                <a:latin typeface="Arial Black" panose="020B0604020202020204" pitchFamily="34" charset="0"/>
                <a:cs typeface="Arial Black" panose="020B0604020202020204" pitchFamily="34" charset="0"/>
              </a:rPr>
              <a:t>future of</a:t>
            </a:r>
          </a:p>
          <a:p>
            <a:pPr algn="ctr"/>
            <a:r>
              <a:rPr lang="en-US" sz="1600" b="1" spc="-40" dirty="0">
                <a:solidFill>
                  <a:schemeClr val="accent6"/>
                </a:solidFill>
                <a:latin typeface="Arial Black" panose="020B0604020202020204" pitchFamily="34" charset="0"/>
                <a:cs typeface="Arial Black" panose="020B0604020202020204" pitchFamily="34" charset="0"/>
              </a:rPr>
              <a:t>work</a:t>
            </a:r>
          </a:p>
        </p:txBody>
      </p:sp>
      <p:sp>
        <p:nvSpPr>
          <p:cNvPr id="18" name="Content Placeholder 1">
            <a:extLst>
              <a:ext uri="{FF2B5EF4-FFF2-40B4-BE49-F238E27FC236}">
                <a16:creationId xmlns:a16="http://schemas.microsoft.com/office/drawing/2014/main" id="{C5D2BF5C-C10B-9040-9EB3-23075D00D811}"/>
              </a:ext>
            </a:extLst>
          </p:cNvPr>
          <p:cNvSpPr txBox="1">
            <a:spLocks/>
          </p:cNvSpPr>
          <p:nvPr/>
        </p:nvSpPr>
        <p:spPr>
          <a:xfrm>
            <a:off x="-287292" y="1370863"/>
            <a:ext cx="4083080" cy="518533"/>
          </a:xfrm>
          <a:prstGeom prst="roundRect">
            <a:avLst>
              <a:gd name="adj" fmla="val 50000"/>
            </a:avLst>
          </a:prstGeom>
        </p:spPr>
        <p:style>
          <a:lnRef idx="0">
            <a:schemeClr val="accent2"/>
          </a:lnRef>
          <a:fillRef idx="3">
            <a:schemeClr val="accent2"/>
          </a:fillRef>
          <a:effectRef idx="3">
            <a:schemeClr val="accent2"/>
          </a:effectRef>
          <a:fontRef idx="minor">
            <a:schemeClr val="lt1"/>
          </a:fontRef>
        </p:style>
        <p:txBody>
          <a:bodyPr vert="horz" wrap="none" lIns="720000" tIns="36000" rIns="216000" bIns="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ln w="0"/>
                <a:solidFill>
                  <a:schemeClr val="bg2"/>
                </a:solidFill>
                <a:effectLst>
                  <a:outerShdw blurRad="50800" dist="38100" dir="2700000" algn="tl" rotWithShape="0">
                    <a:prstClr val="black">
                      <a:alpha val="40000"/>
                    </a:prstClr>
                  </a:outerShdw>
                </a:effectLst>
                <a:latin typeface="+mj-lt"/>
              </a:rPr>
              <a:t>PROJECT DESIGN</a:t>
            </a:r>
            <a:endParaRPr lang="en-US" sz="1800" dirty="0">
              <a:ln w="0"/>
              <a:solidFill>
                <a:schemeClr val="bg2"/>
              </a:solidFill>
              <a:effectLst>
                <a:outerShdw blurRad="50800" dist="38100" dir="2700000" algn="tl" rotWithShape="0">
                  <a:prstClr val="black">
                    <a:alpha val="40000"/>
                  </a:prstClr>
                </a:outerShdw>
              </a:effectLst>
              <a:latin typeface="+mj-lt"/>
            </a:endParaRPr>
          </a:p>
        </p:txBody>
      </p:sp>
    </p:spTree>
    <p:extLst>
      <p:ext uri="{BB962C8B-B14F-4D97-AF65-F5344CB8AC3E}">
        <p14:creationId xmlns:p14="http://schemas.microsoft.com/office/powerpoint/2010/main" val="4196598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GB" sz="2000" b="1" dirty="0" smtClean="0"/>
              <a:t>7. </a:t>
            </a:r>
            <a:r>
              <a:rPr lang="tr-TR" sz="2000" b="1" dirty="0" smtClean="0"/>
              <a:t>Türkiye</a:t>
            </a:r>
            <a:r>
              <a:rPr lang="tr-TR" sz="2000" b="1" dirty="0"/>
              <a:t>: Yaşam Merkezi, Manisa</a:t>
            </a:r>
            <a:endParaRPr lang="en-GB" sz="2000" dirty="0"/>
          </a:p>
          <a:p>
            <a:pPr lvl="0" algn="just"/>
            <a:r>
              <a:rPr lang="tr-TR" sz="1800" dirty="0" smtClean="0"/>
              <a:t>Z.E.K.</a:t>
            </a:r>
            <a:r>
              <a:rPr lang="en-GB" sz="1800" dirty="0" smtClean="0"/>
              <a:t>İ</a:t>
            </a:r>
            <a:r>
              <a:rPr lang="tr-TR" sz="1800" dirty="0" smtClean="0"/>
              <a:t>. </a:t>
            </a:r>
            <a:r>
              <a:rPr lang="tr-TR" sz="1800" dirty="0"/>
              <a:t>Yaşam Merkezi, zihinsel engellilerin çalışma hayatına katılımına yardımcı olmak için Manisa Organize Sanayi Bölgesi tarafından 2017 yılında kurulan ve finanse edilen bir "Korumalı İş </a:t>
            </a:r>
            <a:r>
              <a:rPr lang="tr-TR" sz="1800" dirty="0" err="1"/>
              <a:t>Yeri"dir</a:t>
            </a:r>
            <a:r>
              <a:rPr lang="tr-TR" sz="1800" dirty="0"/>
              <a:t>;</a:t>
            </a:r>
            <a:endParaRPr lang="en-GB" sz="1800" dirty="0"/>
          </a:p>
          <a:p>
            <a:pPr lvl="0" algn="just"/>
            <a:r>
              <a:rPr lang="tr-TR" sz="1800" dirty="0"/>
              <a:t>Bu alanda başarı kaydeden, Türkiye’deki ilk ve tek korumalı iş yeridir;</a:t>
            </a:r>
            <a:endParaRPr lang="en-GB" sz="1800" dirty="0"/>
          </a:p>
          <a:p>
            <a:pPr lvl="0" algn="just"/>
            <a:r>
              <a:rPr lang="tr-TR" sz="1800" dirty="0"/>
              <a:t>Açık alanlar, ortak alanlar ve korumalı iş yerleri ile eksiksiz bir yaşam alanı sunar.</a:t>
            </a:r>
            <a:endParaRPr lang="en-GB" sz="1800" dirty="0"/>
          </a:p>
          <a:p>
            <a:endParaRPr lang="en-GB" dirty="0"/>
          </a:p>
        </p:txBody>
      </p:sp>
    </p:spTree>
    <p:extLst>
      <p:ext uri="{BB962C8B-B14F-4D97-AF65-F5344CB8AC3E}">
        <p14:creationId xmlns:p14="http://schemas.microsoft.com/office/powerpoint/2010/main" val="41530873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6187" y="1198881"/>
            <a:ext cx="8822987" cy="5075170"/>
          </a:xfrm>
        </p:spPr>
        <p:txBody>
          <a:bodyPr>
            <a:normAutofit fontScale="47500" lnSpcReduction="20000"/>
          </a:bodyPr>
          <a:lstStyle/>
          <a:p>
            <a:pPr marL="0" indent="0">
              <a:buNone/>
            </a:pPr>
            <a:r>
              <a:rPr lang="tr-TR" sz="3600" b="1" dirty="0"/>
              <a:t>Saygın Yaşam Kalitesi ve Bağımsız Yaşam</a:t>
            </a:r>
            <a:endParaRPr lang="en-GB" sz="3600" b="1" dirty="0"/>
          </a:p>
          <a:p>
            <a:pPr marL="0" indent="0">
              <a:buNone/>
            </a:pPr>
            <a:r>
              <a:rPr lang="en-GB" sz="3300" b="1" dirty="0" err="1"/>
              <a:t>Engelliler</a:t>
            </a:r>
            <a:r>
              <a:rPr lang="en-GB" sz="3300" b="1" dirty="0"/>
              <a:t> </a:t>
            </a:r>
            <a:r>
              <a:rPr lang="en-GB" sz="3300" b="1" dirty="0" err="1"/>
              <a:t>için</a:t>
            </a:r>
            <a:r>
              <a:rPr lang="en-GB" sz="3300" b="1" dirty="0"/>
              <a:t> </a:t>
            </a:r>
            <a:r>
              <a:rPr lang="en-GB" sz="3300" b="1" dirty="0" err="1"/>
              <a:t>İşin</a:t>
            </a:r>
            <a:r>
              <a:rPr lang="en-GB" sz="3300" b="1" dirty="0"/>
              <a:t> </a:t>
            </a:r>
            <a:r>
              <a:rPr lang="en-GB" sz="3300" b="1" dirty="0" err="1"/>
              <a:t>Geleceği</a:t>
            </a:r>
            <a:r>
              <a:rPr lang="en-GB" sz="3300" b="1" dirty="0"/>
              <a:t> </a:t>
            </a:r>
            <a:r>
              <a:rPr lang="en-GB" sz="3300" b="1" dirty="0" err="1"/>
              <a:t>İçin</a:t>
            </a:r>
            <a:r>
              <a:rPr lang="en-GB" sz="3300" b="1" dirty="0"/>
              <a:t> </a:t>
            </a:r>
            <a:r>
              <a:rPr lang="en-GB" sz="3300" b="1" dirty="0" err="1"/>
              <a:t>Çalışma</a:t>
            </a:r>
            <a:endParaRPr lang="en-GB" sz="3300" b="1" dirty="0"/>
          </a:p>
          <a:p>
            <a:pPr marL="0" indent="0" algn="just">
              <a:buNone/>
            </a:pPr>
            <a:endParaRPr lang="en-GB" sz="2000" b="1" dirty="0"/>
          </a:p>
          <a:p>
            <a:pPr marL="0" indent="0" algn="just">
              <a:buNone/>
            </a:pPr>
            <a:r>
              <a:rPr lang="en-GB" sz="3200" b="1" dirty="0" err="1"/>
              <a:t>Taslak</a:t>
            </a:r>
            <a:r>
              <a:rPr lang="en-GB" sz="3200" b="1" dirty="0"/>
              <a:t> </a:t>
            </a:r>
            <a:r>
              <a:rPr lang="en-GB" sz="3200" b="1" dirty="0" err="1"/>
              <a:t>Öneri</a:t>
            </a:r>
            <a:r>
              <a:rPr lang="en-GB" sz="3200" b="1" dirty="0"/>
              <a:t>:</a:t>
            </a:r>
          </a:p>
          <a:p>
            <a:pPr marL="0" indent="0" algn="just">
              <a:buNone/>
            </a:pPr>
            <a:endParaRPr lang="en-GB" sz="3200" b="1" dirty="0"/>
          </a:p>
          <a:p>
            <a:pPr marL="0" lvl="0" indent="0">
              <a:buNone/>
            </a:pPr>
            <a:r>
              <a:rPr lang="tr-TR" sz="2900" dirty="0"/>
              <a:t>Dijital işlerde </a:t>
            </a:r>
            <a:r>
              <a:rPr lang="tr-TR" sz="2900" dirty="0" smtClean="0"/>
              <a:t>engelliler </a:t>
            </a:r>
            <a:r>
              <a:rPr lang="tr-TR" sz="2900" dirty="0"/>
              <a:t>için yeni istihdam fırsatları getiren dijital destek teknolojileri geliştirmek</a:t>
            </a:r>
            <a:r>
              <a:rPr lang="tr-TR" sz="2900" dirty="0" smtClean="0"/>
              <a:t>;</a:t>
            </a:r>
            <a:endParaRPr lang="en-GB" sz="2900" dirty="0" smtClean="0"/>
          </a:p>
          <a:p>
            <a:pPr marL="0" lvl="0" indent="0">
              <a:buNone/>
            </a:pPr>
            <a:endParaRPr lang="en-GB" dirty="0"/>
          </a:p>
          <a:p>
            <a:pPr marL="0" indent="0" algn="just">
              <a:buNone/>
            </a:pPr>
            <a:r>
              <a:rPr lang="en-GB" sz="3200" b="1" dirty="0" err="1" smtClean="0"/>
              <a:t>Gerekçe</a:t>
            </a:r>
            <a:r>
              <a:rPr lang="en-GB" sz="3200" b="1" dirty="0"/>
              <a:t>: </a:t>
            </a:r>
          </a:p>
          <a:p>
            <a:pPr marL="0" indent="0" algn="just">
              <a:buNone/>
            </a:pPr>
            <a:endParaRPr lang="en-GB" sz="3200" b="1" dirty="0"/>
          </a:p>
          <a:p>
            <a:pPr marL="0" indent="0" algn="just">
              <a:buNone/>
            </a:pPr>
            <a:r>
              <a:rPr lang="tr-TR" sz="3200" dirty="0"/>
              <a:t>İşin geleceği, dijitalleşme, teknoloji ve otomasyon ile farklı çalışma şekilleri sunar. </a:t>
            </a:r>
            <a:r>
              <a:rPr lang="tr-TR" sz="3200" strike="sngStrike" dirty="0">
                <a:solidFill>
                  <a:srgbClr val="FF0000"/>
                </a:solidFill>
              </a:rPr>
              <a:t>ve olasılıklar ortaya çıkar</a:t>
            </a:r>
            <a:r>
              <a:rPr lang="tr-TR" sz="3200" dirty="0"/>
              <a:t> </a:t>
            </a:r>
            <a:r>
              <a:rPr lang="tr-TR" sz="3200" strike="sngStrike" dirty="0">
                <a:solidFill>
                  <a:srgbClr val="FF0000"/>
                </a:solidFill>
              </a:rPr>
              <a:t>ancak</a:t>
            </a:r>
            <a:r>
              <a:rPr lang="tr-TR" sz="3200" dirty="0"/>
              <a:t> </a:t>
            </a:r>
            <a:r>
              <a:rPr lang="tr-TR" sz="3200" dirty="0">
                <a:solidFill>
                  <a:srgbClr val="FF0000"/>
                </a:solidFill>
              </a:rPr>
              <a:t>Bu çalışma yöntemlerine </a:t>
            </a:r>
            <a:r>
              <a:rPr lang="tr-TR" sz="3200" dirty="0"/>
              <a:t>engellilerin erişebilirliğini sağlama, dijital becerilerini geliştirme ve </a:t>
            </a:r>
            <a:r>
              <a:rPr lang="tr-TR" sz="3200" dirty="0">
                <a:solidFill>
                  <a:srgbClr val="FF0000"/>
                </a:solidFill>
              </a:rPr>
              <a:t>böylece</a:t>
            </a:r>
            <a:r>
              <a:rPr lang="tr-TR" sz="3200" dirty="0"/>
              <a:t> dijital istihdamını yaygınlaştırma ihtiyacı vardır. </a:t>
            </a:r>
            <a:endParaRPr lang="en-GB" sz="3200" dirty="0"/>
          </a:p>
          <a:p>
            <a:pPr marL="0" indent="0">
              <a:buNone/>
            </a:pPr>
            <a:endParaRPr lang="en-GB" dirty="0"/>
          </a:p>
          <a:p>
            <a:pPr marL="0" lvl="0" indent="0">
              <a:buNone/>
            </a:pPr>
            <a:r>
              <a:rPr lang="en-GB" sz="3300" b="1" dirty="0" err="1"/>
              <a:t>Vaka</a:t>
            </a:r>
            <a:r>
              <a:rPr lang="en-GB" sz="3300" b="1" dirty="0"/>
              <a:t> </a:t>
            </a:r>
            <a:r>
              <a:rPr lang="en-GB" sz="3300" b="1" dirty="0" err="1"/>
              <a:t>Çalışması</a:t>
            </a:r>
            <a:r>
              <a:rPr lang="en-GB" sz="3300" b="1" dirty="0"/>
              <a:t>: </a:t>
            </a:r>
            <a:r>
              <a:rPr lang="tr-TR" sz="2900" dirty="0"/>
              <a:t>(8) Türkiye: </a:t>
            </a:r>
            <a:r>
              <a:rPr lang="tr-TR" sz="2900" dirty="0" err="1"/>
              <a:t>Bizimköy</a:t>
            </a:r>
            <a:r>
              <a:rPr lang="tr-TR" sz="2900" dirty="0"/>
              <a:t> Üretim Merkezi, İzmit</a:t>
            </a:r>
            <a:endParaRPr lang="en-GB" sz="2900" dirty="0"/>
          </a:p>
          <a:p>
            <a:pPr marL="0" indent="0" algn="just">
              <a:buNone/>
            </a:pPr>
            <a:endParaRPr lang="en-GB" dirty="0"/>
          </a:p>
          <a:p>
            <a:pPr marL="0" indent="0" algn="just">
              <a:buNone/>
            </a:pPr>
            <a:r>
              <a:rPr lang="tr-TR" sz="3200" b="1" dirty="0"/>
              <a:t>Esas Sorumlu Organizasyon</a:t>
            </a:r>
            <a:endParaRPr lang="en-GB" sz="3200" b="1" dirty="0"/>
          </a:p>
          <a:p>
            <a:pPr marL="0" indent="0" algn="just">
              <a:buNone/>
            </a:pPr>
            <a:r>
              <a:rPr lang="tr-TR" sz="3200" b="1" dirty="0"/>
              <a:t>Destekleyen Organizasyonlar</a:t>
            </a:r>
            <a:endParaRPr lang="en-GB" sz="3200" b="1" dirty="0"/>
          </a:p>
          <a:p>
            <a:endParaRPr lang="en-GB" dirty="0"/>
          </a:p>
        </p:txBody>
      </p:sp>
    </p:spTree>
    <p:extLst>
      <p:ext uri="{BB962C8B-B14F-4D97-AF65-F5344CB8AC3E}">
        <p14:creationId xmlns:p14="http://schemas.microsoft.com/office/powerpoint/2010/main" val="26943001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49" y="1198881"/>
            <a:ext cx="8213793" cy="4927600"/>
          </a:xfrm>
        </p:spPr>
        <p:txBody>
          <a:bodyPr>
            <a:normAutofit/>
          </a:bodyPr>
          <a:lstStyle/>
          <a:p>
            <a:pPr marL="0" lvl="0" indent="0">
              <a:buNone/>
            </a:pPr>
            <a:r>
              <a:rPr lang="tr-TR" sz="2000" b="1" dirty="0"/>
              <a:t>Türkiye: </a:t>
            </a:r>
            <a:r>
              <a:rPr lang="tr-TR" sz="2000" b="1" dirty="0" err="1"/>
              <a:t>Bizimköy</a:t>
            </a:r>
            <a:r>
              <a:rPr lang="tr-TR" sz="2000" b="1" dirty="0"/>
              <a:t> Üretim Merkezi, İzmit</a:t>
            </a:r>
            <a:endParaRPr lang="en-GB" sz="2000" dirty="0"/>
          </a:p>
          <a:p>
            <a:pPr lvl="0" algn="just"/>
            <a:r>
              <a:rPr lang="tr-TR" sz="2000" dirty="0" err="1"/>
              <a:t>Karaabdülbaki</a:t>
            </a:r>
            <a:r>
              <a:rPr lang="tr-TR" sz="2000" dirty="0"/>
              <a:t> Köyü sınırları içinde, Türk Anneler Derneği ile Uluslararası </a:t>
            </a:r>
            <a:r>
              <a:rPr lang="tr-TR" sz="2000" dirty="0" err="1"/>
              <a:t>Lions</a:t>
            </a:r>
            <a:r>
              <a:rPr lang="tr-TR" sz="2000" dirty="0"/>
              <a:t> Kulübüne ait arazi üzerinde inşa edilmiş;</a:t>
            </a:r>
            <a:endParaRPr lang="en-GB" sz="2000" dirty="0"/>
          </a:p>
          <a:p>
            <a:pPr lvl="0" algn="just"/>
            <a:r>
              <a:rPr lang="tr-TR" sz="2000" dirty="0"/>
              <a:t>Özel üretim ve hizmet birimleri ile engelliler için istihdam ve eğitim fırsatları olan güvenli bir ortam sunar;</a:t>
            </a:r>
            <a:endParaRPr lang="en-GB" sz="2000" dirty="0"/>
          </a:p>
          <a:p>
            <a:pPr lvl="0" algn="just"/>
            <a:r>
              <a:rPr lang="tr-TR" sz="2000" dirty="0"/>
              <a:t>Seralar, mevsim çiçek/sebze yetiştirilmesine yardımcı olur + kesim/dikim ekipmanı da giysi üretiminde kullanılır (%15 ihraç edilmekte)</a:t>
            </a:r>
            <a:endParaRPr lang="en-GB" sz="2000" dirty="0"/>
          </a:p>
          <a:p>
            <a:pPr lvl="0" algn="just"/>
            <a:r>
              <a:rPr lang="tr-TR" sz="2000" dirty="0"/>
              <a:t>Engellilerin, yerel ekonomiye katkıda bulunmanın yanı sıra, üretime katılmalarına fırsat sunarak kendi ekonomik ihtiyaçlarını karşılamalarına yardımcı olur.</a:t>
            </a:r>
            <a:endParaRPr lang="en-GB" sz="2000" dirty="0"/>
          </a:p>
          <a:p>
            <a:endParaRPr lang="en-GB" dirty="0"/>
          </a:p>
        </p:txBody>
      </p:sp>
    </p:spTree>
    <p:extLst>
      <p:ext uri="{BB962C8B-B14F-4D97-AF65-F5344CB8AC3E}">
        <p14:creationId xmlns:p14="http://schemas.microsoft.com/office/powerpoint/2010/main" val="35160655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628650" y="1198881"/>
            <a:ext cx="8007350" cy="4927600"/>
          </a:xfrm>
        </p:spPr>
        <p:txBody>
          <a:bodyPr>
            <a:normAutofit fontScale="40000" lnSpcReduction="20000"/>
          </a:bodyPr>
          <a:lstStyle/>
          <a:p>
            <a:pPr marL="0" indent="0">
              <a:buNone/>
            </a:pPr>
            <a:r>
              <a:rPr lang="tr-TR" sz="4200" b="1" dirty="0"/>
              <a:t>Saygın Yaşam Kalitesi ve Bağımsız Yaşam</a:t>
            </a:r>
            <a:endParaRPr lang="en-GB" sz="4200" b="1" dirty="0"/>
          </a:p>
          <a:p>
            <a:pPr marL="0" indent="0">
              <a:buNone/>
            </a:pPr>
            <a:r>
              <a:rPr lang="en-GB" sz="3800" b="1" dirty="0" err="1"/>
              <a:t>Engelliler</a:t>
            </a:r>
            <a:r>
              <a:rPr lang="en-GB" sz="3800" b="1" dirty="0"/>
              <a:t> </a:t>
            </a:r>
            <a:r>
              <a:rPr lang="en-GB" sz="3800" b="1" dirty="0" err="1"/>
              <a:t>için</a:t>
            </a:r>
            <a:r>
              <a:rPr lang="en-GB" sz="3800" b="1" dirty="0"/>
              <a:t> </a:t>
            </a:r>
            <a:r>
              <a:rPr lang="en-GB" sz="3800" b="1" dirty="0" err="1"/>
              <a:t>İşin</a:t>
            </a:r>
            <a:r>
              <a:rPr lang="en-GB" sz="3800" b="1" dirty="0"/>
              <a:t> </a:t>
            </a:r>
            <a:r>
              <a:rPr lang="en-GB" sz="3800" b="1" dirty="0" err="1"/>
              <a:t>Geleceği</a:t>
            </a:r>
            <a:r>
              <a:rPr lang="en-GB" sz="3800" b="1" dirty="0"/>
              <a:t> </a:t>
            </a:r>
            <a:r>
              <a:rPr lang="en-GB" sz="3800" b="1" dirty="0" err="1"/>
              <a:t>İçin</a:t>
            </a:r>
            <a:r>
              <a:rPr lang="en-GB" sz="3800" b="1" dirty="0"/>
              <a:t> </a:t>
            </a:r>
            <a:r>
              <a:rPr lang="en-GB" sz="3800" b="1" dirty="0" err="1"/>
              <a:t>Çalışma</a:t>
            </a:r>
            <a:endParaRPr lang="en-GB" sz="3800" b="1" dirty="0"/>
          </a:p>
          <a:p>
            <a:pPr marL="0" indent="0" algn="just">
              <a:buNone/>
            </a:pPr>
            <a:endParaRPr lang="en-GB" sz="2000" b="1" dirty="0"/>
          </a:p>
          <a:p>
            <a:pPr marL="0" indent="0" algn="just">
              <a:buNone/>
            </a:pPr>
            <a:r>
              <a:rPr lang="en-GB" sz="3800" b="1" dirty="0" err="1"/>
              <a:t>Taslak</a:t>
            </a:r>
            <a:r>
              <a:rPr lang="en-GB" sz="3800" b="1" dirty="0"/>
              <a:t> </a:t>
            </a:r>
            <a:r>
              <a:rPr lang="en-GB" sz="3800" b="1" dirty="0" err="1"/>
              <a:t>Öneri</a:t>
            </a:r>
            <a:r>
              <a:rPr lang="en-GB" sz="3800" b="1" dirty="0"/>
              <a:t>:</a:t>
            </a:r>
          </a:p>
          <a:p>
            <a:pPr marL="0" indent="0" algn="just">
              <a:buNone/>
            </a:pPr>
            <a:endParaRPr lang="en-GB" sz="3200" b="1" dirty="0"/>
          </a:p>
          <a:p>
            <a:pPr marL="0" lvl="0" indent="0">
              <a:buNone/>
            </a:pPr>
            <a:r>
              <a:rPr lang="tr-TR" sz="4000" dirty="0">
                <a:solidFill>
                  <a:srgbClr val="FF0000"/>
                </a:solidFill>
              </a:rPr>
              <a:t>Diğer engellilerin işe alınması için, engellilerin sahip olduğu ve kontrol ettiği yeşil işleri teşvik etmek;</a:t>
            </a:r>
            <a:endParaRPr lang="en-GB" sz="4000" dirty="0">
              <a:solidFill>
                <a:srgbClr val="FF0000"/>
              </a:solidFill>
            </a:endParaRPr>
          </a:p>
          <a:p>
            <a:pPr marL="0" lvl="0" indent="0">
              <a:buNone/>
            </a:pPr>
            <a:endParaRPr lang="en-GB" dirty="0"/>
          </a:p>
          <a:p>
            <a:pPr marL="0" indent="0" algn="just">
              <a:buNone/>
            </a:pPr>
            <a:r>
              <a:rPr lang="en-GB" sz="3800" b="1" dirty="0" err="1" smtClean="0"/>
              <a:t>Gerekçe</a:t>
            </a:r>
            <a:r>
              <a:rPr lang="en-GB" sz="3800" b="1" dirty="0"/>
              <a:t>: </a:t>
            </a:r>
          </a:p>
          <a:p>
            <a:pPr marL="0" indent="0" algn="just">
              <a:buNone/>
            </a:pPr>
            <a:endParaRPr lang="en-GB" sz="3200" b="1" dirty="0"/>
          </a:p>
          <a:p>
            <a:pPr marL="0" indent="0" algn="just">
              <a:buNone/>
            </a:pPr>
            <a:r>
              <a:rPr lang="tr-TR" sz="3600" dirty="0"/>
              <a:t>İşin geleceği, dijitalleşme, teknoloji ve otomasyon ile farklı çalışma şekilleri sunar. </a:t>
            </a:r>
            <a:r>
              <a:rPr lang="tr-TR" sz="3600" strike="sngStrike" dirty="0">
                <a:solidFill>
                  <a:srgbClr val="FF0000"/>
                </a:solidFill>
              </a:rPr>
              <a:t>ve olasılıklar ortaya çıkar</a:t>
            </a:r>
            <a:r>
              <a:rPr lang="tr-TR" sz="3600" dirty="0"/>
              <a:t> </a:t>
            </a:r>
            <a:r>
              <a:rPr lang="tr-TR" sz="3600" strike="sngStrike" dirty="0">
                <a:solidFill>
                  <a:srgbClr val="FF0000"/>
                </a:solidFill>
              </a:rPr>
              <a:t>ancak</a:t>
            </a:r>
            <a:r>
              <a:rPr lang="tr-TR" sz="3600" dirty="0"/>
              <a:t> </a:t>
            </a:r>
            <a:r>
              <a:rPr lang="tr-TR" sz="3600" dirty="0">
                <a:solidFill>
                  <a:srgbClr val="FF0000"/>
                </a:solidFill>
              </a:rPr>
              <a:t>Bu çalışma yöntemlerine </a:t>
            </a:r>
            <a:r>
              <a:rPr lang="tr-TR" sz="3600" dirty="0"/>
              <a:t>engellilerin erişebilirliğini sağlama, dijital becerilerini geliştirme ve </a:t>
            </a:r>
            <a:r>
              <a:rPr lang="tr-TR" sz="3600" dirty="0">
                <a:solidFill>
                  <a:srgbClr val="FF0000"/>
                </a:solidFill>
              </a:rPr>
              <a:t>böylece</a:t>
            </a:r>
            <a:r>
              <a:rPr lang="tr-TR" sz="3600" dirty="0"/>
              <a:t> dijital istihdamını yaygınlaştırma ihtiyacı vardır. </a:t>
            </a:r>
            <a:endParaRPr lang="en-GB" sz="3600" dirty="0"/>
          </a:p>
          <a:p>
            <a:pPr marL="0" indent="0">
              <a:buNone/>
            </a:pPr>
            <a:endParaRPr lang="en-GB" dirty="0"/>
          </a:p>
          <a:p>
            <a:pPr marL="0" lvl="0" indent="0">
              <a:buNone/>
            </a:pPr>
            <a:r>
              <a:rPr lang="en-GB" sz="3800" b="1" dirty="0" err="1"/>
              <a:t>Vaka</a:t>
            </a:r>
            <a:r>
              <a:rPr lang="en-GB" sz="3800" b="1" dirty="0"/>
              <a:t> </a:t>
            </a:r>
            <a:r>
              <a:rPr lang="en-GB" sz="3800" b="1" dirty="0" err="1"/>
              <a:t>Çalışması</a:t>
            </a:r>
            <a:r>
              <a:rPr lang="en-GB" sz="3800" b="1" dirty="0"/>
              <a:t>: </a:t>
            </a:r>
            <a:r>
              <a:rPr lang="tr-TR" sz="3400" dirty="0"/>
              <a:t>(9) Türkiye: İş Koçu Destekli Program</a:t>
            </a:r>
            <a:endParaRPr lang="en-GB" sz="3400" dirty="0"/>
          </a:p>
          <a:p>
            <a:pPr marL="0" indent="0" algn="just">
              <a:buNone/>
            </a:pPr>
            <a:endParaRPr lang="en-GB" dirty="0"/>
          </a:p>
          <a:p>
            <a:pPr marL="0" indent="0" algn="just">
              <a:buNone/>
            </a:pPr>
            <a:r>
              <a:rPr lang="tr-TR" sz="3800" b="1" dirty="0"/>
              <a:t>Esas Sorumlu Organizasyon</a:t>
            </a:r>
            <a:endParaRPr lang="en-GB" sz="3800" b="1" dirty="0"/>
          </a:p>
          <a:p>
            <a:pPr marL="0" indent="0" algn="just">
              <a:buNone/>
            </a:pPr>
            <a:r>
              <a:rPr lang="tr-TR" sz="3800" b="1" dirty="0"/>
              <a:t>Destekleyen Organizasyonlar</a:t>
            </a:r>
            <a:endParaRPr lang="en-GB" sz="3800" b="1" dirty="0"/>
          </a:p>
          <a:p>
            <a:endParaRPr lang="en-GB" dirty="0"/>
          </a:p>
        </p:txBody>
      </p:sp>
    </p:spTree>
    <p:extLst>
      <p:ext uri="{BB962C8B-B14F-4D97-AF65-F5344CB8AC3E}">
        <p14:creationId xmlns:p14="http://schemas.microsoft.com/office/powerpoint/2010/main" val="33039506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pPr marL="0" lvl="0" indent="0">
              <a:buNone/>
            </a:pPr>
            <a:r>
              <a:rPr lang="en-GB" sz="2600" b="1" dirty="0" smtClean="0"/>
              <a:t>9. </a:t>
            </a:r>
            <a:r>
              <a:rPr lang="tr-TR" sz="2600" b="1" dirty="0" smtClean="0"/>
              <a:t>Türkiye</a:t>
            </a:r>
            <a:r>
              <a:rPr lang="tr-TR" sz="2600" b="1" dirty="0"/>
              <a:t>: İş Koçu Destekli İstihdam Programı</a:t>
            </a:r>
            <a:endParaRPr lang="en-GB" sz="2600" dirty="0"/>
          </a:p>
          <a:p>
            <a:pPr lvl="0" algn="just"/>
            <a:r>
              <a:rPr lang="tr-TR" sz="2600" dirty="0" err="1"/>
              <a:t>Down</a:t>
            </a:r>
            <a:r>
              <a:rPr lang="tr-TR" sz="2600" dirty="0"/>
              <a:t> Sendromlu bireylerin iş hayatına katılımını sağlamak üzere, İŞKUR kapsamında devam eden eğitim ve destek programı;</a:t>
            </a:r>
            <a:endParaRPr lang="en-GB" sz="2600" dirty="0"/>
          </a:p>
          <a:p>
            <a:pPr lvl="0" algn="just"/>
            <a:r>
              <a:rPr lang="tr-TR" sz="2600" dirty="0"/>
              <a:t>İtalyan </a:t>
            </a:r>
            <a:r>
              <a:rPr lang="tr-TR" sz="2600" dirty="0" err="1"/>
              <a:t>Down</a:t>
            </a:r>
            <a:r>
              <a:rPr lang="tr-TR" sz="2600" dirty="0"/>
              <a:t> Sendromu Derneği ile İrlanda </a:t>
            </a:r>
            <a:r>
              <a:rPr lang="tr-TR" sz="2600" dirty="0" err="1"/>
              <a:t>Square</a:t>
            </a:r>
            <a:r>
              <a:rPr lang="tr-TR" sz="2600" dirty="0"/>
              <a:t> Organizasyonu esaslı. 2012 yılında lanse edildi ve hemen Türkiye’ye uyarlandı;</a:t>
            </a:r>
            <a:endParaRPr lang="en-GB" sz="2600" dirty="0"/>
          </a:p>
          <a:p>
            <a:pPr lvl="0" algn="just"/>
            <a:r>
              <a:rPr lang="tr-TR" sz="2600" dirty="0"/>
              <a:t>İş Koçu Eğittim Programı, Ankara Üniversitesi Özel Eğitim Bölümü ile işbirliği ile geliştirildi;</a:t>
            </a:r>
            <a:endParaRPr lang="en-GB" sz="2600" dirty="0"/>
          </a:p>
          <a:p>
            <a:pPr lvl="0" algn="just"/>
            <a:r>
              <a:rPr lang="tr-TR" sz="2600" dirty="0"/>
              <a:t>İşveren, aday ve aile beklenti analizleri yapıldı;</a:t>
            </a:r>
            <a:endParaRPr lang="en-GB" sz="2600" dirty="0"/>
          </a:p>
          <a:p>
            <a:pPr lvl="0" algn="just"/>
            <a:r>
              <a:rPr lang="tr-TR" sz="2600" dirty="0"/>
              <a:t>2012 yılında başlatılmasından beri, çıktıların %88 devamlılığı/sürdürülebilirliğine ulaşıldı;</a:t>
            </a:r>
            <a:endParaRPr lang="en-GB" sz="2600" dirty="0"/>
          </a:p>
          <a:p>
            <a:pPr lvl="0" algn="just"/>
            <a:r>
              <a:rPr lang="tr-TR" sz="2600" dirty="0"/>
              <a:t> </a:t>
            </a:r>
            <a:r>
              <a:rPr lang="tr-TR" sz="2600" dirty="0" err="1"/>
              <a:t>Down</a:t>
            </a:r>
            <a:r>
              <a:rPr lang="tr-TR" sz="2600" dirty="0"/>
              <a:t> sendromlu kişilerin istihdamı başarıldı. </a:t>
            </a:r>
            <a:endParaRPr lang="en-GB" sz="2600" dirty="0"/>
          </a:p>
          <a:p>
            <a:pPr lvl="0" algn="just"/>
            <a:r>
              <a:rPr lang="tr-TR" sz="2600" dirty="0"/>
              <a:t>16 şehirde 41 şirkette 115 istihdam gerçekleştirildi;</a:t>
            </a:r>
            <a:endParaRPr lang="en-GB" sz="2600" dirty="0"/>
          </a:p>
          <a:p>
            <a:pPr lvl="0" algn="just"/>
            <a:r>
              <a:rPr lang="tr-TR" sz="2600" dirty="0"/>
              <a:t>169 kuruluşta 2959 personele eğitim + iş hayatında 256 saat hazırlık eğitimi + 2260 saat hizmet içi eğitim + 30 iş koçu eğitimi verildi.</a:t>
            </a:r>
            <a:endParaRPr lang="en-GB" sz="2600" dirty="0"/>
          </a:p>
          <a:p>
            <a:endParaRPr lang="en-GB" dirty="0"/>
          </a:p>
        </p:txBody>
      </p:sp>
    </p:spTree>
    <p:extLst>
      <p:ext uri="{BB962C8B-B14F-4D97-AF65-F5344CB8AC3E}">
        <p14:creationId xmlns:p14="http://schemas.microsoft.com/office/powerpoint/2010/main" val="27275262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175099" y="1267486"/>
            <a:ext cx="8852169" cy="5015620"/>
          </a:xfrm>
        </p:spPr>
        <p:txBody>
          <a:bodyPr>
            <a:normAutofit fontScale="47500" lnSpcReduction="20000"/>
          </a:bodyPr>
          <a:lstStyle/>
          <a:p>
            <a:pPr marL="0" indent="0">
              <a:buNone/>
            </a:pPr>
            <a:r>
              <a:rPr lang="tr-TR" sz="3600" b="1" dirty="0"/>
              <a:t>Saygın Yaşam Kalitesi ve Bağımsız Yaşam</a:t>
            </a:r>
            <a:endParaRPr lang="en-GB" sz="3600" b="1" dirty="0"/>
          </a:p>
          <a:p>
            <a:pPr marL="0" indent="0">
              <a:buNone/>
            </a:pPr>
            <a:r>
              <a:rPr lang="en-GB" sz="3300" b="1" dirty="0" err="1"/>
              <a:t>Engelliler</a:t>
            </a:r>
            <a:r>
              <a:rPr lang="en-GB" sz="3300" b="1" dirty="0"/>
              <a:t> </a:t>
            </a:r>
            <a:r>
              <a:rPr lang="en-GB" sz="3300" b="1" dirty="0" err="1"/>
              <a:t>için</a:t>
            </a:r>
            <a:r>
              <a:rPr lang="en-GB" sz="3300" b="1" dirty="0"/>
              <a:t> </a:t>
            </a:r>
            <a:r>
              <a:rPr lang="en-GB" sz="3300" b="1" dirty="0" err="1"/>
              <a:t>İşin</a:t>
            </a:r>
            <a:r>
              <a:rPr lang="en-GB" sz="3300" b="1" dirty="0"/>
              <a:t> </a:t>
            </a:r>
            <a:r>
              <a:rPr lang="en-GB" sz="3300" b="1" dirty="0" err="1"/>
              <a:t>Geleceği</a:t>
            </a:r>
            <a:r>
              <a:rPr lang="en-GB" sz="3300" b="1" dirty="0"/>
              <a:t> </a:t>
            </a:r>
            <a:r>
              <a:rPr lang="en-GB" sz="3300" b="1" dirty="0" err="1"/>
              <a:t>İçin</a:t>
            </a:r>
            <a:r>
              <a:rPr lang="en-GB" sz="3300" b="1" dirty="0"/>
              <a:t> </a:t>
            </a:r>
            <a:r>
              <a:rPr lang="en-GB" sz="3300" b="1" dirty="0" err="1"/>
              <a:t>Çalışma</a:t>
            </a:r>
            <a:endParaRPr lang="en-GB" sz="3300" b="1" dirty="0"/>
          </a:p>
          <a:p>
            <a:pPr marL="0" indent="0" algn="just">
              <a:buNone/>
            </a:pPr>
            <a:endParaRPr lang="en-GB" sz="2000" b="1" dirty="0"/>
          </a:p>
          <a:p>
            <a:pPr marL="0" indent="0" algn="just">
              <a:buNone/>
            </a:pPr>
            <a:r>
              <a:rPr lang="en-GB" sz="3200" b="1" dirty="0" err="1"/>
              <a:t>Taslak</a:t>
            </a:r>
            <a:r>
              <a:rPr lang="en-GB" sz="3200" b="1" dirty="0"/>
              <a:t> </a:t>
            </a:r>
            <a:r>
              <a:rPr lang="en-GB" sz="3200" b="1" dirty="0" err="1"/>
              <a:t>Öneri</a:t>
            </a:r>
            <a:r>
              <a:rPr lang="en-GB" sz="3200" b="1" dirty="0"/>
              <a:t>:</a:t>
            </a:r>
          </a:p>
          <a:p>
            <a:pPr marL="0" indent="0" algn="just">
              <a:buNone/>
            </a:pPr>
            <a:endParaRPr lang="en-GB" sz="3200" b="1" dirty="0"/>
          </a:p>
          <a:p>
            <a:pPr marL="0" lvl="0" indent="0">
              <a:buNone/>
            </a:pPr>
            <a:r>
              <a:rPr lang="tr-TR" dirty="0"/>
              <a:t>Yeni düşük karbonlu sektörlerin tasarım ve karar alma süreçlerine engellilerin dâhil </a:t>
            </a:r>
            <a:r>
              <a:rPr lang="tr-TR" strike="sngStrike" dirty="0" smtClean="0">
                <a:solidFill>
                  <a:srgbClr val="FF0000"/>
                </a:solidFill>
              </a:rPr>
              <a:t>etmek </a:t>
            </a:r>
            <a:r>
              <a:rPr lang="tr-TR" dirty="0" smtClean="0">
                <a:solidFill>
                  <a:srgbClr val="FF0000"/>
                </a:solidFill>
              </a:rPr>
              <a:t>edilmesi</a:t>
            </a:r>
            <a:r>
              <a:rPr lang="tr-TR" dirty="0" smtClean="0"/>
              <a:t>.</a:t>
            </a:r>
            <a:endParaRPr lang="en-GB" dirty="0" smtClean="0"/>
          </a:p>
          <a:p>
            <a:pPr marL="0" lvl="0" indent="0">
              <a:buNone/>
            </a:pPr>
            <a:endParaRPr lang="en-GB" dirty="0"/>
          </a:p>
          <a:p>
            <a:pPr marL="0" indent="0" algn="just">
              <a:buNone/>
            </a:pPr>
            <a:r>
              <a:rPr lang="en-GB" sz="3200" b="1" dirty="0" err="1" smtClean="0"/>
              <a:t>Gerekçe</a:t>
            </a:r>
            <a:r>
              <a:rPr lang="en-GB" sz="3200" b="1" dirty="0"/>
              <a:t>: </a:t>
            </a:r>
          </a:p>
          <a:p>
            <a:pPr marL="0" indent="0" algn="just">
              <a:buNone/>
            </a:pPr>
            <a:endParaRPr lang="en-GB" sz="3200" b="1" dirty="0"/>
          </a:p>
          <a:p>
            <a:pPr marL="0" indent="0" algn="just">
              <a:buNone/>
            </a:pPr>
            <a:r>
              <a:rPr lang="tr-TR" sz="3200" dirty="0"/>
              <a:t>İşin geleceği, dijitalleşme, teknoloji ve otomasyon ile farklı çalışma şekilleri sunar. </a:t>
            </a:r>
            <a:r>
              <a:rPr lang="tr-TR" sz="3200" strike="sngStrike" dirty="0">
                <a:solidFill>
                  <a:srgbClr val="FF0000"/>
                </a:solidFill>
              </a:rPr>
              <a:t>ve olasılıklar ortaya çıkar</a:t>
            </a:r>
            <a:r>
              <a:rPr lang="tr-TR" sz="3200" dirty="0"/>
              <a:t> </a:t>
            </a:r>
            <a:r>
              <a:rPr lang="tr-TR" sz="3200" strike="sngStrike" dirty="0">
                <a:solidFill>
                  <a:srgbClr val="FF0000"/>
                </a:solidFill>
              </a:rPr>
              <a:t>ancak</a:t>
            </a:r>
            <a:r>
              <a:rPr lang="tr-TR" sz="3200" dirty="0"/>
              <a:t> </a:t>
            </a:r>
            <a:r>
              <a:rPr lang="tr-TR" sz="3200" dirty="0">
                <a:solidFill>
                  <a:srgbClr val="FF0000"/>
                </a:solidFill>
              </a:rPr>
              <a:t>Bu çalışma yöntemlerine </a:t>
            </a:r>
            <a:r>
              <a:rPr lang="tr-TR" sz="3200" dirty="0"/>
              <a:t>engellilerin erişebilirliğini sağlama, dijital becerilerini geliştirme ve </a:t>
            </a:r>
            <a:r>
              <a:rPr lang="tr-TR" sz="3200" dirty="0">
                <a:solidFill>
                  <a:srgbClr val="FF0000"/>
                </a:solidFill>
              </a:rPr>
              <a:t>böylece</a:t>
            </a:r>
            <a:r>
              <a:rPr lang="tr-TR" sz="3200" dirty="0"/>
              <a:t> dijital istihdamını yaygınlaştırma ihtiyacı vardır. </a:t>
            </a:r>
            <a:endParaRPr lang="en-GB" sz="3200" dirty="0"/>
          </a:p>
          <a:p>
            <a:pPr marL="0" indent="0">
              <a:buNone/>
            </a:pPr>
            <a:endParaRPr lang="en-GB" dirty="0"/>
          </a:p>
          <a:p>
            <a:pPr marL="0" lvl="0" indent="0">
              <a:buNone/>
            </a:pPr>
            <a:r>
              <a:rPr lang="en-GB" sz="3300" b="1" dirty="0" err="1"/>
              <a:t>Vaka</a:t>
            </a:r>
            <a:r>
              <a:rPr lang="en-GB" sz="3300" b="1" dirty="0"/>
              <a:t> </a:t>
            </a:r>
            <a:r>
              <a:rPr lang="en-GB" sz="3300" b="1" dirty="0" err="1"/>
              <a:t>Çalışması</a:t>
            </a:r>
            <a:r>
              <a:rPr lang="en-GB" sz="3300" b="1" dirty="0"/>
              <a:t>: </a:t>
            </a:r>
            <a:r>
              <a:rPr lang="tr-TR" dirty="0"/>
              <a:t>(10) Türkiye: Gözüm Ol (Be My </a:t>
            </a:r>
            <a:r>
              <a:rPr lang="tr-TR" dirty="0" err="1"/>
              <a:t>Eyes</a:t>
            </a:r>
            <a:r>
              <a:rPr lang="tr-TR" dirty="0" smtClean="0"/>
              <a:t>)</a:t>
            </a:r>
            <a:endParaRPr lang="en-GB" dirty="0" smtClean="0"/>
          </a:p>
          <a:p>
            <a:pPr marL="0" lvl="0" indent="0">
              <a:buNone/>
            </a:pPr>
            <a:endParaRPr lang="en-GB" dirty="0"/>
          </a:p>
          <a:p>
            <a:pPr marL="0" indent="0" algn="just">
              <a:buNone/>
            </a:pPr>
            <a:r>
              <a:rPr lang="tr-TR" sz="3200" b="1" dirty="0"/>
              <a:t>Esas Sorumlu Organizasyon</a:t>
            </a:r>
            <a:endParaRPr lang="en-GB" sz="3200" b="1" dirty="0"/>
          </a:p>
          <a:p>
            <a:pPr marL="0" indent="0" algn="just">
              <a:buNone/>
            </a:pPr>
            <a:r>
              <a:rPr lang="tr-TR" sz="3200" b="1" dirty="0"/>
              <a:t>Destekleyen Organizasyonlar</a:t>
            </a:r>
            <a:endParaRPr lang="en-GB" sz="3200" b="1" dirty="0"/>
          </a:p>
          <a:p>
            <a:endParaRPr lang="en-GB" dirty="0"/>
          </a:p>
        </p:txBody>
      </p:sp>
    </p:spTree>
    <p:extLst>
      <p:ext uri="{BB962C8B-B14F-4D97-AF65-F5344CB8AC3E}">
        <p14:creationId xmlns:p14="http://schemas.microsoft.com/office/powerpoint/2010/main" val="41686014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buNone/>
            </a:pPr>
            <a:r>
              <a:rPr lang="en-GB" sz="2000" b="1" dirty="0" smtClean="0"/>
              <a:t>10. </a:t>
            </a:r>
            <a:r>
              <a:rPr lang="tr-TR" sz="2000" b="1" dirty="0" smtClean="0"/>
              <a:t>Türkiye</a:t>
            </a:r>
            <a:r>
              <a:rPr lang="tr-TR" sz="2000" b="1" dirty="0"/>
              <a:t>: Gözüm Ol (Be My </a:t>
            </a:r>
            <a:r>
              <a:rPr lang="tr-TR" sz="2000" b="1" dirty="0" err="1"/>
              <a:t>Eyes</a:t>
            </a:r>
            <a:r>
              <a:rPr lang="tr-TR" sz="2000" b="1" dirty="0"/>
              <a:t>)</a:t>
            </a:r>
            <a:endParaRPr lang="en-GB" sz="2000" dirty="0"/>
          </a:p>
          <a:p>
            <a:pPr lvl="0" algn="just"/>
            <a:r>
              <a:rPr lang="tr-TR" sz="1800" dirty="0"/>
              <a:t>Katılımcı şirketlere yönelik canlı video aramalar vasıtasıyla görsel yardım için, kör/görme bozukluğu olan çalışanları gören gönüllüler ile bağlantı kuran ücretsiz uygulama;</a:t>
            </a:r>
            <a:endParaRPr lang="en-GB" sz="1800" dirty="0"/>
          </a:p>
          <a:p>
            <a:pPr lvl="0" algn="just"/>
            <a:r>
              <a:rPr lang="tr-TR" sz="1800" dirty="0"/>
              <a:t>Bir tuşa basarak, çalışanlar, ilgili destekçi ile video görüşme yaparak, anında bağlantı ile artan etkinlik oluşturabilirler.</a:t>
            </a:r>
            <a:endParaRPr lang="en-GB" sz="1800" dirty="0"/>
          </a:p>
          <a:p>
            <a:endParaRPr lang="en-GB" dirty="0"/>
          </a:p>
        </p:txBody>
      </p:sp>
    </p:spTree>
    <p:extLst>
      <p:ext uri="{BB962C8B-B14F-4D97-AF65-F5344CB8AC3E}">
        <p14:creationId xmlns:p14="http://schemas.microsoft.com/office/powerpoint/2010/main" val="31267105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277" y="1091876"/>
            <a:ext cx="8881353" cy="6035498"/>
          </a:xfrm>
          <a:prstGeom prst="rect">
            <a:avLst/>
          </a:prstGeom>
        </p:spPr>
        <p:txBody>
          <a:bodyPr wrap="square">
            <a:spAutoFit/>
          </a:bodyPr>
          <a:lstStyle/>
          <a:p>
            <a:pPr marL="0" indent="0" algn="just">
              <a:buNone/>
            </a:pPr>
            <a:r>
              <a:rPr lang="tr-TR" sz="2000" b="1" dirty="0"/>
              <a:t>Kurumlar </a:t>
            </a:r>
            <a:r>
              <a:rPr lang="en-GB" sz="2000" b="1" dirty="0" smtClean="0"/>
              <a:t>A</a:t>
            </a:r>
            <a:r>
              <a:rPr lang="tr-TR" sz="2000" b="1" dirty="0" err="1" smtClean="0"/>
              <a:t>rasındaki</a:t>
            </a:r>
            <a:r>
              <a:rPr lang="tr-TR" sz="2000" b="1" dirty="0" smtClean="0"/>
              <a:t> </a:t>
            </a:r>
            <a:r>
              <a:rPr lang="tr-TR" sz="2000" b="1" dirty="0"/>
              <a:t>Sosyal Diyalog ve </a:t>
            </a:r>
            <a:r>
              <a:rPr lang="en-GB" sz="2000" b="1" dirty="0" smtClean="0"/>
              <a:t>İ</a:t>
            </a:r>
            <a:r>
              <a:rPr lang="tr-TR" sz="2000" b="1" dirty="0" err="1" smtClean="0"/>
              <a:t>letişimi</a:t>
            </a:r>
            <a:r>
              <a:rPr lang="tr-TR" sz="2000" b="1" dirty="0" smtClean="0"/>
              <a:t> </a:t>
            </a:r>
            <a:r>
              <a:rPr lang="en-GB" sz="2000" b="1" dirty="0" smtClean="0"/>
              <a:t>S</a:t>
            </a:r>
            <a:r>
              <a:rPr lang="tr-TR" sz="2000" b="1" dirty="0" smtClean="0"/>
              <a:t>ağlayarak</a:t>
            </a:r>
            <a:r>
              <a:rPr lang="tr-TR" sz="2000" b="1" dirty="0"/>
              <a:t>, BM  Engelli Hakları Sözleşmesinin (UN CRPD) </a:t>
            </a:r>
            <a:r>
              <a:rPr lang="en-GB" sz="2000" b="1" dirty="0" smtClean="0"/>
              <a:t>U</a:t>
            </a:r>
            <a:r>
              <a:rPr lang="tr-TR" sz="2000" b="1" dirty="0" err="1" smtClean="0"/>
              <a:t>ygulanmasında</a:t>
            </a:r>
            <a:r>
              <a:rPr lang="tr-TR" sz="2000" b="1" dirty="0" smtClean="0"/>
              <a:t> </a:t>
            </a:r>
            <a:r>
              <a:rPr lang="tr-TR" sz="2000" b="1" dirty="0"/>
              <a:t>Yerel Yetkililer ve </a:t>
            </a:r>
            <a:r>
              <a:rPr lang="en-GB" sz="2000" b="1" dirty="0" smtClean="0"/>
              <a:t>D</a:t>
            </a:r>
            <a:r>
              <a:rPr lang="tr-TR" sz="2000" b="1" dirty="0" err="1" smtClean="0"/>
              <a:t>iğer</a:t>
            </a:r>
            <a:r>
              <a:rPr lang="tr-TR" sz="2000" b="1" dirty="0" smtClean="0"/>
              <a:t> </a:t>
            </a:r>
            <a:r>
              <a:rPr lang="en-GB" sz="2000" b="1" dirty="0" smtClean="0"/>
              <a:t>P</a:t>
            </a:r>
            <a:r>
              <a:rPr lang="tr-TR" sz="2000" b="1" dirty="0" err="1" smtClean="0"/>
              <a:t>aydaşlarla</a:t>
            </a:r>
            <a:r>
              <a:rPr lang="tr-TR" sz="2000" b="1" dirty="0" smtClean="0"/>
              <a:t> </a:t>
            </a:r>
            <a:r>
              <a:rPr lang="en-GB" sz="2000" b="1" dirty="0" smtClean="0"/>
              <a:t>Ç</a:t>
            </a:r>
            <a:r>
              <a:rPr lang="tr-TR" sz="2000" b="1" dirty="0" smtClean="0"/>
              <a:t>alışma</a:t>
            </a:r>
            <a:endParaRPr lang="en-GB" sz="2000" b="1" dirty="0" smtClean="0"/>
          </a:p>
          <a:p>
            <a:pPr marL="0" indent="0">
              <a:buNone/>
            </a:pPr>
            <a:endParaRPr lang="en-GB" sz="1600" b="1" dirty="0" smtClean="0">
              <a:solidFill>
                <a:schemeClr val="accent4"/>
              </a:solidFill>
            </a:endParaRPr>
          </a:p>
          <a:p>
            <a:pPr marL="0" indent="0" algn="just">
              <a:buNone/>
            </a:pPr>
            <a:r>
              <a:rPr lang="en-GB" sz="1800" b="1" dirty="0" err="1" smtClean="0">
                <a:solidFill>
                  <a:schemeClr val="accent4"/>
                </a:solidFill>
              </a:rPr>
              <a:t>Taslak</a:t>
            </a:r>
            <a:r>
              <a:rPr lang="en-GB" sz="1800" b="1" dirty="0" smtClean="0">
                <a:solidFill>
                  <a:schemeClr val="accent4"/>
                </a:solidFill>
              </a:rPr>
              <a:t> </a:t>
            </a:r>
            <a:r>
              <a:rPr lang="en-GB" sz="1800" b="1" dirty="0" err="1">
                <a:solidFill>
                  <a:schemeClr val="accent4"/>
                </a:solidFill>
              </a:rPr>
              <a:t>Öneri</a:t>
            </a:r>
            <a:r>
              <a:rPr lang="en-GB" sz="1800" b="1" dirty="0">
                <a:solidFill>
                  <a:schemeClr val="accent4"/>
                </a:solidFill>
              </a:rPr>
              <a:t>: </a:t>
            </a:r>
            <a:endParaRPr lang="en-GB" sz="1800" b="1"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buNone/>
            </a:pPr>
            <a:r>
              <a:rPr lang="tr-TR" sz="1600" dirty="0"/>
              <a:t>Birçok paydaşın </a:t>
            </a:r>
            <a:r>
              <a:rPr lang="tr-TR" sz="1600" strike="sngStrike" dirty="0">
                <a:solidFill>
                  <a:srgbClr val="FF0000"/>
                </a:solidFill>
              </a:rPr>
              <a:t>sosyal müdahil olmasıyla </a:t>
            </a:r>
            <a:r>
              <a:rPr lang="tr-TR" sz="1600" dirty="0" smtClean="0">
                <a:solidFill>
                  <a:srgbClr val="FF0000"/>
                </a:solidFill>
              </a:rPr>
              <a:t> katılımıyla </a:t>
            </a:r>
            <a:r>
              <a:rPr lang="tr-TR" sz="1600" dirty="0" smtClean="0"/>
              <a:t>(engelli </a:t>
            </a:r>
            <a:r>
              <a:rPr lang="tr-TR" sz="1600" dirty="0"/>
              <a:t>kadınları açıkça kapsayan ilk uluslararası sözleşme olan) Engelli Hakları Sözleşmesinin eksiksiz uygulanmasını </a:t>
            </a:r>
            <a:r>
              <a:rPr lang="tr-TR" sz="1600" dirty="0" smtClean="0"/>
              <a:t>sağlamak</a:t>
            </a:r>
            <a:r>
              <a:rPr lang="tr-TR" sz="1600" dirty="0"/>
              <a:t>.</a:t>
            </a:r>
            <a:endParaRPr lang="en-GB" sz="1600" dirty="0" smtClean="0"/>
          </a:p>
          <a:p>
            <a:pPr marL="0" lvl="0" indent="0">
              <a:buNone/>
            </a:pPr>
            <a:endParaRPr lang="en-GB" sz="1600" dirty="0"/>
          </a:p>
          <a:p>
            <a:pPr marL="0" indent="0" algn="just">
              <a:buNone/>
            </a:pPr>
            <a:r>
              <a:rPr lang="en-GB" sz="1800" b="1" dirty="0" err="1" smtClean="0">
                <a:solidFill>
                  <a:schemeClr val="accent4"/>
                </a:solidFill>
              </a:rPr>
              <a:t>Gerekçe</a:t>
            </a:r>
            <a:r>
              <a:rPr lang="en-GB" sz="1800" b="1" dirty="0">
                <a:solidFill>
                  <a:schemeClr val="accent4"/>
                </a:solidFill>
              </a:rPr>
              <a:t>: </a:t>
            </a:r>
            <a:endParaRPr lang="en-GB" sz="1800" b="1" dirty="0" smtClean="0">
              <a:solidFill>
                <a:schemeClr val="accent4"/>
              </a:solidFill>
            </a:endParaRPr>
          </a:p>
          <a:p>
            <a:pPr marL="0" indent="0" algn="just">
              <a:buNone/>
            </a:pPr>
            <a:r>
              <a:rPr lang="tr-TR" sz="1600" dirty="0"/>
              <a:t>BM Engelli Hakları Sözleşmesinin uygulanmasında, özellikle yerel yönetimler olmak üzere, farklı paydaşlarla çalışmanın </a:t>
            </a:r>
            <a:r>
              <a:rPr lang="tr-TR" sz="1600" dirty="0" smtClean="0"/>
              <a:t>önemi</a:t>
            </a:r>
            <a:r>
              <a:rPr lang="en-GB" sz="1600" dirty="0" smtClean="0"/>
              <a:t>.</a:t>
            </a:r>
          </a:p>
          <a:p>
            <a:pPr marL="0" indent="0" algn="just">
              <a:buNone/>
            </a:pPr>
            <a:endParaRPr lang="en-GB" sz="1600" dirty="0" smtClean="0"/>
          </a:p>
          <a:p>
            <a:pPr marL="0" indent="0" algn="just">
              <a:buNone/>
            </a:pPr>
            <a:r>
              <a:rPr lang="en-GB" sz="1800" b="1" dirty="0" err="1" smtClean="0"/>
              <a:t>Vaka</a:t>
            </a:r>
            <a:r>
              <a:rPr lang="en-GB" sz="1800" b="1" dirty="0" smtClean="0"/>
              <a:t> </a:t>
            </a:r>
            <a:r>
              <a:rPr lang="en-GB" sz="1800" b="1" dirty="0" err="1" smtClean="0"/>
              <a:t>Çalışması</a:t>
            </a:r>
            <a:r>
              <a:rPr lang="en-GB" sz="1800" b="1" dirty="0" smtClean="0"/>
              <a:t>: </a:t>
            </a:r>
            <a:r>
              <a:rPr lang="tr-TR" sz="1600" dirty="0"/>
              <a:t>(11) “Birlikte Çalışma” (Türkiye, İtalya ve İrlanda’dan uyarlamıştır</a:t>
            </a:r>
            <a:r>
              <a:rPr lang="tr-TR" sz="1600" dirty="0" smtClean="0"/>
              <a:t>)</a:t>
            </a:r>
            <a:endParaRPr lang="en-GB" sz="1600" b="1" dirty="0" smtClean="0"/>
          </a:p>
          <a:p>
            <a:pPr marL="0" indent="0" algn="just">
              <a:buNone/>
            </a:pPr>
            <a:r>
              <a:rPr lang="tr-TR" sz="1800" b="1" dirty="0" smtClean="0">
                <a:solidFill>
                  <a:schemeClr val="accent4"/>
                </a:solidFill>
              </a:rPr>
              <a:t>Es</a:t>
            </a:r>
            <a:r>
              <a:rPr lang="en-GB" sz="1800" b="1" dirty="0" smtClean="0">
                <a:solidFill>
                  <a:schemeClr val="accent4"/>
                </a:solidFill>
              </a:rPr>
              <a:t>a</a:t>
            </a:r>
            <a:r>
              <a:rPr lang="tr-TR" sz="1800" b="1" dirty="0" smtClean="0">
                <a:solidFill>
                  <a:schemeClr val="accent4"/>
                </a:solidFill>
              </a:rPr>
              <a:t>s </a:t>
            </a:r>
            <a:r>
              <a:rPr lang="tr-TR" sz="1800" b="1" dirty="0">
                <a:solidFill>
                  <a:schemeClr val="accent4"/>
                </a:solidFill>
              </a:rPr>
              <a:t>Sorumlu Organizasyon</a:t>
            </a:r>
            <a:endParaRPr lang="en-GB" sz="1800" b="1" dirty="0">
              <a:solidFill>
                <a:schemeClr val="accent4"/>
              </a:solidFill>
            </a:endParaRPr>
          </a:p>
          <a:p>
            <a:pPr marL="0" indent="0" algn="just">
              <a:buNone/>
            </a:pPr>
            <a:r>
              <a:rPr lang="tr-TR" sz="1800" b="1" dirty="0">
                <a:solidFill>
                  <a:schemeClr val="accent4"/>
                </a:solidFill>
              </a:rPr>
              <a:t>Destekleyen Organizasyonlar</a:t>
            </a:r>
            <a:endParaRPr lang="en-GB" sz="1800" b="1" dirty="0">
              <a:solidFill>
                <a:schemeClr val="accent4"/>
              </a:solidFill>
            </a:endParaRPr>
          </a:p>
          <a:p>
            <a:endParaRPr lang="en-GB" dirty="0">
              <a:latin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16359409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2920" y="1111332"/>
            <a:ext cx="8501974" cy="5058821"/>
          </a:xfrm>
          <a:prstGeom prst="rect">
            <a:avLst/>
          </a:prstGeom>
        </p:spPr>
        <p:txBody>
          <a:bodyPr wrap="square">
            <a:spAutoFit/>
          </a:bodyPr>
          <a:lstStyle/>
          <a:p>
            <a:pPr marL="0" indent="0" algn="just">
              <a:buNone/>
            </a:pPr>
            <a:r>
              <a:rPr lang="tr-TR" sz="2000" b="1" dirty="0"/>
              <a:t>Kurumlar </a:t>
            </a:r>
            <a:r>
              <a:rPr lang="en-GB" sz="2000" b="1" dirty="0" smtClean="0"/>
              <a:t>A</a:t>
            </a:r>
            <a:r>
              <a:rPr lang="tr-TR" sz="2000" b="1" dirty="0" err="1" smtClean="0"/>
              <a:t>rasındaki</a:t>
            </a:r>
            <a:r>
              <a:rPr lang="tr-TR" sz="2000" b="1" dirty="0" smtClean="0"/>
              <a:t> </a:t>
            </a:r>
            <a:r>
              <a:rPr lang="tr-TR" sz="2000" b="1" dirty="0"/>
              <a:t>Sosyal Diyalog ve </a:t>
            </a:r>
            <a:r>
              <a:rPr lang="en-GB" sz="2000" b="1" dirty="0" smtClean="0"/>
              <a:t>İ</a:t>
            </a:r>
            <a:r>
              <a:rPr lang="tr-TR" sz="2000" b="1" dirty="0" err="1" smtClean="0"/>
              <a:t>letişimi</a:t>
            </a:r>
            <a:r>
              <a:rPr lang="tr-TR" sz="2000" b="1" dirty="0" smtClean="0"/>
              <a:t> </a:t>
            </a:r>
            <a:r>
              <a:rPr lang="en-GB" sz="2000" b="1" dirty="0" smtClean="0"/>
              <a:t>S</a:t>
            </a:r>
            <a:r>
              <a:rPr lang="tr-TR" sz="2000" b="1" dirty="0" smtClean="0"/>
              <a:t>ağlayarak</a:t>
            </a:r>
            <a:r>
              <a:rPr lang="tr-TR" sz="2000" b="1" dirty="0"/>
              <a:t>, BM  Engelli Hakları Sözleşmesinin (UN CRPD) </a:t>
            </a:r>
            <a:r>
              <a:rPr lang="en-GB" sz="2000" b="1" dirty="0" smtClean="0"/>
              <a:t>U</a:t>
            </a:r>
            <a:r>
              <a:rPr lang="tr-TR" sz="2000" b="1" dirty="0" err="1" smtClean="0"/>
              <a:t>ygulanmasında</a:t>
            </a:r>
            <a:r>
              <a:rPr lang="tr-TR" sz="2000" b="1" dirty="0" smtClean="0"/>
              <a:t> </a:t>
            </a:r>
            <a:r>
              <a:rPr lang="tr-TR" sz="2000" b="1" dirty="0"/>
              <a:t>Yerel Yetkililer ve </a:t>
            </a:r>
            <a:r>
              <a:rPr lang="en-GB" sz="2000" b="1" dirty="0" smtClean="0"/>
              <a:t>D</a:t>
            </a:r>
            <a:r>
              <a:rPr lang="tr-TR" sz="2000" b="1" dirty="0" err="1" smtClean="0"/>
              <a:t>iğer</a:t>
            </a:r>
            <a:r>
              <a:rPr lang="tr-TR" sz="2000" b="1" dirty="0" smtClean="0"/>
              <a:t> </a:t>
            </a:r>
            <a:r>
              <a:rPr lang="en-GB" sz="2000" b="1" dirty="0" smtClean="0"/>
              <a:t>P</a:t>
            </a:r>
            <a:r>
              <a:rPr lang="tr-TR" sz="2000" b="1" dirty="0" err="1" smtClean="0"/>
              <a:t>aydaşlarla</a:t>
            </a:r>
            <a:r>
              <a:rPr lang="tr-TR" sz="2000" b="1" dirty="0" smtClean="0"/>
              <a:t> </a:t>
            </a:r>
            <a:r>
              <a:rPr lang="en-GB" sz="2000" b="1" dirty="0" smtClean="0"/>
              <a:t>Ç</a:t>
            </a:r>
            <a:r>
              <a:rPr lang="tr-TR" sz="2000" b="1" dirty="0" smtClean="0"/>
              <a:t>alışma</a:t>
            </a:r>
            <a:endParaRPr lang="en-GB" sz="2000" b="1" dirty="0" smtClean="0"/>
          </a:p>
          <a:p>
            <a:pPr marL="0" indent="0">
              <a:buNone/>
            </a:pPr>
            <a:endParaRPr lang="en-GB" sz="2000" b="1" dirty="0" smtClean="0">
              <a:solidFill>
                <a:schemeClr val="accent4"/>
              </a:solidFill>
            </a:endParaRPr>
          </a:p>
          <a:p>
            <a:pPr marL="0" indent="0" algn="just">
              <a:buNone/>
            </a:pPr>
            <a:r>
              <a:rPr lang="en-GB" sz="1800" b="1" dirty="0" err="1" smtClean="0">
                <a:solidFill>
                  <a:schemeClr val="accent4"/>
                </a:solidFill>
              </a:rPr>
              <a:t>Taslak</a:t>
            </a:r>
            <a:r>
              <a:rPr lang="en-GB" sz="1800" b="1" dirty="0" smtClean="0">
                <a:solidFill>
                  <a:schemeClr val="accent4"/>
                </a:solidFill>
              </a:rPr>
              <a:t> </a:t>
            </a:r>
            <a:r>
              <a:rPr lang="en-GB" sz="1800" b="1" dirty="0" err="1">
                <a:solidFill>
                  <a:schemeClr val="accent4"/>
                </a:solidFill>
              </a:rPr>
              <a:t>Öneri</a:t>
            </a:r>
            <a:r>
              <a:rPr lang="en-GB" sz="1800" b="1" dirty="0">
                <a:solidFill>
                  <a:schemeClr val="accent4"/>
                </a:solidFill>
              </a:rPr>
              <a:t>: </a:t>
            </a:r>
            <a:endParaRPr lang="en-GB" sz="1800" b="1" dirty="0">
              <a:ea typeface="Calibri" panose="020F0502020204030204" pitchFamily="34" charset="0"/>
              <a:cs typeface="Times New Roman" panose="02020603050405020304" pitchFamily="18" charset="0"/>
            </a:endParaRPr>
          </a:p>
          <a:p>
            <a:pPr marL="0" lvl="0" indent="0" algn="just">
              <a:buNone/>
            </a:pPr>
            <a:r>
              <a:rPr lang="tr-TR" sz="1600" dirty="0" smtClean="0"/>
              <a:t>Sosyal </a:t>
            </a:r>
            <a:r>
              <a:rPr lang="tr-TR" sz="1600" dirty="0" smtClean="0"/>
              <a:t>diyalog </a:t>
            </a:r>
            <a:r>
              <a:rPr lang="tr-TR" sz="1600" dirty="0" smtClean="0">
                <a:solidFill>
                  <a:srgbClr val="FF0000"/>
                </a:solidFill>
              </a:rPr>
              <a:t>yoluyla</a:t>
            </a:r>
            <a:r>
              <a:rPr lang="tr-TR" sz="1600" dirty="0" smtClean="0"/>
              <a:t> </a:t>
            </a:r>
            <a:r>
              <a:rPr lang="tr-TR" sz="1600" dirty="0"/>
              <a:t>mevzuat ve politikaların engelli kadınları </a:t>
            </a:r>
            <a:r>
              <a:rPr lang="tr-TR" sz="1600" strike="sngStrike" dirty="0">
                <a:solidFill>
                  <a:srgbClr val="FF0000"/>
                </a:solidFill>
              </a:rPr>
              <a:t>tamamen</a:t>
            </a:r>
            <a:r>
              <a:rPr lang="tr-TR" sz="1600" dirty="0"/>
              <a:t> </a:t>
            </a:r>
            <a:r>
              <a:rPr lang="tr-TR" sz="1600" dirty="0" smtClean="0">
                <a:solidFill>
                  <a:srgbClr val="FF0000"/>
                </a:solidFill>
              </a:rPr>
              <a:t>daha etkin şekilde </a:t>
            </a:r>
            <a:r>
              <a:rPr lang="tr-TR" sz="1600" dirty="0" smtClean="0"/>
              <a:t>korumasını sağlamak</a:t>
            </a:r>
            <a:r>
              <a:rPr lang="tr-TR" sz="1600" dirty="0"/>
              <a:t>.</a:t>
            </a:r>
            <a:endParaRPr lang="en-GB" sz="1600" dirty="0" smtClean="0"/>
          </a:p>
          <a:p>
            <a:pPr marL="0" lvl="0" indent="0">
              <a:buNone/>
            </a:pPr>
            <a:endParaRPr lang="en-GB" sz="1600" dirty="0"/>
          </a:p>
          <a:p>
            <a:pPr marL="0" indent="0" algn="just">
              <a:buNone/>
            </a:pPr>
            <a:r>
              <a:rPr lang="en-GB" sz="1800" b="1" dirty="0" err="1" smtClean="0">
                <a:solidFill>
                  <a:schemeClr val="accent4"/>
                </a:solidFill>
              </a:rPr>
              <a:t>Gerekçe</a:t>
            </a:r>
            <a:r>
              <a:rPr lang="en-GB" sz="1800" b="1" dirty="0">
                <a:solidFill>
                  <a:schemeClr val="accent4"/>
                </a:solidFill>
              </a:rPr>
              <a:t>: </a:t>
            </a:r>
            <a:endParaRPr lang="en-GB" sz="1800" b="1" dirty="0" smtClean="0">
              <a:solidFill>
                <a:schemeClr val="accent4"/>
              </a:solidFill>
            </a:endParaRPr>
          </a:p>
          <a:p>
            <a:pPr marL="0" indent="0" algn="just">
              <a:buNone/>
            </a:pPr>
            <a:r>
              <a:rPr lang="tr-TR" sz="1600" dirty="0"/>
              <a:t>BM Engelli Hakları Sözleşmesinin uygulanmasında, özellikle yerel yönetimler olmak üzere, farklı paydaşlarla çalışmanın </a:t>
            </a:r>
            <a:r>
              <a:rPr lang="tr-TR" sz="1600" dirty="0" smtClean="0"/>
              <a:t>önemi</a:t>
            </a:r>
            <a:r>
              <a:rPr lang="en-GB" sz="1600" dirty="0" smtClean="0"/>
              <a:t>.</a:t>
            </a:r>
          </a:p>
          <a:p>
            <a:pPr marL="0" indent="0" algn="just">
              <a:buNone/>
            </a:pPr>
            <a:endParaRPr lang="en-GB" sz="1600" dirty="0" smtClean="0"/>
          </a:p>
          <a:p>
            <a:pPr marL="0" indent="0" algn="just">
              <a:buNone/>
            </a:pPr>
            <a:r>
              <a:rPr lang="en-GB" sz="1800" b="1" dirty="0" err="1" smtClean="0"/>
              <a:t>Vaka</a:t>
            </a:r>
            <a:r>
              <a:rPr lang="en-GB" sz="1800" b="1" dirty="0" smtClean="0"/>
              <a:t> </a:t>
            </a:r>
            <a:r>
              <a:rPr lang="en-GB" sz="1800" b="1" dirty="0" err="1" smtClean="0"/>
              <a:t>Çalışması</a:t>
            </a:r>
            <a:r>
              <a:rPr lang="en-GB" sz="1800" b="1" dirty="0" smtClean="0"/>
              <a:t>: </a:t>
            </a:r>
            <a:r>
              <a:rPr lang="tr-TR" sz="1600" dirty="0"/>
              <a:t>(11) “Birlikte Çalışma” (Türkiye, İtalya ve İrlanda’dan uyarlamıştır)</a:t>
            </a:r>
            <a:endParaRPr lang="en-GB" sz="1600" b="1" dirty="0" smtClean="0"/>
          </a:p>
          <a:p>
            <a:pPr marL="0" indent="0" algn="just">
              <a:buNone/>
            </a:pPr>
            <a:r>
              <a:rPr lang="tr-TR" sz="1800" b="1" dirty="0" smtClean="0">
                <a:solidFill>
                  <a:schemeClr val="accent4"/>
                </a:solidFill>
              </a:rPr>
              <a:t>Es</a:t>
            </a:r>
            <a:r>
              <a:rPr lang="en-GB" sz="1800" b="1" dirty="0" smtClean="0">
                <a:solidFill>
                  <a:schemeClr val="accent4"/>
                </a:solidFill>
              </a:rPr>
              <a:t>a</a:t>
            </a:r>
            <a:r>
              <a:rPr lang="tr-TR" sz="1800" b="1" dirty="0" smtClean="0">
                <a:solidFill>
                  <a:schemeClr val="accent4"/>
                </a:solidFill>
              </a:rPr>
              <a:t>s </a:t>
            </a:r>
            <a:r>
              <a:rPr lang="tr-TR" sz="1800" b="1" dirty="0">
                <a:solidFill>
                  <a:schemeClr val="accent4"/>
                </a:solidFill>
              </a:rPr>
              <a:t>Sorumlu Organizasyon</a:t>
            </a:r>
            <a:endParaRPr lang="en-GB" sz="1800" b="1" dirty="0">
              <a:solidFill>
                <a:schemeClr val="accent4"/>
              </a:solidFill>
            </a:endParaRPr>
          </a:p>
          <a:p>
            <a:pPr marL="0" indent="0" algn="just">
              <a:buNone/>
            </a:pPr>
            <a:r>
              <a:rPr lang="tr-TR" sz="1800" b="1" dirty="0">
                <a:solidFill>
                  <a:schemeClr val="accent4"/>
                </a:solidFill>
              </a:rPr>
              <a:t>Destekleyen </a:t>
            </a:r>
            <a:r>
              <a:rPr lang="tr-TR" sz="1800" b="1" dirty="0" smtClean="0">
                <a:solidFill>
                  <a:schemeClr val="accent4"/>
                </a:solidFill>
              </a:rPr>
              <a:t>Organizasyonla</a:t>
            </a:r>
            <a:r>
              <a:rPr lang="en-GB" sz="1800" b="1" dirty="0" smtClean="0">
                <a:solidFill>
                  <a:schemeClr val="accent4"/>
                </a:solidFill>
              </a:rPr>
              <a:t>r</a:t>
            </a:r>
            <a:endParaRPr lang="en-GB" sz="32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781263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6460" y="1198881"/>
            <a:ext cx="9017540" cy="4927600"/>
          </a:xfrm>
        </p:spPr>
        <p:txBody>
          <a:bodyPr>
            <a:normAutofit/>
          </a:bodyPr>
          <a:lstStyle/>
          <a:p>
            <a:pPr marL="0" indent="0" algn="just">
              <a:buNone/>
            </a:pPr>
            <a:r>
              <a:rPr lang="tr-TR" sz="2200" b="1" dirty="0"/>
              <a:t>Kurumlar </a:t>
            </a:r>
            <a:r>
              <a:rPr lang="en-GB" sz="2200" b="1" dirty="0"/>
              <a:t>A</a:t>
            </a:r>
            <a:r>
              <a:rPr lang="tr-TR" sz="2200" b="1" dirty="0" err="1"/>
              <a:t>rasındaki</a:t>
            </a:r>
            <a:r>
              <a:rPr lang="tr-TR" sz="2200" b="1" dirty="0"/>
              <a:t> Sosyal Diyalog ve </a:t>
            </a:r>
            <a:r>
              <a:rPr lang="en-GB" sz="2200" b="1" dirty="0"/>
              <a:t>İ</a:t>
            </a:r>
            <a:r>
              <a:rPr lang="tr-TR" sz="2200" b="1" dirty="0" err="1"/>
              <a:t>letişimi</a:t>
            </a:r>
            <a:r>
              <a:rPr lang="tr-TR" sz="2200" b="1" dirty="0"/>
              <a:t> </a:t>
            </a:r>
            <a:r>
              <a:rPr lang="en-GB" sz="2200" b="1" dirty="0"/>
              <a:t>S</a:t>
            </a:r>
            <a:r>
              <a:rPr lang="tr-TR" sz="2200" b="1" dirty="0"/>
              <a:t>ağlayarak, BM  Engelli Hakları Sözleşmesinin (UN CRPD) </a:t>
            </a:r>
            <a:r>
              <a:rPr lang="en-GB" sz="2200" b="1" dirty="0"/>
              <a:t>U</a:t>
            </a:r>
            <a:r>
              <a:rPr lang="tr-TR" sz="2200" b="1" dirty="0" err="1"/>
              <a:t>ygulanmasında</a:t>
            </a:r>
            <a:r>
              <a:rPr lang="tr-TR" sz="2200" b="1" dirty="0"/>
              <a:t> Yerel Yetkililer ve </a:t>
            </a:r>
            <a:r>
              <a:rPr lang="en-GB" sz="2200" b="1" dirty="0"/>
              <a:t>D</a:t>
            </a:r>
            <a:r>
              <a:rPr lang="tr-TR" sz="2200" b="1" dirty="0" err="1"/>
              <a:t>iğer</a:t>
            </a:r>
            <a:r>
              <a:rPr lang="tr-TR" sz="2200" b="1" dirty="0"/>
              <a:t> </a:t>
            </a:r>
            <a:r>
              <a:rPr lang="en-GB" sz="2200" b="1" dirty="0"/>
              <a:t>P</a:t>
            </a:r>
            <a:r>
              <a:rPr lang="tr-TR" sz="2200" b="1" dirty="0" err="1"/>
              <a:t>aydaşlarla</a:t>
            </a:r>
            <a:r>
              <a:rPr lang="tr-TR" sz="2200" b="1" dirty="0"/>
              <a:t> </a:t>
            </a:r>
            <a:r>
              <a:rPr lang="en-GB" sz="2200" b="1" dirty="0"/>
              <a:t>Ç</a:t>
            </a:r>
            <a:r>
              <a:rPr lang="tr-TR" sz="2200" b="1" dirty="0"/>
              <a:t>alışma</a:t>
            </a:r>
            <a:endParaRPr lang="en-GB" sz="2200" b="1" dirty="0"/>
          </a:p>
          <a:p>
            <a:pPr marL="0" indent="0" algn="just">
              <a:buNone/>
            </a:pPr>
            <a:r>
              <a:rPr lang="en-GB" sz="1900" b="1" dirty="0" err="1"/>
              <a:t>Taslak</a:t>
            </a:r>
            <a:r>
              <a:rPr lang="en-GB" sz="1900" b="1" dirty="0"/>
              <a:t> </a:t>
            </a:r>
            <a:r>
              <a:rPr lang="en-GB" sz="1900" b="1" dirty="0" err="1"/>
              <a:t>Öneri</a:t>
            </a:r>
            <a:r>
              <a:rPr lang="en-GB" sz="1900" b="1" dirty="0"/>
              <a:t>: </a:t>
            </a:r>
            <a:endParaRPr lang="en-GB" sz="1900" b="1"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buNone/>
            </a:pPr>
            <a:r>
              <a:rPr lang="tr-TR" sz="1600" strike="sngStrike" dirty="0" smtClean="0">
                <a:solidFill>
                  <a:srgbClr val="FF0000"/>
                </a:solidFill>
              </a:rPr>
              <a:t>İlgili </a:t>
            </a:r>
            <a:r>
              <a:rPr lang="tr-TR" sz="1600" strike="sngStrike" dirty="0">
                <a:solidFill>
                  <a:srgbClr val="FF0000"/>
                </a:solidFill>
              </a:rPr>
              <a:t>tüm </a:t>
            </a:r>
            <a:r>
              <a:rPr lang="tr-TR" sz="1600" strike="sngStrike" dirty="0" smtClean="0">
                <a:solidFill>
                  <a:srgbClr val="FF0000"/>
                </a:solidFill>
              </a:rPr>
              <a:t>paydaşları </a:t>
            </a:r>
            <a:r>
              <a:rPr lang="tr-TR" sz="1600" strike="sngStrike" dirty="0">
                <a:solidFill>
                  <a:srgbClr val="FF0000"/>
                </a:solidFill>
              </a:rPr>
              <a:t>dâhil eden </a:t>
            </a:r>
            <a:r>
              <a:rPr lang="tr-TR" sz="1600" dirty="0"/>
              <a:t>BM Engelli Hakları Sözleşmesini uygulamak için yeni stratejiler geliştirmede kilit aktörler olarak yerel yönetimleri teşvik </a:t>
            </a:r>
            <a:r>
              <a:rPr lang="tr-TR" sz="1600" dirty="0" smtClean="0"/>
              <a:t>etmek</a:t>
            </a:r>
            <a:r>
              <a:rPr lang="tr-TR" sz="1600" dirty="0"/>
              <a:t>.</a:t>
            </a:r>
            <a:endParaRPr lang="en-GB" sz="1600" dirty="0" smtClean="0"/>
          </a:p>
          <a:p>
            <a:pPr marL="0" lvl="0" indent="0" algn="just">
              <a:buNone/>
            </a:pPr>
            <a:endParaRPr lang="en-GB" sz="1600" dirty="0"/>
          </a:p>
          <a:p>
            <a:pPr marL="0" indent="0" algn="just">
              <a:buNone/>
            </a:pPr>
            <a:r>
              <a:rPr lang="en-GB" sz="1900" b="1" dirty="0" err="1" smtClean="0"/>
              <a:t>Gerekçe</a:t>
            </a:r>
            <a:r>
              <a:rPr lang="en-GB" sz="1900" b="1" dirty="0"/>
              <a:t>: </a:t>
            </a:r>
          </a:p>
          <a:p>
            <a:pPr marL="0" indent="0" algn="just">
              <a:buNone/>
            </a:pPr>
            <a:r>
              <a:rPr lang="tr-TR" sz="1600" dirty="0"/>
              <a:t>BM Engelli Hakları Sözleşmesinin uygulanmasında, özellikle yerel yönetimler olmak üzere, farklı paydaşlarla çalışmanın önemi</a:t>
            </a:r>
            <a:r>
              <a:rPr lang="en-GB" sz="1600" dirty="0" smtClean="0"/>
              <a:t>.</a:t>
            </a:r>
          </a:p>
          <a:p>
            <a:pPr marL="0" indent="0" algn="just">
              <a:buNone/>
            </a:pPr>
            <a:endParaRPr lang="en-GB" sz="1600" dirty="0"/>
          </a:p>
          <a:p>
            <a:pPr marL="0" indent="0" algn="just">
              <a:buNone/>
            </a:pPr>
            <a:r>
              <a:rPr lang="en-GB" sz="1900" b="1" dirty="0" err="1"/>
              <a:t>Vaka</a:t>
            </a:r>
            <a:r>
              <a:rPr lang="en-GB" sz="1900" b="1" dirty="0"/>
              <a:t> </a:t>
            </a:r>
            <a:r>
              <a:rPr lang="en-GB" sz="1900" b="1" dirty="0" err="1"/>
              <a:t>Çalışması</a:t>
            </a:r>
            <a:r>
              <a:rPr lang="en-GB" sz="1900" b="1" dirty="0"/>
              <a:t>: </a:t>
            </a:r>
            <a:r>
              <a:rPr lang="tr-TR" sz="1600" dirty="0"/>
              <a:t>(11) “Birlikte Çalışma” (Türkiye, İtalya ve İrlanda’dan uyarlamıştır)</a:t>
            </a:r>
            <a:endParaRPr lang="en-GB" sz="1600" b="1" dirty="0"/>
          </a:p>
          <a:p>
            <a:pPr marL="0" indent="0" algn="just">
              <a:buNone/>
            </a:pPr>
            <a:r>
              <a:rPr lang="tr-TR" sz="1600" b="1" dirty="0"/>
              <a:t>Es</a:t>
            </a:r>
            <a:r>
              <a:rPr lang="en-GB" sz="1600" b="1" dirty="0"/>
              <a:t>a</a:t>
            </a:r>
            <a:r>
              <a:rPr lang="tr-TR" sz="1600" b="1" dirty="0"/>
              <a:t>s Sorumlu Organizasyon</a:t>
            </a:r>
            <a:endParaRPr lang="en-GB" sz="1600" b="1" dirty="0"/>
          </a:p>
          <a:p>
            <a:pPr marL="0" indent="0" algn="just">
              <a:buNone/>
            </a:pPr>
            <a:r>
              <a:rPr lang="tr-TR" sz="1600" b="1" dirty="0"/>
              <a:t>Destekleyen Organizasyonla</a:t>
            </a:r>
            <a:r>
              <a:rPr lang="en-GB" sz="1600" b="1" dirty="0"/>
              <a:t>r</a:t>
            </a:r>
            <a:endParaRPr lang="en-GB" sz="16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295645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5275B45-CF17-E54B-989B-7FB9A5240CF7}"/>
              </a:ext>
            </a:extLst>
          </p:cNvPr>
          <p:cNvGraphicFramePr>
            <a:graphicFrameLocks noGrp="1"/>
          </p:cNvGraphicFramePr>
          <p:nvPr>
            <p:ph idx="1"/>
            <p:extLst>
              <p:ext uri="{D42A27DB-BD31-4B8C-83A1-F6EECF244321}">
                <p14:modId xmlns:p14="http://schemas.microsoft.com/office/powerpoint/2010/main" val="1773895573"/>
              </p:ext>
            </p:extLst>
          </p:nvPr>
        </p:nvGraphicFramePr>
        <p:xfrm>
          <a:off x="3849188" y="2055223"/>
          <a:ext cx="5049337" cy="40298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ontent Placeholder 1">
            <a:extLst>
              <a:ext uri="{FF2B5EF4-FFF2-40B4-BE49-F238E27FC236}">
                <a16:creationId xmlns:a16="http://schemas.microsoft.com/office/drawing/2014/main" id="{ABA7FD40-DA22-DC4E-BB47-8F63F8EB244F}"/>
              </a:ext>
            </a:extLst>
          </p:cNvPr>
          <p:cNvSpPr txBox="1">
            <a:spLocks/>
          </p:cNvSpPr>
          <p:nvPr/>
        </p:nvSpPr>
        <p:spPr>
          <a:xfrm>
            <a:off x="-287292" y="1370863"/>
            <a:ext cx="2594244" cy="518533"/>
          </a:xfrm>
          <a:prstGeom prst="roundRect">
            <a:avLst>
              <a:gd name="adj" fmla="val 50000"/>
            </a:avLst>
          </a:prstGeom>
        </p:spPr>
        <p:style>
          <a:lnRef idx="0">
            <a:schemeClr val="accent2"/>
          </a:lnRef>
          <a:fillRef idx="3">
            <a:schemeClr val="accent2"/>
          </a:fillRef>
          <a:effectRef idx="3">
            <a:schemeClr val="accent2"/>
          </a:effectRef>
          <a:fontRef idx="minor">
            <a:schemeClr val="lt1"/>
          </a:fontRef>
        </p:style>
        <p:txBody>
          <a:bodyPr vert="horz" wrap="none" lIns="720000" tIns="36000" rIns="216000" bIns="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ln w="0"/>
                <a:solidFill>
                  <a:schemeClr val="bg2"/>
                </a:solidFill>
                <a:effectLst>
                  <a:outerShdw blurRad="50800" dist="38100" dir="2700000" algn="tl" rotWithShape="0">
                    <a:prstClr val="black">
                      <a:alpha val="40000"/>
                    </a:prstClr>
                  </a:outerShdw>
                </a:effectLst>
                <a:latin typeface="+mj-lt"/>
              </a:rPr>
              <a:t>STUDIES</a:t>
            </a:r>
            <a:endParaRPr lang="en-US" sz="1800" dirty="0">
              <a:ln w="0"/>
              <a:solidFill>
                <a:schemeClr val="bg2"/>
              </a:solidFill>
              <a:effectLst>
                <a:outerShdw blurRad="50800" dist="38100" dir="2700000" algn="tl" rotWithShape="0">
                  <a:prstClr val="black">
                    <a:alpha val="40000"/>
                  </a:prstClr>
                </a:outerShdw>
              </a:effectLst>
              <a:latin typeface="+mj-lt"/>
            </a:endParaRPr>
          </a:p>
        </p:txBody>
      </p:sp>
      <p:sp>
        <p:nvSpPr>
          <p:cNvPr id="11" name="TextBox 10">
            <a:extLst>
              <a:ext uri="{FF2B5EF4-FFF2-40B4-BE49-F238E27FC236}">
                <a16:creationId xmlns:a16="http://schemas.microsoft.com/office/drawing/2014/main" id="{90D17994-0EAF-364F-8C3D-D126B303B7EA}"/>
              </a:ext>
            </a:extLst>
          </p:cNvPr>
          <p:cNvSpPr txBox="1"/>
          <p:nvPr/>
        </p:nvSpPr>
        <p:spPr>
          <a:xfrm>
            <a:off x="843911" y="2055223"/>
            <a:ext cx="3249117" cy="1292662"/>
          </a:xfrm>
          <a:prstGeom prst="rect">
            <a:avLst/>
          </a:prstGeom>
          <a:noFill/>
        </p:spPr>
        <p:txBody>
          <a:bodyPr wrap="square" rtlCol="0">
            <a:spAutoFit/>
          </a:bodyPr>
          <a:lstStyle/>
          <a:p>
            <a:r>
              <a:rPr lang="en-US" sz="2400" b="1" dirty="0">
                <a:solidFill>
                  <a:schemeClr val="accent2"/>
                </a:solidFill>
              </a:rPr>
              <a:t>Methodology:</a:t>
            </a:r>
          </a:p>
          <a:p>
            <a:r>
              <a:rPr lang="en-US" dirty="0"/>
              <a:t>Desk research + stakeholder meetings and workshops + analysis + reports</a:t>
            </a:r>
          </a:p>
        </p:txBody>
      </p:sp>
      <p:pic>
        <p:nvPicPr>
          <p:cNvPr id="12" name="Picture 11">
            <a:extLst>
              <a:ext uri="{FF2B5EF4-FFF2-40B4-BE49-F238E27FC236}">
                <a16:creationId xmlns:a16="http://schemas.microsoft.com/office/drawing/2014/main" id="{7177A56A-CBAB-D144-9A45-E04ED03AB33D}"/>
              </a:ext>
            </a:extLst>
          </p:cNvPr>
          <p:cNvPicPr>
            <a:picLocks noChangeAspect="1"/>
          </p:cNvPicPr>
          <p:nvPr/>
        </p:nvPicPr>
        <p:blipFill>
          <a:blip r:embed="rId7"/>
          <a:stretch>
            <a:fillRect/>
          </a:stretch>
        </p:blipFill>
        <p:spPr>
          <a:xfrm>
            <a:off x="-633797" y="1100137"/>
            <a:ext cx="1063466" cy="1063466"/>
          </a:xfrm>
          <a:prstGeom prst="rect">
            <a:avLst/>
          </a:prstGeom>
          <a:effectLst>
            <a:outerShdw blurRad="50800" dist="38100" dir="2700000" algn="tl" rotWithShape="0">
              <a:prstClr val="black">
                <a:alpha val="73712"/>
              </a:prstClr>
            </a:outerShdw>
          </a:effectLst>
        </p:spPr>
      </p:pic>
      <p:sp>
        <p:nvSpPr>
          <p:cNvPr id="6" name="Flowchart: Process 5">
            <a:extLst>
              <a:ext uri="{FF2B5EF4-FFF2-40B4-BE49-F238E27FC236}">
                <a16:creationId xmlns:a16="http://schemas.microsoft.com/office/drawing/2014/main" id="{3EE23682-57D9-43E5-AAE0-47EED88BEDD7}"/>
              </a:ext>
            </a:extLst>
          </p:cNvPr>
          <p:cNvSpPr/>
          <p:nvPr/>
        </p:nvSpPr>
        <p:spPr>
          <a:xfrm>
            <a:off x="4303171" y="3160171"/>
            <a:ext cx="537658" cy="537658"/>
          </a:xfrm>
          <a:prstGeom prst="flowChartProcess">
            <a:avLst/>
          </a:prstGeom>
          <a:blipFill dpi="0" rotWithShape="1">
            <a:blip r:embed="rId8"/>
            <a:srcRect/>
            <a:stretch>
              <a:fillRect l="4513" t="32226" r="5567" b="31806"/>
            </a:stretch>
          </a:blipFill>
          <a:ln>
            <a:noFill/>
          </a:ln>
          <a:effectLst/>
        </p:spPr>
      </p:sp>
    </p:spTree>
    <p:extLst>
      <p:ext uri="{BB962C8B-B14F-4D97-AF65-F5344CB8AC3E}">
        <p14:creationId xmlns:p14="http://schemas.microsoft.com/office/powerpoint/2010/main" val="270493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6459" y="1198881"/>
            <a:ext cx="8871625" cy="4927600"/>
          </a:xfrm>
        </p:spPr>
        <p:txBody>
          <a:bodyPr>
            <a:normAutofit fontScale="92500"/>
          </a:bodyPr>
          <a:lstStyle/>
          <a:p>
            <a:pPr marL="0" indent="0" algn="just">
              <a:buNone/>
            </a:pPr>
            <a:r>
              <a:rPr lang="tr-TR" sz="2400" b="1" dirty="0"/>
              <a:t>Kurumlar </a:t>
            </a:r>
            <a:r>
              <a:rPr lang="en-GB" sz="2400" b="1" dirty="0"/>
              <a:t>A</a:t>
            </a:r>
            <a:r>
              <a:rPr lang="tr-TR" sz="2400" b="1" dirty="0" err="1"/>
              <a:t>rasındaki</a:t>
            </a:r>
            <a:r>
              <a:rPr lang="tr-TR" sz="2400" b="1" dirty="0"/>
              <a:t> Sosyal Diyalog ve </a:t>
            </a:r>
            <a:r>
              <a:rPr lang="en-GB" sz="2400" b="1" dirty="0"/>
              <a:t>İ</a:t>
            </a:r>
            <a:r>
              <a:rPr lang="tr-TR" sz="2400" b="1" dirty="0" err="1"/>
              <a:t>letişimi</a:t>
            </a:r>
            <a:r>
              <a:rPr lang="tr-TR" sz="2400" b="1" dirty="0"/>
              <a:t> </a:t>
            </a:r>
            <a:r>
              <a:rPr lang="en-GB" sz="2400" b="1" dirty="0"/>
              <a:t>S</a:t>
            </a:r>
            <a:r>
              <a:rPr lang="tr-TR" sz="2400" b="1" dirty="0"/>
              <a:t>ağlayarak, BM  Engelli Hakları Sözleşmesinin (UN CRPD) </a:t>
            </a:r>
            <a:r>
              <a:rPr lang="en-GB" sz="2400" b="1" dirty="0"/>
              <a:t>U</a:t>
            </a:r>
            <a:r>
              <a:rPr lang="tr-TR" sz="2400" b="1" dirty="0" err="1"/>
              <a:t>ygulanmasında</a:t>
            </a:r>
            <a:r>
              <a:rPr lang="tr-TR" sz="2400" b="1" dirty="0"/>
              <a:t> Yerel Yetkililer ve </a:t>
            </a:r>
            <a:r>
              <a:rPr lang="en-GB" sz="2400" b="1" dirty="0"/>
              <a:t>D</a:t>
            </a:r>
            <a:r>
              <a:rPr lang="tr-TR" sz="2400" b="1" dirty="0" err="1"/>
              <a:t>iğer</a:t>
            </a:r>
            <a:r>
              <a:rPr lang="tr-TR" sz="2400" b="1" dirty="0"/>
              <a:t> </a:t>
            </a:r>
            <a:r>
              <a:rPr lang="en-GB" sz="2400" b="1" dirty="0"/>
              <a:t>P</a:t>
            </a:r>
            <a:r>
              <a:rPr lang="tr-TR" sz="2400" b="1" dirty="0" err="1"/>
              <a:t>aydaşlarla</a:t>
            </a:r>
            <a:r>
              <a:rPr lang="tr-TR" sz="2400" b="1" dirty="0"/>
              <a:t> </a:t>
            </a:r>
            <a:r>
              <a:rPr lang="en-GB" sz="2400" b="1" dirty="0"/>
              <a:t>Ç</a:t>
            </a:r>
            <a:r>
              <a:rPr lang="tr-TR" sz="2400" b="1" dirty="0"/>
              <a:t>alışma</a:t>
            </a:r>
            <a:endParaRPr lang="en-GB" sz="2400" b="1" dirty="0"/>
          </a:p>
          <a:p>
            <a:pPr marL="0" indent="0" algn="just">
              <a:buNone/>
            </a:pPr>
            <a:r>
              <a:rPr lang="en-GB" sz="1900" b="1" dirty="0" err="1"/>
              <a:t>Taslak</a:t>
            </a:r>
            <a:r>
              <a:rPr lang="en-GB" sz="1900" b="1" dirty="0"/>
              <a:t> </a:t>
            </a:r>
            <a:r>
              <a:rPr lang="en-GB" sz="1900" b="1" dirty="0" err="1"/>
              <a:t>Öneri</a:t>
            </a:r>
            <a:r>
              <a:rPr lang="en-GB" sz="1900" b="1" dirty="0"/>
              <a:t>: </a:t>
            </a:r>
            <a:endParaRPr lang="en-GB" sz="1900" b="1"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buNone/>
            </a:pPr>
            <a:r>
              <a:rPr lang="tr-TR" sz="1600" strike="sngStrike" dirty="0" smtClean="0">
                <a:solidFill>
                  <a:srgbClr val="FF0000"/>
                </a:solidFill>
              </a:rPr>
              <a:t>Bölgede</a:t>
            </a:r>
            <a:r>
              <a:rPr lang="tr-TR" sz="1600" dirty="0" smtClean="0"/>
              <a:t> </a:t>
            </a:r>
            <a:r>
              <a:rPr lang="tr-TR" sz="1600" dirty="0" smtClean="0">
                <a:solidFill>
                  <a:srgbClr val="FF0000"/>
                </a:solidFill>
              </a:rPr>
              <a:t>Bölgesel</a:t>
            </a:r>
            <a:r>
              <a:rPr lang="tr-TR" sz="1600" dirty="0" smtClean="0"/>
              <a:t> istihdam eksikliklerinin </a:t>
            </a:r>
            <a:r>
              <a:rPr lang="tr-TR" sz="1600" dirty="0"/>
              <a:t>ve </a:t>
            </a:r>
            <a:r>
              <a:rPr lang="tr-TR" sz="1600" dirty="0" smtClean="0"/>
              <a:t>fazlalıklarının </a:t>
            </a:r>
            <a:r>
              <a:rPr lang="tr-TR" sz="1600" dirty="0"/>
              <a:t>takip edilmesi için, engellilerin sorunlarının İl İstihdam ve Mesleki </a:t>
            </a:r>
            <a:r>
              <a:rPr lang="tr-TR" sz="1600" strike="sngStrike" dirty="0">
                <a:solidFill>
                  <a:srgbClr val="FF0000"/>
                </a:solidFill>
              </a:rPr>
              <a:t>Öğretim</a:t>
            </a:r>
            <a:r>
              <a:rPr lang="tr-TR" sz="1600" dirty="0"/>
              <a:t> </a:t>
            </a:r>
            <a:r>
              <a:rPr lang="tr-TR" sz="1600" dirty="0" smtClean="0">
                <a:solidFill>
                  <a:srgbClr val="FF0000"/>
                </a:solidFill>
              </a:rPr>
              <a:t>Eğitim</a:t>
            </a:r>
            <a:r>
              <a:rPr lang="tr-TR" sz="1600" dirty="0" smtClean="0"/>
              <a:t> </a:t>
            </a:r>
            <a:r>
              <a:rPr lang="tr-TR" sz="1600" strike="sngStrike" dirty="0" smtClean="0">
                <a:solidFill>
                  <a:srgbClr val="FF0000"/>
                </a:solidFill>
              </a:rPr>
              <a:t>Komitelerine</a:t>
            </a:r>
            <a:r>
              <a:rPr lang="tr-TR" sz="1600" dirty="0" smtClean="0"/>
              <a:t> </a:t>
            </a:r>
            <a:r>
              <a:rPr lang="tr-TR" sz="1600" dirty="0" smtClean="0">
                <a:solidFill>
                  <a:srgbClr val="FF0000"/>
                </a:solidFill>
              </a:rPr>
              <a:t>Kurullarına</a:t>
            </a:r>
            <a:r>
              <a:rPr lang="tr-TR" sz="1600" dirty="0" smtClean="0"/>
              <a:t> dâhil edilmesini </a:t>
            </a:r>
            <a:r>
              <a:rPr lang="tr-TR" sz="1600" dirty="0"/>
              <a:t>ve engellilik tipleri ve engellilerin beceri alanlarına göre istihdam </a:t>
            </a:r>
            <a:r>
              <a:rPr lang="tr-TR" sz="1600" dirty="0" smtClean="0"/>
              <a:t>fırsatlarının </a:t>
            </a:r>
            <a:r>
              <a:rPr lang="tr-TR" sz="1600" dirty="0"/>
              <a:t>ortaya </a:t>
            </a:r>
            <a:r>
              <a:rPr lang="tr-TR" sz="1600" dirty="0" smtClean="0"/>
              <a:t>koyulmasını sağlamak.</a:t>
            </a:r>
            <a:endParaRPr lang="en-GB" sz="1600" dirty="0" smtClean="0"/>
          </a:p>
          <a:p>
            <a:pPr marL="0" lvl="0" indent="0" algn="just">
              <a:buNone/>
            </a:pPr>
            <a:endParaRPr lang="en-GB" sz="1600" dirty="0"/>
          </a:p>
          <a:p>
            <a:pPr marL="0" indent="0" algn="just">
              <a:buNone/>
            </a:pPr>
            <a:r>
              <a:rPr lang="en-GB" sz="1900" b="1" dirty="0" err="1"/>
              <a:t>Gerekçe</a:t>
            </a:r>
            <a:r>
              <a:rPr lang="en-GB" sz="1900" b="1" dirty="0"/>
              <a:t>: </a:t>
            </a:r>
          </a:p>
          <a:p>
            <a:pPr marL="0" indent="0" algn="just">
              <a:buNone/>
            </a:pPr>
            <a:r>
              <a:rPr lang="tr-TR" sz="1600" dirty="0"/>
              <a:t>BM Engelli Hakları Sözleşmesinin uygulanmasında, özellikle yerel yönetimler olmak üzere, farklı paydaşlarla çalışmanın önemi</a:t>
            </a:r>
            <a:r>
              <a:rPr lang="en-GB" sz="1600" dirty="0" smtClean="0"/>
              <a:t>.</a:t>
            </a:r>
          </a:p>
          <a:p>
            <a:pPr marL="0" indent="0" algn="just">
              <a:buNone/>
            </a:pPr>
            <a:endParaRPr lang="en-GB" sz="1600" dirty="0"/>
          </a:p>
          <a:p>
            <a:pPr marL="0" indent="0" algn="just">
              <a:buNone/>
            </a:pPr>
            <a:r>
              <a:rPr lang="en-GB" sz="1900" b="1" dirty="0" err="1"/>
              <a:t>Vaka</a:t>
            </a:r>
            <a:r>
              <a:rPr lang="en-GB" sz="1900" b="1" dirty="0"/>
              <a:t> </a:t>
            </a:r>
            <a:r>
              <a:rPr lang="en-GB" sz="1900" b="1" dirty="0" err="1"/>
              <a:t>Çalışması</a:t>
            </a:r>
            <a:r>
              <a:rPr lang="en-GB" sz="1900" b="1" dirty="0"/>
              <a:t>: </a:t>
            </a:r>
            <a:r>
              <a:rPr lang="tr-TR" sz="1600" dirty="0"/>
              <a:t>(11) “Birlikte Çalışma” (Türkiye, İtalya ve İrlanda’dan uyarlamıştır)</a:t>
            </a:r>
            <a:endParaRPr lang="en-GB" sz="1600" b="1" dirty="0"/>
          </a:p>
          <a:p>
            <a:pPr marL="0" indent="0" algn="just">
              <a:buNone/>
            </a:pPr>
            <a:r>
              <a:rPr lang="tr-TR" sz="1900" b="1" dirty="0"/>
              <a:t>Es</a:t>
            </a:r>
            <a:r>
              <a:rPr lang="en-GB" sz="1900" b="1" dirty="0"/>
              <a:t>a</a:t>
            </a:r>
            <a:r>
              <a:rPr lang="tr-TR" sz="1900" b="1" dirty="0"/>
              <a:t>s Sorumlu Organizasyon</a:t>
            </a:r>
            <a:endParaRPr lang="en-GB" sz="1900" b="1" dirty="0"/>
          </a:p>
          <a:p>
            <a:pPr marL="0" indent="0" algn="just">
              <a:buNone/>
            </a:pPr>
            <a:r>
              <a:rPr lang="tr-TR" sz="1900" b="1" dirty="0"/>
              <a:t>Destekleyen Organizasyonla</a:t>
            </a:r>
            <a:r>
              <a:rPr lang="en-GB" sz="1900" b="1" dirty="0"/>
              <a:t>r</a:t>
            </a:r>
            <a:endParaRPr lang="en-GB" sz="19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5599963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0741" y="1198881"/>
            <a:ext cx="8501974" cy="4927600"/>
          </a:xfrm>
        </p:spPr>
        <p:txBody>
          <a:bodyPr/>
          <a:lstStyle/>
          <a:p>
            <a:pPr marL="0" lvl="0" indent="0">
              <a:buNone/>
            </a:pPr>
            <a:r>
              <a:rPr lang="en-GB" sz="2400" b="1" dirty="0" smtClean="0"/>
              <a:t>11. </a:t>
            </a:r>
            <a:r>
              <a:rPr lang="tr-TR" sz="2400" b="1" dirty="0" smtClean="0"/>
              <a:t>Türkiye</a:t>
            </a:r>
            <a:r>
              <a:rPr lang="tr-TR" sz="2400" b="1" dirty="0"/>
              <a:t>: Birlikte Çalışma (</a:t>
            </a:r>
            <a:r>
              <a:rPr lang="tr-TR" sz="2400" b="1" dirty="0" err="1"/>
              <a:t>Working</a:t>
            </a:r>
            <a:r>
              <a:rPr lang="tr-TR" sz="2400" b="1" dirty="0"/>
              <a:t> </a:t>
            </a:r>
            <a:r>
              <a:rPr lang="tr-TR" sz="2400" b="1" dirty="0" err="1"/>
              <a:t>Together</a:t>
            </a:r>
            <a:r>
              <a:rPr lang="tr-TR" sz="2400" b="1" dirty="0"/>
              <a:t>)</a:t>
            </a:r>
            <a:endParaRPr lang="en-GB" sz="2400" dirty="0"/>
          </a:p>
          <a:p>
            <a:pPr lvl="0" algn="just"/>
            <a:r>
              <a:rPr lang="tr-TR" sz="2000" dirty="0"/>
              <a:t>Aşağıda amaçlar için AB-destekli proje:</a:t>
            </a:r>
            <a:endParaRPr lang="en-GB" sz="2000" dirty="0"/>
          </a:p>
          <a:p>
            <a:pPr lvl="0" algn="just"/>
            <a:r>
              <a:rPr lang="tr-TR" sz="2000" dirty="0"/>
              <a:t>Engellilik kapsayıcı bir biçimde AB fonlarından en iyi şekilde faydalanarak, engelliler için girişimleri desteklemek;</a:t>
            </a:r>
            <a:endParaRPr lang="en-GB" sz="2000" dirty="0"/>
          </a:p>
          <a:p>
            <a:pPr lvl="0" algn="just"/>
            <a:r>
              <a:rPr lang="tr-TR" sz="2000" dirty="0"/>
              <a:t>Tüm AB politikalarındaki engellilik konularını ana mecraya yönlendirmeyi desteklemek ve engelli kişilerin haklarını küresel olarak kabul ettirmek.</a:t>
            </a:r>
            <a:endParaRPr lang="en-GB" sz="2000" dirty="0"/>
          </a:p>
          <a:p>
            <a:pPr lvl="0" algn="just"/>
            <a:r>
              <a:rPr lang="tr-TR" sz="2000" dirty="0"/>
              <a:t>Engellileri diyaloga ve sürece dâhil etmek.</a:t>
            </a:r>
            <a:endParaRPr lang="en-GB" sz="2000" dirty="0"/>
          </a:p>
          <a:p>
            <a:pPr marL="0" indent="0">
              <a:buNone/>
            </a:pPr>
            <a:endParaRPr lang="en-GB" dirty="0"/>
          </a:p>
        </p:txBody>
      </p:sp>
    </p:spTree>
    <p:extLst>
      <p:ext uri="{BB962C8B-B14F-4D97-AF65-F5344CB8AC3E}">
        <p14:creationId xmlns:p14="http://schemas.microsoft.com/office/powerpoint/2010/main" val="29644086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02553" y="1320801"/>
            <a:ext cx="7720087" cy="4653279"/>
          </a:xfrm>
        </p:spPr>
        <p:txBody>
          <a:bodyPr>
            <a:normAutofit/>
          </a:bodyPr>
          <a:lstStyle/>
          <a:p>
            <a:pPr marL="0" indent="0" algn="just">
              <a:buNone/>
            </a:pPr>
            <a:r>
              <a:rPr lang="tr-TR" sz="2000" b="1" dirty="0"/>
              <a:t>Eşit Erişim ve Ayrımcılık </a:t>
            </a:r>
            <a:r>
              <a:rPr lang="tr-TR" sz="2000" b="1" dirty="0" smtClean="0"/>
              <a:t>Yapılmaması</a:t>
            </a:r>
            <a:endParaRPr lang="en-GB" sz="2000" b="1" dirty="0" smtClean="0"/>
          </a:p>
          <a:p>
            <a:pPr marL="0" indent="0" algn="just">
              <a:buNone/>
            </a:pPr>
            <a:r>
              <a:rPr lang="en-GB" sz="1800" b="1" dirty="0" err="1" smtClean="0"/>
              <a:t>Taslak</a:t>
            </a:r>
            <a:r>
              <a:rPr lang="en-GB" sz="1800" b="1" dirty="0" smtClean="0"/>
              <a:t> </a:t>
            </a:r>
            <a:r>
              <a:rPr lang="en-GB" sz="1800" b="1" dirty="0" err="1"/>
              <a:t>Öneri</a:t>
            </a:r>
            <a:r>
              <a:rPr lang="en-GB" sz="1800" b="1" dirty="0"/>
              <a:t>: </a:t>
            </a:r>
            <a:endParaRPr lang="en-GB" sz="1800" b="1" dirty="0">
              <a:latin typeface="Calibri" panose="020F0502020204030204" pitchFamily="34" charset="0"/>
              <a:ea typeface="Calibri" panose="020F0502020204030204" pitchFamily="34" charset="0"/>
              <a:cs typeface="Times New Roman" panose="02020603050405020304" pitchFamily="18" charset="0"/>
            </a:endParaRPr>
          </a:p>
          <a:p>
            <a:pPr marL="0" lvl="0" indent="0">
              <a:buNone/>
            </a:pPr>
            <a:r>
              <a:rPr lang="tr-TR" sz="1600" dirty="0"/>
              <a:t>Adliye mahkemelerinde şahsen temsil edilebilmeleri için, engellilerin eksiksiz fiziksel </a:t>
            </a:r>
            <a:r>
              <a:rPr lang="tr-TR" sz="1600" dirty="0" err="1"/>
              <a:t>erişebilirliklerini</a:t>
            </a:r>
            <a:r>
              <a:rPr lang="tr-TR" sz="1600" dirty="0"/>
              <a:t> sağlamak</a:t>
            </a:r>
            <a:r>
              <a:rPr lang="tr-TR" sz="1600" dirty="0" smtClean="0"/>
              <a:t>;</a:t>
            </a:r>
            <a:endParaRPr lang="en-GB" sz="1600" dirty="0" smtClean="0"/>
          </a:p>
          <a:p>
            <a:pPr marL="0" indent="0">
              <a:buNone/>
            </a:pPr>
            <a:endParaRPr lang="en-GB" sz="1600" dirty="0"/>
          </a:p>
          <a:p>
            <a:pPr marL="0" indent="0" algn="just">
              <a:buNone/>
            </a:pPr>
            <a:r>
              <a:rPr lang="en-GB" sz="1800" b="1" dirty="0" err="1" smtClean="0"/>
              <a:t>Gerekçe</a:t>
            </a:r>
            <a:r>
              <a:rPr lang="en-GB" sz="1800" b="1" dirty="0"/>
              <a:t>: </a:t>
            </a:r>
          </a:p>
          <a:p>
            <a:pPr marL="0" lvl="0" indent="0" algn="just">
              <a:buNone/>
            </a:pPr>
            <a:r>
              <a:rPr lang="tr-TR" sz="1600" dirty="0"/>
              <a:t>Adliye mahkemelerinde engelliler için uygun imkânların </a:t>
            </a:r>
            <a:r>
              <a:rPr lang="tr-TR" sz="1600" dirty="0" smtClean="0"/>
              <a:t>yetersizlikleri. </a:t>
            </a:r>
            <a:r>
              <a:rPr lang="tr-TR" sz="1600" strike="sngStrike" dirty="0" smtClean="0">
                <a:solidFill>
                  <a:srgbClr val="FF0000"/>
                </a:solidFill>
              </a:rPr>
              <a:t>ortaya koymak.</a:t>
            </a:r>
            <a:endParaRPr lang="en-GB" sz="1600" strike="sngStrike" dirty="0">
              <a:solidFill>
                <a:srgbClr val="FF0000"/>
              </a:solidFill>
            </a:endParaRPr>
          </a:p>
          <a:p>
            <a:pPr marL="0" indent="0" algn="just">
              <a:buNone/>
            </a:pPr>
            <a:endParaRPr lang="en-GB" sz="2400" b="1" dirty="0" smtClean="0"/>
          </a:p>
          <a:p>
            <a:pPr marL="0" indent="0" algn="just">
              <a:buNone/>
            </a:pPr>
            <a:r>
              <a:rPr lang="tr-TR" sz="1800" b="1" dirty="0" smtClean="0"/>
              <a:t>Es</a:t>
            </a:r>
            <a:r>
              <a:rPr lang="en-GB" sz="1800" b="1" dirty="0"/>
              <a:t>a</a:t>
            </a:r>
            <a:r>
              <a:rPr lang="tr-TR" sz="1800" b="1" dirty="0"/>
              <a:t>s Sorumlu Organizasyon</a:t>
            </a:r>
            <a:endParaRPr lang="en-GB" sz="1800" b="1" dirty="0"/>
          </a:p>
          <a:p>
            <a:pPr marL="0" indent="0" algn="just">
              <a:buNone/>
            </a:pPr>
            <a:r>
              <a:rPr lang="tr-TR" sz="1800" b="1" dirty="0"/>
              <a:t>Destekleyen Organizasyonla</a:t>
            </a:r>
            <a:r>
              <a:rPr lang="en-GB" sz="1800" b="1" dirty="0"/>
              <a:t>r</a:t>
            </a:r>
            <a:endParaRPr lang="en-GB" sz="18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4907226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9193" y="1249679"/>
            <a:ext cx="8278887" cy="4754881"/>
          </a:xfrm>
        </p:spPr>
        <p:txBody>
          <a:bodyPr>
            <a:normAutofit/>
          </a:bodyPr>
          <a:lstStyle/>
          <a:p>
            <a:pPr marL="0" indent="0" algn="just">
              <a:buNone/>
            </a:pPr>
            <a:r>
              <a:rPr lang="tr-TR" sz="2000" b="1" dirty="0"/>
              <a:t>Eşit Erişim ve Ayrımcılık </a:t>
            </a:r>
            <a:r>
              <a:rPr lang="tr-TR" sz="2000" b="1" dirty="0" smtClean="0"/>
              <a:t>Yapılmaması</a:t>
            </a:r>
            <a:endParaRPr lang="en-GB" sz="2000" b="1" dirty="0" smtClean="0"/>
          </a:p>
          <a:p>
            <a:pPr marL="0" indent="0" algn="just">
              <a:buNone/>
            </a:pPr>
            <a:r>
              <a:rPr lang="en-GB" sz="1800" b="1" dirty="0" err="1" smtClean="0"/>
              <a:t>Taslak</a:t>
            </a:r>
            <a:r>
              <a:rPr lang="en-GB" sz="1800" b="1" dirty="0" smtClean="0"/>
              <a:t> </a:t>
            </a:r>
            <a:r>
              <a:rPr lang="en-GB" sz="1800" b="1" dirty="0" err="1"/>
              <a:t>Öneri</a:t>
            </a:r>
            <a:r>
              <a:rPr lang="en-GB" sz="1800" b="1" dirty="0"/>
              <a:t>: </a:t>
            </a:r>
            <a:endParaRPr lang="en-GB" sz="1800" b="1"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tr-TR" sz="1600" dirty="0" smtClean="0"/>
              <a:t>Engellilerin </a:t>
            </a:r>
            <a:r>
              <a:rPr lang="tr-TR" sz="1600" dirty="0"/>
              <a:t>hukuk sisteminde çevrim içi temsiline fırsat verecek daha esnek yaklaşımlar geliştirmek</a:t>
            </a:r>
            <a:r>
              <a:rPr lang="tr-TR" sz="1600" dirty="0" smtClean="0"/>
              <a:t>;</a:t>
            </a:r>
            <a:endParaRPr lang="en-GB" sz="1600" dirty="0" smtClean="0"/>
          </a:p>
          <a:p>
            <a:pPr marL="0" indent="0">
              <a:buNone/>
            </a:pPr>
            <a:endParaRPr lang="en-GB" sz="1600" dirty="0"/>
          </a:p>
          <a:p>
            <a:pPr marL="0" indent="0" algn="just">
              <a:buNone/>
            </a:pPr>
            <a:r>
              <a:rPr lang="en-GB" sz="1800" b="1" dirty="0" err="1" smtClean="0"/>
              <a:t>Gerekçe</a:t>
            </a:r>
            <a:r>
              <a:rPr lang="en-GB" sz="1800" b="1" dirty="0"/>
              <a:t>: </a:t>
            </a:r>
          </a:p>
          <a:p>
            <a:pPr marL="0" lvl="0" indent="0" algn="just">
              <a:buNone/>
            </a:pPr>
            <a:r>
              <a:rPr lang="tr-TR" sz="1600" dirty="0"/>
              <a:t>Adliye mahkemelerinde engelliler için uygun imkânların yetersizlikleri. </a:t>
            </a:r>
            <a:r>
              <a:rPr lang="tr-TR" sz="1600" strike="sngStrike" dirty="0">
                <a:solidFill>
                  <a:srgbClr val="FF0000"/>
                </a:solidFill>
              </a:rPr>
              <a:t>ortaya koymak.</a:t>
            </a:r>
            <a:endParaRPr lang="en-GB" sz="1600" strike="sngStrike" dirty="0">
              <a:solidFill>
                <a:srgbClr val="FF0000"/>
              </a:solidFill>
            </a:endParaRPr>
          </a:p>
          <a:p>
            <a:pPr marL="0" indent="0" algn="just">
              <a:buNone/>
            </a:pPr>
            <a:endParaRPr lang="en-GB" sz="2400" b="1" dirty="0" smtClean="0"/>
          </a:p>
          <a:p>
            <a:pPr marL="0" indent="0" algn="just">
              <a:buNone/>
            </a:pPr>
            <a:r>
              <a:rPr lang="tr-TR" sz="1800" b="1" dirty="0" smtClean="0"/>
              <a:t>Es</a:t>
            </a:r>
            <a:r>
              <a:rPr lang="en-GB" sz="1800" b="1" dirty="0"/>
              <a:t>a</a:t>
            </a:r>
            <a:r>
              <a:rPr lang="tr-TR" sz="1800" b="1" dirty="0"/>
              <a:t>s Sorumlu Organizasyon</a:t>
            </a:r>
            <a:endParaRPr lang="en-GB" sz="1800" b="1" dirty="0"/>
          </a:p>
          <a:p>
            <a:pPr marL="0" indent="0" algn="just">
              <a:buNone/>
            </a:pPr>
            <a:r>
              <a:rPr lang="tr-TR" sz="1800" b="1" dirty="0"/>
              <a:t>Destekleyen Organizasyonla</a:t>
            </a:r>
            <a:r>
              <a:rPr lang="en-GB" sz="1800" b="1" dirty="0"/>
              <a:t>r</a:t>
            </a:r>
            <a:endParaRPr lang="en-GB" sz="18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7167289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249382" y="1198881"/>
            <a:ext cx="8772698" cy="4927600"/>
          </a:xfrm>
        </p:spPr>
        <p:txBody>
          <a:bodyPr>
            <a:normAutofit/>
          </a:bodyPr>
          <a:lstStyle/>
          <a:p>
            <a:pPr marL="0" indent="0" algn="just">
              <a:buNone/>
            </a:pPr>
            <a:r>
              <a:rPr lang="tr-TR" sz="2000" b="1" dirty="0"/>
              <a:t>Eşit Erişim ve Ayrımcılık </a:t>
            </a:r>
            <a:r>
              <a:rPr lang="tr-TR" sz="2000" b="1" dirty="0" smtClean="0"/>
              <a:t>Yapılmaması</a:t>
            </a:r>
            <a:endParaRPr lang="en-GB" sz="2000" b="1" dirty="0" smtClean="0"/>
          </a:p>
          <a:p>
            <a:pPr marL="0" indent="0" algn="just">
              <a:buNone/>
            </a:pPr>
            <a:r>
              <a:rPr lang="en-GB" sz="2300" b="1" dirty="0" err="1" smtClean="0"/>
              <a:t>Taslak</a:t>
            </a:r>
            <a:r>
              <a:rPr lang="en-GB" sz="2300" b="1" dirty="0" smtClean="0"/>
              <a:t> </a:t>
            </a:r>
            <a:r>
              <a:rPr lang="en-GB" sz="2300" b="1" dirty="0" err="1"/>
              <a:t>Öneri</a:t>
            </a:r>
            <a:r>
              <a:rPr lang="en-GB" sz="2300" b="1" dirty="0"/>
              <a:t>: </a:t>
            </a:r>
            <a:endParaRPr lang="en-GB" sz="2300" b="1"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buNone/>
            </a:pPr>
            <a:r>
              <a:rPr lang="tr-TR" sz="1700" dirty="0"/>
              <a:t>Engellilerin öğretim </a:t>
            </a:r>
            <a:r>
              <a:rPr lang="tr-TR" sz="1700" dirty="0" smtClean="0"/>
              <a:t>sisteminde </a:t>
            </a:r>
            <a:r>
              <a:rPr lang="tr-TR" sz="1700" dirty="0" smtClean="0">
                <a:solidFill>
                  <a:srgbClr val="FF0000"/>
                </a:solidFill>
              </a:rPr>
              <a:t>kalma sürelerini </a:t>
            </a:r>
            <a:r>
              <a:rPr lang="tr-TR" sz="1700" strike="sngStrike" dirty="0">
                <a:solidFill>
                  <a:srgbClr val="FF0000"/>
                </a:solidFill>
              </a:rPr>
              <a:t>müdahil olmalarını </a:t>
            </a:r>
            <a:r>
              <a:rPr lang="tr-TR" sz="1700" dirty="0"/>
              <a:t>uzatmak için gerekli olan koşullarda araştırmalar yapmak;</a:t>
            </a:r>
            <a:endParaRPr lang="en-GB" sz="1700" dirty="0"/>
          </a:p>
          <a:p>
            <a:pPr marL="0" lvl="0" indent="0">
              <a:buNone/>
            </a:pPr>
            <a:endParaRPr lang="en-GB" dirty="0"/>
          </a:p>
          <a:p>
            <a:pPr marL="0" indent="0" algn="just">
              <a:buNone/>
            </a:pPr>
            <a:r>
              <a:rPr lang="en-GB" sz="2300" b="1" dirty="0" err="1" smtClean="0"/>
              <a:t>Gerekçe</a:t>
            </a:r>
            <a:r>
              <a:rPr lang="en-GB" sz="2300" b="1" dirty="0"/>
              <a:t>: </a:t>
            </a:r>
          </a:p>
          <a:p>
            <a:pPr marL="0" lvl="0" indent="0" algn="just">
              <a:buNone/>
            </a:pPr>
            <a:r>
              <a:rPr lang="tr-TR" sz="1700" dirty="0" smtClean="0"/>
              <a:t>Genç </a:t>
            </a:r>
            <a:r>
              <a:rPr lang="tr-TR" sz="1700" dirty="0"/>
              <a:t>engelliler okulu erken terk ediyorlar ve daha az sayıda engelli öğrenci </a:t>
            </a:r>
            <a:r>
              <a:rPr lang="tr-TR" sz="1700" strike="sngStrike" dirty="0">
                <a:solidFill>
                  <a:srgbClr val="FF0000"/>
                </a:solidFill>
              </a:rPr>
              <a:t>bir</a:t>
            </a:r>
            <a:r>
              <a:rPr lang="tr-TR" sz="1700" dirty="0"/>
              <a:t> üniversite öğrenimini tamamlıyor. Otizm, </a:t>
            </a:r>
            <a:r>
              <a:rPr lang="tr-TR" sz="1700" dirty="0" err="1"/>
              <a:t>disleksi</a:t>
            </a:r>
            <a:r>
              <a:rPr lang="tr-TR" sz="1700" dirty="0"/>
              <a:t> (yazı okuyamama) veya </a:t>
            </a:r>
            <a:r>
              <a:rPr lang="tr-TR" sz="1700" dirty="0" err="1"/>
              <a:t>hiperaktivite</a:t>
            </a:r>
            <a:r>
              <a:rPr lang="tr-TR" sz="1700" dirty="0"/>
              <a:t> gibi görünmez engelli öğrenciler dâhil olmak üzere, engelli öğrencilerin başarıları için gerekli olan koşullar konusunda şimdiye kadar yeterli sistematik bir çalışma yapılmamıştır.</a:t>
            </a:r>
            <a:endParaRPr lang="en-GB" sz="1700" dirty="0"/>
          </a:p>
          <a:p>
            <a:pPr marL="0" indent="0" algn="just">
              <a:buNone/>
            </a:pPr>
            <a:endParaRPr lang="en-GB" sz="2400" b="1" dirty="0" smtClean="0"/>
          </a:p>
          <a:p>
            <a:pPr marL="0" indent="0" algn="just">
              <a:buNone/>
            </a:pPr>
            <a:r>
              <a:rPr lang="tr-TR" sz="1900" b="1" dirty="0" smtClean="0"/>
              <a:t>Es</a:t>
            </a:r>
            <a:r>
              <a:rPr lang="en-GB" sz="1900" b="1" dirty="0"/>
              <a:t>a</a:t>
            </a:r>
            <a:r>
              <a:rPr lang="tr-TR" sz="1900" b="1" dirty="0"/>
              <a:t>s Sorumlu Organizasyon</a:t>
            </a:r>
            <a:endParaRPr lang="en-GB" sz="1900" b="1" dirty="0"/>
          </a:p>
          <a:p>
            <a:pPr marL="0" indent="0" algn="just">
              <a:buNone/>
            </a:pPr>
            <a:r>
              <a:rPr lang="tr-TR" sz="1900" b="1" dirty="0"/>
              <a:t>Destekleyen Organizasyonla</a:t>
            </a:r>
            <a:r>
              <a:rPr lang="en-GB" sz="1900" b="1" dirty="0"/>
              <a:t>r</a:t>
            </a:r>
            <a:endParaRPr lang="en-GB" sz="19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0505586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360218" y="1099293"/>
            <a:ext cx="8661862" cy="4813992"/>
          </a:xfrm>
        </p:spPr>
        <p:txBody>
          <a:bodyPr>
            <a:normAutofit lnSpcReduction="10000"/>
          </a:bodyPr>
          <a:lstStyle/>
          <a:p>
            <a:pPr marL="0" indent="0" algn="just">
              <a:buNone/>
            </a:pPr>
            <a:r>
              <a:rPr lang="tr-TR" sz="2000" b="1" dirty="0"/>
              <a:t>Eşit Erişim ve Ayrımcılık </a:t>
            </a:r>
            <a:r>
              <a:rPr lang="tr-TR" sz="2000" b="1" dirty="0" smtClean="0"/>
              <a:t>Yapılmaması</a:t>
            </a:r>
            <a:endParaRPr lang="en-GB" sz="2000" b="1" dirty="0" smtClean="0"/>
          </a:p>
          <a:p>
            <a:pPr marL="0" indent="0" algn="just">
              <a:buNone/>
            </a:pPr>
            <a:r>
              <a:rPr lang="en-GB" sz="2300" b="1" dirty="0" err="1" smtClean="0"/>
              <a:t>Taslak</a:t>
            </a:r>
            <a:r>
              <a:rPr lang="en-GB" sz="2300" b="1" dirty="0" smtClean="0"/>
              <a:t> </a:t>
            </a:r>
            <a:r>
              <a:rPr lang="en-GB" sz="2300" b="1" dirty="0" err="1"/>
              <a:t>Öneri</a:t>
            </a:r>
            <a:r>
              <a:rPr lang="en-GB" sz="2300" b="1" dirty="0"/>
              <a:t>: </a:t>
            </a:r>
            <a:endParaRPr lang="en-GB" sz="2300" b="1"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buNone/>
            </a:pPr>
            <a:r>
              <a:rPr lang="tr-TR" sz="1700" strike="sngStrike" dirty="0" smtClean="0">
                <a:solidFill>
                  <a:srgbClr val="FF0000"/>
                </a:solidFill>
              </a:rPr>
              <a:t>Öğretimin </a:t>
            </a:r>
            <a:r>
              <a:rPr lang="tr-TR" sz="1700" strike="sngStrike" dirty="0">
                <a:solidFill>
                  <a:srgbClr val="FF0000"/>
                </a:solidFill>
              </a:rPr>
              <a:t>özel okullarda sunulduğu </a:t>
            </a:r>
            <a:r>
              <a:rPr lang="tr-TR" sz="1700" strike="sngStrike" dirty="0" smtClean="0">
                <a:solidFill>
                  <a:srgbClr val="FF0000"/>
                </a:solidFill>
              </a:rPr>
              <a:t>yerlerde</a:t>
            </a:r>
            <a:r>
              <a:rPr lang="tr-TR" sz="1700" dirty="0" smtClean="0"/>
              <a:t> </a:t>
            </a:r>
            <a:r>
              <a:rPr lang="tr-TR" sz="1700" dirty="0" smtClean="0">
                <a:solidFill>
                  <a:srgbClr val="FF0000"/>
                </a:solidFill>
              </a:rPr>
              <a:t>Özel eğitim kurumlarında </a:t>
            </a:r>
            <a:r>
              <a:rPr lang="tr-TR" sz="1700" dirty="0"/>
              <a:t>öğretim ve istihdam arasında </a:t>
            </a:r>
            <a:r>
              <a:rPr lang="tr-TR" sz="1700" strike="sngStrike" dirty="0">
                <a:solidFill>
                  <a:srgbClr val="FF0000"/>
                </a:solidFill>
              </a:rPr>
              <a:t>yeterli bir </a:t>
            </a:r>
            <a:r>
              <a:rPr lang="tr-TR" sz="1700" dirty="0"/>
              <a:t>köprü kurulmasını </a:t>
            </a:r>
            <a:r>
              <a:rPr lang="tr-TR" sz="1700" dirty="0" smtClean="0"/>
              <a:t>sağlamak</a:t>
            </a:r>
            <a:r>
              <a:rPr lang="tr-TR" sz="1700" dirty="0"/>
              <a:t>.</a:t>
            </a:r>
            <a:endParaRPr lang="en-GB" sz="1700" dirty="0" smtClean="0"/>
          </a:p>
          <a:p>
            <a:pPr marL="0" lvl="0" indent="0">
              <a:buNone/>
            </a:pPr>
            <a:endParaRPr lang="en-GB" dirty="0"/>
          </a:p>
          <a:p>
            <a:pPr marL="0" indent="0" algn="just">
              <a:buNone/>
            </a:pPr>
            <a:r>
              <a:rPr lang="en-GB" sz="2300" b="1" dirty="0" err="1" smtClean="0"/>
              <a:t>Gerekçe</a:t>
            </a:r>
            <a:r>
              <a:rPr lang="en-GB" sz="2300" b="1" dirty="0"/>
              <a:t>: </a:t>
            </a:r>
          </a:p>
          <a:p>
            <a:pPr marL="0" lvl="0" indent="0" algn="just">
              <a:buNone/>
            </a:pPr>
            <a:r>
              <a:rPr lang="tr-TR" sz="1700" dirty="0" smtClean="0"/>
              <a:t>Genç </a:t>
            </a:r>
            <a:r>
              <a:rPr lang="tr-TR" sz="1700" dirty="0"/>
              <a:t>engelliler okulu erken terk ediyorlar ve daha az sayıda engelli öğrenci bir üniversite öğrenimini tamamlıyor. Otizm, </a:t>
            </a:r>
            <a:r>
              <a:rPr lang="tr-TR" sz="1700" dirty="0" err="1"/>
              <a:t>disleksi</a:t>
            </a:r>
            <a:r>
              <a:rPr lang="tr-TR" sz="1700" dirty="0"/>
              <a:t> (yazı okuyamama) veya </a:t>
            </a:r>
            <a:r>
              <a:rPr lang="tr-TR" sz="1700" dirty="0" err="1"/>
              <a:t>hiperaktivite</a:t>
            </a:r>
            <a:r>
              <a:rPr lang="tr-TR" sz="1700" dirty="0"/>
              <a:t> gibi görünmez engelli öğrenciler dâhil olmak üzere, engelli öğrencilerin başarıları için gerekli olan koşullar konusunda şimdiye kadar yeterli sistematik bir çalışma yapılmamıştır.</a:t>
            </a:r>
            <a:endParaRPr lang="en-GB" sz="1700" dirty="0"/>
          </a:p>
          <a:p>
            <a:pPr marL="0" indent="0" algn="just">
              <a:buNone/>
            </a:pPr>
            <a:endParaRPr lang="en-GB" sz="2400" b="1" dirty="0" smtClean="0"/>
          </a:p>
          <a:p>
            <a:pPr marL="0" indent="0" algn="just">
              <a:buNone/>
            </a:pPr>
            <a:r>
              <a:rPr lang="tr-TR" sz="1900" b="1" dirty="0" smtClean="0"/>
              <a:t>Es</a:t>
            </a:r>
            <a:r>
              <a:rPr lang="en-GB" sz="1900" b="1" dirty="0"/>
              <a:t>a</a:t>
            </a:r>
            <a:r>
              <a:rPr lang="tr-TR" sz="1900" b="1" dirty="0"/>
              <a:t>s Sorumlu Organizasyon</a:t>
            </a:r>
            <a:endParaRPr lang="en-GB" sz="1900" b="1" dirty="0"/>
          </a:p>
          <a:p>
            <a:pPr marL="0" indent="0" algn="just">
              <a:buNone/>
            </a:pPr>
            <a:r>
              <a:rPr lang="tr-TR" sz="1900" b="1" dirty="0"/>
              <a:t>Destekleyen Organizasyonla</a:t>
            </a:r>
            <a:r>
              <a:rPr lang="en-GB" sz="1900" b="1" dirty="0"/>
              <a:t>r</a:t>
            </a:r>
            <a:endParaRPr lang="en-GB" sz="19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7266297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3680" y="1198881"/>
            <a:ext cx="8768080" cy="4927600"/>
          </a:xfrm>
        </p:spPr>
        <p:txBody>
          <a:bodyPr>
            <a:normAutofit fontScale="55000" lnSpcReduction="20000"/>
          </a:bodyPr>
          <a:lstStyle/>
          <a:p>
            <a:pPr marL="0" indent="0" algn="just">
              <a:buNone/>
            </a:pPr>
            <a:r>
              <a:rPr lang="tr-TR" sz="3200" b="1" dirty="0"/>
              <a:t>Eşit Erişim ve Ayrımcılık Yapılmaması</a:t>
            </a:r>
            <a:endParaRPr lang="en-GB" sz="3200" b="1" dirty="0"/>
          </a:p>
          <a:p>
            <a:pPr marL="0" indent="0" algn="just">
              <a:buNone/>
            </a:pPr>
            <a:endParaRPr lang="en-GB" sz="2600" b="1" dirty="0" smtClean="0"/>
          </a:p>
          <a:p>
            <a:pPr marL="0" indent="0" algn="just">
              <a:buNone/>
            </a:pPr>
            <a:r>
              <a:rPr lang="en-GB" sz="2900" b="1" dirty="0" err="1" smtClean="0"/>
              <a:t>Taslak</a:t>
            </a:r>
            <a:r>
              <a:rPr lang="en-GB" sz="2900" b="1" dirty="0" smtClean="0"/>
              <a:t> </a:t>
            </a:r>
            <a:r>
              <a:rPr lang="en-GB" sz="2900" b="1" dirty="0" err="1"/>
              <a:t>Öneri</a:t>
            </a:r>
            <a:r>
              <a:rPr lang="en-GB" sz="2900" b="1" dirty="0"/>
              <a:t>: </a:t>
            </a:r>
            <a:endParaRPr lang="en-GB" sz="2900" b="1" dirty="0" smtClean="0"/>
          </a:p>
          <a:p>
            <a:pPr marL="0" indent="0" algn="just">
              <a:buNone/>
            </a:pPr>
            <a:endParaRPr lang="en-GB" sz="2600" b="1" dirty="0">
              <a:latin typeface="Calibri" panose="020F0502020204030204" pitchFamily="34" charset="0"/>
              <a:ea typeface="Calibri" panose="020F0502020204030204" pitchFamily="34" charset="0"/>
              <a:cs typeface="Times New Roman" panose="02020603050405020304" pitchFamily="18" charset="0"/>
            </a:endParaRPr>
          </a:p>
          <a:p>
            <a:pPr marL="0" lvl="0" indent="0">
              <a:buNone/>
            </a:pPr>
            <a:r>
              <a:rPr lang="tr-TR" sz="2600" dirty="0" smtClean="0"/>
              <a:t>Sağlık sistemine sürdürülebilir ve eşit erişimi </a:t>
            </a:r>
            <a:r>
              <a:rPr lang="tr-TR" sz="2600" dirty="0" smtClean="0"/>
              <a:t>sağlamak.</a:t>
            </a:r>
            <a:endParaRPr lang="en-GB" sz="2600" dirty="0" smtClean="0"/>
          </a:p>
          <a:p>
            <a:pPr marL="0" lvl="0" indent="0">
              <a:buNone/>
            </a:pPr>
            <a:endParaRPr lang="en-GB" dirty="0"/>
          </a:p>
          <a:p>
            <a:pPr marL="0" indent="0" algn="just">
              <a:buNone/>
            </a:pPr>
            <a:r>
              <a:rPr lang="en-GB" sz="2600" b="1" dirty="0" err="1"/>
              <a:t>Gerekçe</a:t>
            </a:r>
            <a:r>
              <a:rPr lang="en-GB" sz="2600" b="1" dirty="0"/>
              <a:t>: </a:t>
            </a:r>
            <a:endParaRPr lang="en-GB" sz="2600" b="1" dirty="0" smtClean="0"/>
          </a:p>
          <a:p>
            <a:pPr marL="0" indent="0" algn="just">
              <a:buNone/>
            </a:pPr>
            <a:endParaRPr lang="en-GB" sz="2600" b="1" dirty="0"/>
          </a:p>
          <a:p>
            <a:pPr marL="0" lvl="0" indent="0" algn="just">
              <a:buNone/>
            </a:pPr>
            <a:r>
              <a:rPr lang="tr-TR" sz="2600" dirty="0"/>
              <a:t>Avrupa Komisyonu, Üye </a:t>
            </a:r>
            <a:r>
              <a:rPr lang="tr-TR" sz="2500" dirty="0"/>
              <a:t>Ülkelerin </a:t>
            </a:r>
            <a:r>
              <a:rPr lang="tr-TR" sz="2500" dirty="0"/>
              <a:t>şunları yapmasını ister: </a:t>
            </a:r>
            <a:endParaRPr lang="tr-TR" sz="2500" dirty="0"/>
          </a:p>
          <a:p>
            <a:pPr algn="just"/>
            <a:r>
              <a:rPr lang="tr-TR" sz="2600" dirty="0"/>
              <a:t>C</a:t>
            </a:r>
            <a:r>
              <a:rPr lang="tr-TR" sz="2600" dirty="0" smtClean="0"/>
              <a:t>insel </a:t>
            </a:r>
            <a:r>
              <a:rPr lang="tr-TR" sz="2600" dirty="0"/>
              <a:t>ve üreme sağlığı ve önleme hizmetleri, kapsayıcı, erişilebilir, kişi odaklı sağlık sistemi ve ücretsiz ve bilgilendirici içerik esaslı olmak üzere engellilerin, sağlık sistemine erişiminde rehberlik dâhil engellilerin tüm sağlık sistemi portföyüne erişimini iyileştirme; </a:t>
            </a:r>
            <a:endParaRPr lang="tr-TR" sz="2600" dirty="0" smtClean="0"/>
          </a:p>
          <a:p>
            <a:pPr algn="just"/>
            <a:r>
              <a:rPr lang="tr-TR" sz="2600" dirty="0"/>
              <a:t>E</a:t>
            </a:r>
            <a:r>
              <a:rPr lang="tr-TR" sz="2600" dirty="0" smtClean="0"/>
              <a:t>nder </a:t>
            </a:r>
            <a:r>
              <a:rPr lang="tr-TR" sz="2600" dirty="0"/>
              <a:t>görülen hastalıklarla ilgili olarak engelli hastalara destek stratejileri geliştirmek ve farkındalığı artırmak </a:t>
            </a:r>
            <a:endParaRPr lang="tr-TR" sz="2600" dirty="0" smtClean="0"/>
          </a:p>
          <a:p>
            <a:pPr algn="just"/>
            <a:r>
              <a:rPr lang="tr-TR" sz="2600" dirty="0"/>
              <a:t>D</a:t>
            </a:r>
            <a:r>
              <a:rPr lang="tr-TR" sz="2600" dirty="0" smtClean="0"/>
              <a:t>ijital </a:t>
            </a:r>
            <a:r>
              <a:rPr lang="tr-TR" sz="2600" dirty="0"/>
              <a:t>yenilikleri kullanma dâhil olmak üzere, son teknoloji tedavilere erişimi kolaylaştıran yolları tanımlamak ve </a:t>
            </a:r>
            <a:r>
              <a:rPr lang="tr-TR" sz="2600" dirty="0" smtClean="0"/>
              <a:t>araştırmak.</a:t>
            </a:r>
            <a:endParaRPr lang="en-GB" sz="2600" dirty="0" smtClean="0"/>
          </a:p>
          <a:p>
            <a:pPr marL="0" lvl="0" indent="0">
              <a:buNone/>
            </a:pPr>
            <a:endParaRPr lang="en-GB" sz="2100" b="1" dirty="0"/>
          </a:p>
          <a:p>
            <a:pPr marL="0" indent="0" algn="just">
              <a:buNone/>
            </a:pPr>
            <a:r>
              <a:rPr lang="tr-TR" sz="2600" b="1" dirty="0"/>
              <a:t>Es</a:t>
            </a:r>
            <a:r>
              <a:rPr lang="en-GB" sz="2600" b="1" dirty="0"/>
              <a:t>a</a:t>
            </a:r>
            <a:r>
              <a:rPr lang="tr-TR" sz="2600" b="1" dirty="0"/>
              <a:t>s Sorumlu Organizasyon</a:t>
            </a:r>
            <a:endParaRPr lang="en-GB" sz="2600" b="1" dirty="0"/>
          </a:p>
          <a:p>
            <a:pPr marL="0" indent="0" algn="just">
              <a:buNone/>
            </a:pPr>
            <a:r>
              <a:rPr lang="tr-TR" sz="2600" b="1" dirty="0"/>
              <a:t>Destekleyen Organizasyonla</a:t>
            </a:r>
            <a:r>
              <a:rPr lang="en-GB" sz="2600" b="1" dirty="0"/>
              <a:t>r</a:t>
            </a:r>
            <a:endParaRPr lang="en-GB" sz="26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614038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3680" y="1198881"/>
            <a:ext cx="8768080" cy="4927600"/>
          </a:xfrm>
        </p:spPr>
        <p:txBody>
          <a:bodyPr>
            <a:normAutofit fontScale="55000" lnSpcReduction="20000"/>
          </a:bodyPr>
          <a:lstStyle/>
          <a:p>
            <a:pPr marL="0" indent="0" algn="just">
              <a:buNone/>
            </a:pPr>
            <a:r>
              <a:rPr lang="tr-TR" sz="3200" b="1" dirty="0"/>
              <a:t>Eşit Erişim ve Ayrımcılık Yapılmaması</a:t>
            </a:r>
            <a:endParaRPr lang="en-GB" sz="3200" b="1" dirty="0"/>
          </a:p>
          <a:p>
            <a:pPr marL="0" indent="0" algn="just">
              <a:buNone/>
            </a:pPr>
            <a:endParaRPr lang="en-GB" sz="2600" b="1" dirty="0" smtClean="0"/>
          </a:p>
          <a:p>
            <a:pPr marL="0" indent="0" algn="just">
              <a:buNone/>
            </a:pPr>
            <a:r>
              <a:rPr lang="en-GB" sz="2900" b="1" dirty="0" err="1" smtClean="0"/>
              <a:t>Taslak</a:t>
            </a:r>
            <a:r>
              <a:rPr lang="en-GB" sz="2900" b="1" dirty="0" smtClean="0"/>
              <a:t> </a:t>
            </a:r>
            <a:r>
              <a:rPr lang="en-GB" sz="2900" b="1" dirty="0" err="1"/>
              <a:t>Öneri</a:t>
            </a:r>
            <a:r>
              <a:rPr lang="en-GB" sz="2900" b="1" dirty="0"/>
              <a:t>: </a:t>
            </a:r>
            <a:endParaRPr lang="en-GB" sz="2900" b="1" dirty="0" smtClean="0"/>
          </a:p>
          <a:p>
            <a:pPr marL="0" indent="0" algn="just">
              <a:buNone/>
            </a:pPr>
            <a:endParaRPr lang="en-GB" sz="2600" b="1" dirty="0">
              <a:latin typeface="Calibri" panose="020F0502020204030204" pitchFamily="34" charset="0"/>
              <a:ea typeface="Calibri" panose="020F0502020204030204" pitchFamily="34" charset="0"/>
              <a:cs typeface="Times New Roman" panose="02020603050405020304" pitchFamily="18" charset="0"/>
            </a:endParaRPr>
          </a:p>
          <a:p>
            <a:pPr marL="0" lvl="0" indent="0">
              <a:buNone/>
            </a:pPr>
            <a:r>
              <a:rPr lang="tr-TR" sz="2600" dirty="0" smtClean="0"/>
              <a:t>Engellilere </a:t>
            </a:r>
            <a:r>
              <a:rPr lang="tr-TR" sz="2600" dirty="0"/>
              <a:t>karşı ayrımcılıkla mücadele </a:t>
            </a:r>
            <a:r>
              <a:rPr lang="tr-TR" sz="2600" strike="sngStrike" dirty="0">
                <a:solidFill>
                  <a:srgbClr val="FF0000"/>
                </a:solidFill>
              </a:rPr>
              <a:t>edecek</a:t>
            </a:r>
            <a:r>
              <a:rPr lang="tr-TR" sz="2600" dirty="0"/>
              <a:t> </a:t>
            </a:r>
            <a:r>
              <a:rPr lang="tr-TR" sz="2600" dirty="0" smtClean="0">
                <a:solidFill>
                  <a:srgbClr val="FF0000"/>
                </a:solidFill>
              </a:rPr>
              <a:t>eden</a:t>
            </a:r>
            <a:r>
              <a:rPr lang="tr-TR" sz="2600" dirty="0" smtClean="0"/>
              <a:t> mevzuatı </a:t>
            </a:r>
            <a:r>
              <a:rPr lang="tr-TR" sz="2600" dirty="0"/>
              <a:t>güçlendirmek.</a:t>
            </a:r>
            <a:endParaRPr lang="en-GB" sz="2600" dirty="0"/>
          </a:p>
          <a:p>
            <a:pPr marL="0" lvl="0" indent="0">
              <a:buNone/>
            </a:pPr>
            <a:endParaRPr lang="en-GB" dirty="0"/>
          </a:p>
          <a:p>
            <a:pPr marL="0" indent="0" algn="just">
              <a:buNone/>
            </a:pPr>
            <a:r>
              <a:rPr lang="en-GB" sz="2600" b="1" dirty="0" err="1"/>
              <a:t>Gerekçe</a:t>
            </a:r>
            <a:r>
              <a:rPr lang="en-GB" sz="2600" b="1" dirty="0"/>
              <a:t>: </a:t>
            </a:r>
            <a:endParaRPr lang="en-GB" sz="2600" b="1" dirty="0" smtClean="0"/>
          </a:p>
          <a:p>
            <a:pPr marL="0" indent="0" algn="just">
              <a:buNone/>
            </a:pPr>
            <a:r>
              <a:rPr lang="tr-TR" sz="2600" dirty="0" smtClean="0">
                <a:solidFill>
                  <a:srgbClr val="FF0000"/>
                </a:solidFill>
              </a:rPr>
              <a:t>Engellilerin ekonomik ve sosyal hayatta karşılaşma olasılığı bulunan her türlü ayrımcılık biçiminin ortadan kaldırılması, bu kişilerin toplumsal hayata entegrasyonu açısından olmazsa olmaz koşuldur.</a:t>
            </a:r>
            <a:endParaRPr lang="en-GB" sz="2600" dirty="0">
              <a:solidFill>
                <a:srgbClr val="FF0000"/>
              </a:solidFill>
            </a:endParaRPr>
          </a:p>
          <a:p>
            <a:pPr marL="0" lvl="0" indent="0" algn="just">
              <a:buNone/>
            </a:pPr>
            <a:r>
              <a:rPr lang="tr-TR" sz="2600" strike="sngStrike" dirty="0">
                <a:solidFill>
                  <a:srgbClr val="FF0000"/>
                </a:solidFill>
              </a:rPr>
              <a:t>Avrupa Komisyonu, Üye Ülkelerin şunları yapmasını ister: cinsel ve üreme sağlığı ve önleme hizmetleri, kapsayıcı, erişilebilir, kişi odaklı sağlık sistemi ve ücretsiz ve bilgilendirici içerik esaslı olmak üzere engellilerin, sağlık sistemine erişiminde rehberlik dâhil engellilerin tüm sağlık sistemi portföyüne erişimini iyileştirme; ender görülen hastalıklarla ilgili olarak engelli hastalara destek stratejileri geliştirmek ve farkındalığı artırmak ve Üye Ülkeler genelinde dijital yenilikleri kullanma dâhil olmak üzere, son teknoloji tedavilere erişimi kolaylaştıran yolları tanımlamak ve araştırmak</a:t>
            </a:r>
            <a:r>
              <a:rPr lang="tr-TR" sz="2600" strike="sngStrike" dirty="0" smtClean="0">
                <a:solidFill>
                  <a:srgbClr val="FF0000"/>
                </a:solidFill>
              </a:rPr>
              <a:t>.</a:t>
            </a:r>
            <a:endParaRPr lang="en-GB" sz="2600" strike="sngStrike" dirty="0" smtClean="0">
              <a:solidFill>
                <a:srgbClr val="FF0000"/>
              </a:solidFill>
            </a:endParaRPr>
          </a:p>
          <a:p>
            <a:pPr marL="0" lvl="0" indent="0">
              <a:buNone/>
            </a:pPr>
            <a:endParaRPr lang="en-GB" sz="2100" b="1" dirty="0"/>
          </a:p>
          <a:p>
            <a:pPr marL="0" indent="0" algn="just">
              <a:buNone/>
            </a:pPr>
            <a:r>
              <a:rPr lang="tr-TR" sz="2600" b="1" dirty="0"/>
              <a:t>Es</a:t>
            </a:r>
            <a:r>
              <a:rPr lang="en-GB" sz="2600" b="1" dirty="0"/>
              <a:t>a</a:t>
            </a:r>
            <a:r>
              <a:rPr lang="tr-TR" sz="2600" b="1" dirty="0"/>
              <a:t>s Sorumlu Organizasyon</a:t>
            </a:r>
            <a:endParaRPr lang="en-GB" sz="2600" b="1" dirty="0"/>
          </a:p>
          <a:p>
            <a:pPr marL="0" indent="0" algn="just">
              <a:buNone/>
            </a:pPr>
            <a:r>
              <a:rPr lang="tr-TR" sz="2600" b="1" dirty="0"/>
              <a:t>Destekleyen Organizasyonla</a:t>
            </a:r>
            <a:r>
              <a:rPr lang="en-GB" sz="2600" b="1" dirty="0"/>
              <a:t>r</a:t>
            </a:r>
            <a:endParaRPr lang="en-GB" sz="26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7415033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13598" y="1090240"/>
            <a:ext cx="8667344" cy="4997638"/>
          </a:xfrm>
        </p:spPr>
        <p:txBody>
          <a:bodyPr>
            <a:normAutofit fontScale="85000" lnSpcReduction="20000"/>
          </a:bodyPr>
          <a:lstStyle/>
          <a:p>
            <a:pPr marL="0" indent="0" algn="just">
              <a:buNone/>
            </a:pPr>
            <a:r>
              <a:rPr lang="en-GB" sz="2600" b="1" dirty="0" err="1" smtClean="0"/>
              <a:t>Engelli</a:t>
            </a:r>
            <a:r>
              <a:rPr lang="en-GB" sz="2600" b="1" dirty="0" smtClean="0"/>
              <a:t> </a:t>
            </a:r>
            <a:r>
              <a:rPr lang="en-GB" sz="2600" b="1" dirty="0" err="1" smtClean="0"/>
              <a:t>Kadınlar</a:t>
            </a:r>
            <a:r>
              <a:rPr lang="en-GB" sz="2600" b="1" dirty="0" smtClean="0"/>
              <a:t> </a:t>
            </a:r>
            <a:endParaRPr lang="en-GB" sz="2600" b="1" dirty="0"/>
          </a:p>
          <a:p>
            <a:pPr marL="0" indent="0" algn="just">
              <a:buNone/>
            </a:pPr>
            <a:r>
              <a:rPr lang="en-GB" sz="2300" b="1" dirty="0" err="1" smtClean="0"/>
              <a:t>Taslak</a:t>
            </a:r>
            <a:r>
              <a:rPr lang="en-GB" sz="2300" b="1" dirty="0" smtClean="0"/>
              <a:t> </a:t>
            </a:r>
            <a:r>
              <a:rPr lang="en-GB" sz="2300" b="1" dirty="0" err="1"/>
              <a:t>Öneri</a:t>
            </a:r>
            <a:r>
              <a:rPr lang="en-GB" sz="2300" b="1" dirty="0"/>
              <a:t>: </a:t>
            </a:r>
            <a:endParaRPr lang="en-GB" sz="2300" b="1"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buNone/>
            </a:pPr>
            <a:r>
              <a:rPr lang="tr-TR" sz="2100" dirty="0"/>
              <a:t>Engelli kadınları açıkça kapsayan ilk uluslararası sözleşme olması nedeniyle, Engelli Hakları Sözleşmesinin </a:t>
            </a:r>
            <a:r>
              <a:rPr lang="tr-TR" sz="2100" dirty="0" smtClean="0"/>
              <a:t>eksiksiz </a:t>
            </a:r>
            <a:r>
              <a:rPr lang="tr-TR" sz="2100" dirty="0" smtClean="0">
                <a:solidFill>
                  <a:srgbClr val="FF0000"/>
                </a:solidFill>
              </a:rPr>
              <a:t>ve etkin </a:t>
            </a:r>
            <a:r>
              <a:rPr lang="tr-TR" sz="2100" dirty="0" smtClean="0"/>
              <a:t>uygulanması. </a:t>
            </a:r>
            <a:endParaRPr lang="en-GB" sz="2100" dirty="0"/>
          </a:p>
          <a:p>
            <a:pPr marL="0" lvl="0" indent="0" algn="just">
              <a:buNone/>
            </a:pPr>
            <a:endParaRPr lang="en-GB" dirty="0"/>
          </a:p>
          <a:p>
            <a:pPr marL="0" indent="0" algn="just">
              <a:buNone/>
            </a:pPr>
            <a:r>
              <a:rPr lang="en-GB" sz="2300" b="1" dirty="0" err="1"/>
              <a:t>Gerekçe</a:t>
            </a:r>
            <a:r>
              <a:rPr lang="en-GB" sz="2300" b="1" dirty="0"/>
              <a:t>: </a:t>
            </a:r>
          </a:p>
          <a:p>
            <a:pPr marL="0" lvl="0" indent="0" algn="just">
              <a:buNone/>
            </a:pPr>
            <a:r>
              <a:rPr lang="tr-TR" sz="2100" dirty="0"/>
              <a:t>Engelliler </a:t>
            </a:r>
            <a:r>
              <a:rPr lang="tr-TR" sz="2100" strike="sngStrike" dirty="0">
                <a:solidFill>
                  <a:srgbClr val="FF0000"/>
                </a:solidFill>
              </a:rPr>
              <a:t>en önemlisi </a:t>
            </a:r>
            <a:r>
              <a:rPr lang="tr-TR" sz="2100" dirty="0" smtClean="0">
                <a:solidFill>
                  <a:srgbClr val="FF0000"/>
                </a:solidFill>
              </a:rPr>
              <a:t> başta </a:t>
            </a:r>
            <a:r>
              <a:rPr lang="tr-TR" sz="2100" dirty="0" smtClean="0"/>
              <a:t>sosyal </a:t>
            </a:r>
            <a:r>
              <a:rPr lang="tr-TR" sz="2100" dirty="0"/>
              <a:t>dışlanma ve izolasyon olmak üzere, iş hayatı, öğrenim fırsatları, hareketlilik ve </a:t>
            </a:r>
            <a:r>
              <a:rPr lang="tr-TR" sz="2100" dirty="0" err="1"/>
              <a:t>erişebilirlik</a:t>
            </a:r>
            <a:r>
              <a:rPr lang="tr-TR" sz="2100" dirty="0"/>
              <a:t> konularında birçok dezavantajla karşı karşıyadır. Engellilik dezavantajları, iş cinsiyete gelince, ikiye katlanır. Kesişim oluşumuyla, cinsiyet ve engellilik engelli kadınlar için çifte dezavantaj yaratır ve onların öğrenim, istihdam, sağlık hizmetleri ve sosyal hayata erişimini engeller. </a:t>
            </a:r>
            <a:endParaRPr lang="en-GB" sz="2100" dirty="0" smtClean="0"/>
          </a:p>
          <a:p>
            <a:pPr marL="0" lvl="0" indent="0" algn="just">
              <a:buNone/>
            </a:pPr>
            <a:endParaRPr lang="en-GB" sz="2300" dirty="0" smtClean="0"/>
          </a:p>
          <a:p>
            <a:pPr marL="0" lvl="0" indent="0" algn="just">
              <a:buNone/>
            </a:pPr>
            <a:r>
              <a:rPr lang="en-GB" sz="2300" b="1" dirty="0" err="1" smtClean="0"/>
              <a:t>Vaka</a:t>
            </a:r>
            <a:r>
              <a:rPr lang="en-GB" sz="2300" b="1" dirty="0" smtClean="0"/>
              <a:t> </a:t>
            </a:r>
            <a:r>
              <a:rPr lang="en-GB" sz="2300" b="1" dirty="0" err="1" smtClean="0"/>
              <a:t>Çalışması</a:t>
            </a:r>
            <a:r>
              <a:rPr lang="en-GB" sz="2300" b="1" dirty="0" smtClean="0"/>
              <a:t>: </a:t>
            </a:r>
            <a:r>
              <a:rPr lang="tr-TR" sz="2100" dirty="0"/>
              <a:t>(12) Güney Kore: Engelli Kadınlar Ücret Sübvansiyonu </a:t>
            </a:r>
            <a:r>
              <a:rPr lang="tr-TR" sz="2100" dirty="0" smtClean="0"/>
              <a:t>Planı</a:t>
            </a:r>
            <a:r>
              <a:rPr lang="en-GB" sz="2100" dirty="0" smtClean="0"/>
              <a:t>, </a:t>
            </a:r>
            <a:r>
              <a:rPr lang="tr-TR" sz="2100" dirty="0" smtClean="0"/>
              <a:t>(13</a:t>
            </a:r>
            <a:r>
              <a:rPr lang="tr-TR" sz="2100" dirty="0"/>
              <a:t>) Arnavutluk: Engelli Kadınlar Ücret Sübvansiyonu </a:t>
            </a:r>
            <a:r>
              <a:rPr lang="tr-TR" sz="2100" dirty="0" smtClean="0"/>
              <a:t>Planı</a:t>
            </a:r>
            <a:endParaRPr lang="en-GB" sz="2100" dirty="0" smtClean="0"/>
          </a:p>
          <a:p>
            <a:pPr marL="0" lvl="0" indent="0" algn="just">
              <a:buNone/>
            </a:pPr>
            <a:endParaRPr lang="en-GB" sz="2300" dirty="0" smtClean="0"/>
          </a:p>
          <a:p>
            <a:pPr marL="0" lvl="0" indent="0">
              <a:buNone/>
            </a:pPr>
            <a:r>
              <a:rPr lang="tr-TR" sz="2000" b="1" dirty="0" smtClean="0"/>
              <a:t>Es</a:t>
            </a:r>
            <a:r>
              <a:rPr lang="en-GB" sz="2000" b="1" dirty="0"/>
              <a:t>a</a:t>
            </a:r>
            <a:r>
              <a:rPr lang="tr-TR" sz="2000" b="1" dirty="0"/>
              <a:t>s Sorumlu Organizasyon</a:t>
            </a:r>
            <a:endParaRPr lang="en-GB" sz="2000" b="1" dirty="0"/>
          </a:p>
          <a:p>
            <a:pPr marL="0" indent="0" algn="just">
              <a:buNone/>
            </a:pPr>
            <a:r>
              <a:rPr lang="tr-TR" sz="2000" b="1" dirty="0"/>
              <a:t>Destekleyen Organizasyonla</a:t>
            </a:r>
            <a:r>
              <a:rPr lang="en-GB" sz="2000" b="1" dirty="0"/>
              <a:t>r</a:t>
            </a:r>
            <a:endParaRPr lang="en-GB" sz="24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9855350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301557" y="1198881"/>
            <a:ext cx="8588443" cy="5084224"/>
          </a:xfrm>
        </p:spPr>
        <p:txBody>
          <a:bodyPr>
            <a:normAutofit fontScale="70000" lnSpcReduction="20000"/>
          </a:bodyPr>
          <a:lstStyle/>
          <a:p>
            <a:pPr marL="0" indent="0" algn="just">
              <a:buNone/>
            </a:pPr>
            <a:r>
              <a:rPr lang="en-GB" sz="2600" b="1" dirty="0" err="1" smtClean="0"/>
              <a:t>Engelli</a:t>
            </a:r>
            <a:r>
              <a:rPr lang="en-GB" sz="2600" b="1" dirty="0" smtClean="0"/>
              <a:t> </a:t>
            </a:r>
            <a:r>
              <a:rPr lang="en-GB" sz="2600" b="1" dirty="0" err="1" smtClean="0"/>
              <a:t>Kadınlar</a:t>
            </a:r>
            <a:r>
              <a:rPr lang="en-GB" sz="2600" b="1" dirty="0" smtClean="0"/>
              <a:t> </a:t>
            </a:r>
            <a:endParaRPr lang="en-GB" sz="2600" b="1" dirty="0"/>
          </a:p>
          <a:p>
            <a:pPr marL="0" indent="0" algn="just">
              <a:buNone/>
            </a:pPr>
            <a:r>
              <a:rPr lang="en-GB" sz="2300" b="1" dirty="0" err="1" smtClean="0"/>
              <a:t>Taslak</a:t>
            </a:r>
            <a:r>
              <a:rPr lang="en-GB" sz="2300" b="1" dirty="0" smtClean="0"/>
              <a:t> </a:t>
            </a:r>
            <a:r>
              <a:rPr lang="en-GB" sz="2300" b="1" dirty="0" err="1"/>
              <a:t>Öneri</a:t>
            </a:r>
            <a:r>
              <a:rPr lang="en-GB" sz="2300" b="1" dirty="0"/>
              <a:t>: </a:t>
            </a:r>
            <a:endParaRPr lang="en-GB" sz="2300" b="1" dirty="0">
              <a:latin typeface="Calibri" panose="020F0502020204030204" pitchFamily="34" charset="0"/>
              <a:ea typeface="Calibri" panose="020F0502020204030204" pitchFamily="34" charset="0"/>
              <a:cs typeface="Times New Roman" panose="02020603050405020304" pitchFamily="18" charset="0"/>
            </a:endParaRPr>
          </a:p>
          <a:p>
            <a:pPr marL="0" indent="0" algn="just">
              <a:buNone/>
            </a:pPr>
            <a:r>
              <a:rPr lang="tr-TR" sz="2300" strike="sngStrike" dirty="0">
                <a:solidFill>
                  <a:srgbClr val="FF0000"/>
                </a:solidFill>
              </a:rPr>
              <a:t>Bunların</a:t>
            </a:r>
            <a:r>
              <a:rPr lang="tr-TR" sz="2300" dirty="0"/>
              <a:t> </a:t>
            </a:r>
            <a:r>
              <a:rPr lang="tr-TR" sz="2300" dirty="0" smtClean="0">
                <a:solidFill>
                  <a:srgbClr val="FF0000"/>
                </a:solidFill>
              </a:rPr>
              <a:t>Engelli kadınların </a:t>
            </a:r>
            <a:r>
              <a:rPr lang="tr-TR" sz="2300" strike="sngStrike" dirty="0" smtClean="0">
                <a:solidFill>
                  <a:srgbClr val="FF0000"/>
                </a:solidFill>
              </a:rPr>
              <a:t>asgari</a:t>
            </a:r>
            <a:r>
              <a:rPr lang="tr-TR" sz="2300" dirty="0" smtClean="0"/>
              <a:t> </a:t>
            </a:r>
            <a:r>
              <a:rPr lang="tr-TR" sz="2300" dirty="0"/>
              <a:t>öğrenim ve beceri geliştirme fırsatlarını </a:t>
            </a:r>
            <a:r>
              <a:rPr lang="tr-TR" sz="2300" dirty="0" smtClean="0"/>
              <a:t>iyileştirmek. </a:t>
            </a:r>
          </a:p>
          <a:p>
            <a:pPr marL="0" indent="0" algn="just">
              <a:buNone/>
            </a:pPr>
            <a:r>
              <a:rPr lang="tr-TR" sz="2300" strike="sngStrike" dirty="0" smtClean="0">
                <a:solidFill>
                  <a:srgbClr val="FF0000"/>
                </a:solidFill>
              </a:rPr>
              <a:t>(</a:t>
            </a:r>
            <a:r>
              <a:rPr lang="tr-TR" sz="2300" strike="sngStrike" dirty="0">
                <a:solidFill>
                  <a:srgbClr val="FF0000"/>
                </a:solidFill>
              </a:rPr>
              <a:t>Uluslararası Çalışma Örgütüne göre, engelli kadınlar engelli erkeklerden daha çok fakirlik riski altında olup, engelli erkeklerden daha az kazanırlar).</a:t>
            </a:r>
            <a:endParaRPr lang="en-GB" sz="2300" strike="sngStrike" dirty="0">
              <a:solidFill>
                <a:srgbClr val="FF0000"/>
              </a:solidFill>
            </a:endParaRPr>
          </a:p>
          <a:p>
            <a:pPr marL="0" lvl="0" indent="0" algn="just">
              <a:buNone/>
            </a:pPr>
            <a:endParaRPr lang="en-GB" dirty="0"/>
          </a:p>
          <a:p>
            <a:pPr marL="0" indent="0" algn="just">
              <a:buNone/>
            </a:pPr>
            <a:r>
              <a:rPr lang="en-GB" sz="2300" b="1" dirty="0" err="1"/>
              <a:t>Gerekçe</a:t>
            </a:r>
            <a:r>
              <a:rPr lang="en-GB" sz="2300" b="1" dirty="0"/>
              <a:t>: </a:t>
            </a:r>
          </a:p>
          <a:p>
            <a:pPr marL="0" indent="0" algn="just">
              <a:buNone/>
            </a:pPr>
            <a:r>
              <a:rPr lang="tr-TR" sz="2400" dirty="0"/>
              <a:t>Engelliler </a:t>
            </a:r>
            <a:r>
              <a:rPr lang="tr-TR" sz="2400" strike="sngStrike" dirty="0">
                <a:solidFill>
                  <a:srgbClr val="FF0000"/>
                </a:solidFill>
              </a:rPr>
              <a:t>en önemlisi </a:t>
            </a:r>
            <a:r>
              <a:rPr lang="tr-TR" sz="2400" dirty="0">
                <a:solidFill>
                  <a:srgbClr val="FF0000"/>
                </a:solidFill>
              </a:rPr>
              <a:t> başta </a:t>
            </a:r>
            <a:r>
              <a:rPr lang="tr-TR" sz="2400" dirty="0"/>
              <a:t>sosyal dışlanma ve izolasyon olmak üzere, iş hayatı, öğrenim fırsatları, hareketlilik ve </a:t>
            </a:r>
            <a:r>
              <a:rPr lang="tr-TR" sz="2400" dirty="0" err="1"/>
              <a:t>erişebilirlik</a:t>
            </a:r>
            <a:r>
              <a:rPr lang="tr-TR" sz="2400" dirty="0"/>
              <a:t> konularında birçok dezavantajla karşı karşıyadır. Engellilik dezavantajları, iş cinsiyete gelince, ikiye katlanır. Kesişim oluşumuyla, cinsiyet ve engellilik engelli kadınlar için çifte dezavantaj yaratır ve onların öğrenim, istihdam, sağlık hizmetleri ve sosyal hayata erişimini engeller. </a:t>
            </a:r>
            <a:r>
              <a:rPr lang="tr-TR" sz="2400" dirty="0" smtClean="0">
                <a:solidFill>
                  <a:srgbClr val="FF0000"/>
                </a:solidFill>
              </a:rPr>
              <a:t>Uluslararası </a:t>
            </a:r>
            <a:r>
              <a:rPr lang="tr-TR" sz="2400" dirty="0">
                <a:solidFill>
                  <a:srgbClr val="FF0000"/>
                </a:solidFill>
              </a:rPr>
              <a:t>Çalışma Örgütüne göre, engelli kadınlar engelli erkeklerden daha çok fakirlik riski altında olup, engelli erkeklerden daha az </a:t>
            </a:r>
            <a:r>
              <a:rPr lang="tr-TR" sz="2400" dirty="0" smtClean="0">
                <a:solidFill>
                  <a:srgbClr val="FF0000"/>
                </a:solidFill>
              </a:rPr>
              <a:t>kazanırlar.</a:t>
            </a:r>
            <a:endParaRPr lang="en-GB" sz="2400" dirty="0"/>
          </a:p>
          <a:p>
            <a:pPr marL="0" lvl="0" indent="0" algn="just">
              <a:buNone/>
            </a:pPr>
            <a:endParaRPr lang="en-GB" sz="2300" dirty="0" smtClean="0"/>
          </a:p>
          <a:p>
            <a:pPr marL="0" lvl="0" indent="0" algn="just">
              <a:buNone/>
            </a:pPr>
            <a:r>
              <a:rPr lang="en-GB" sz="2300" b="1" dirty="0" err="1" smtClean="0"/>
              <a:t>Vaka</a:t>
            </a:r>
            <a:r>
              <a:rPr lang="en-GB" sz="2300" b="1" dirty="0" smtClean="0"/>
              <a:t> </a:t>
            </a:r>
            <a:r>
              <a:rPr lang="en-GB" sz="2300" b="1" dirty="0" err="1" smtClean="0"/>
              <a:t>Çalışması</a:t>
            </a:r>
            <a:r>
              <a:rPr lang="en-GB" sz="2300" b="1" dirty="0" smtClean="0"/>
              <a:t>: </a:t>
            </a:r>
            <a:r>
              <a:rPr lang="tr-TR" sz="2300" dirty="0"/>
              <a:t>(12) Güney Kore: Engelli Kadınlar Ücret Sübvansiyonu </a:t>
            </a:r>
            <a:r>
              <a:rPr lang="tr-TR" sz="2300" dirty="0" smtClean="0"/>
              <a:t>Planı</a:t>
            </a:r>
            <a:r>
              <a:rPr lang="en-GB" sz="2300" dirty="0" smtClean="0"/>
              <a:t>, </a:t>
            </a:r>
            <a:r>
              <a:rPr lang="tr-TR" sz="2300" dirty="0" smtClean="0"/>
              <a:t>(13</a:t>
            </a:r>
            <a:r>
              <a:rPr lang="tr-TR" sz="2300" dirty="0"/>
              <a:t>) Arnavutluk: Engelli Kadınlar Ücret Sübvansiyonu </a:t>
            </a:r>
            <a:r>
              <a:rPr lang="tr-TR" sz="2300" dirty="0" smtClean="0"/>
              <a:t>Planı</a:t>
            </a:r>
            <a:endParaRPr lang="en-GB" sz="2300" dirty="0" smtClean="0"/>
          </a:p>
          <a:p>
            <a:pPr marL="0" lvl="0" indent="0" algn="just">
              <a:buNone/>
            </a:pPr>
            <a:endParaRPr lang="en-GB" sz="2300" dirty="0" smtClean="0"/>
          </a:p>
          <a:p>
            <a:pPr marL="0" lvl="0" indent="0">
              <a:buNone/>
            </a:pPr>
            <a:r>
              <a:rPr lang="tr-TR" sz="2000" b="1" dirty="0" smtClean="0"/>
              <a:t>Es</a:t>
            </a:r>
            <a:r>
              <a:rPr lang="en-GB" sz="2000" b="1" dirty="0"/>
              <a:t>a</a:t>
            </a:r>
            <a:r>
              <a:rPr lang="tr-TR" sz="2000" b="1" dirty="0"/>
              <a:t>s Sorumlu Organizasyon</a:t>
            </a:r>
            <a:endParaRPr lang="en-GB" sz="2000" b="1" dirty="0"/>
          </a:p>
          <a:p>
            <a:pPr marL="0" indent="0" algn="just">
              <a:buNone/>
            </a:pPr>
            <a:r>
              <a:rPr lang="tr-TR" sz="2000" b="1" dirty="0"/>
              <a:t>Destekleyen Organizasyonla</a:t>
            </a:r>
            <a:r>
              <a:rPr lang="en-GB" sz="2000" b="1" dirty="0"/>
              <a:t>r</a:t>
            </a:r>
            <a:endParaRPr lang="en-GB" sz="24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1712732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a:extLst>
              <a:ext uri="{FF2B5EF4-FFF2-40B4-BE49-F238E27FC236}">
                <a16:creationId xmlns:a16="http://schemas.microsoft.com/office/drawing/2014/main" id="{8C3A355C-94DD-4442-80EC-3AB9990596E7}"/>
              </a:ext>
            </a:extLst>
          </p:cNvPr>
          <p:cNvSpPr txBox="1">
            <a:spLocks/>
          </p:cNvSpPr>
          <p:nvPr/>
        </p:nvSpPr>
        <p:spPr>
          <a:xfrm>
            <a:off x="-287292" y="1370863"/>
            <a:ext cx="5409887" cy="518533"/>
          </a:xfrm>
          <a:prstGeom prst="roundRect">
            <a:avLst>
              <a:gd name="adj" fmla="val 50000"/>
            </a:avLst>
          </a:prstGeom>
        </p:spPr>
        <p:style>
          <a:lnRef idx="0">
            <a:schemeClr val="accent2"/>
          </a:lnRef>
          <a:fillRef idx="3">
            <a:schemeClr val="accent2"/>
          </a:fillRef>
          <a:effectRef idx="3">
            <a:schemeClr val="accent2"/>
          </a:effectRef>
          <a:fontRef idx="minor">
            <a:schemeClr val="lt1"/>
          </a:fontRef>
        </p:style>
        <p:txBody>
          <a:bodyPr vert="horz" wrap="none" lIns="720000" tIns="36000" rIns="216000" bIns="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ln w="0"/>
                <a:solidFill>
                  <a:schemeClr val="bg2"/>
                </a:solidFill>
                <a:effectLst>
                  <a:outerShdw blurRad="50800" dist="38100" dir="2700000" algn="tl" rotWithShape="0">
                    <a:prstClr val="black">
                      <a:alpha val="40000"/>
                    </a:prstClr>
                  </a:outerShdw>
                </a:effectLst>
                <a:latin typeface="+mj-lt"/>
              </a:rPr>
              <a:t>IMPACT ON JOBS by 2030</a:t>
            </a:r>
            <a:endParaRPr lang="en-US" sz="1800" dirty="0">
              <a:ln w="0"/>
              <a:solidFill>
                <a:schemeClr val="bg2"/>
              </a:solidFill>
              <a:effectLst>
                <a:outerShdw blurRad="50800" dist="38100" dir="2700000" algn="tl" rotWithShape="0">
                  <a:prstClr val="black">
                    <a:alpha val="40000"/>
                  </a:prstClr>
                </a:outerShdw>
              </a:effectLst>
              <a:latin typeface="+mj-lt"/>
            </a:endParaRPr>
          </a:p>
        </p:txBody>
      </p:sp>
      <p:graphicFrame>
        <p:nvGraphicFramePr>
          <p:cNvPr id="4" name="Content Placeholder 3">
            <a:extLst>
              <a:ext uri="{FF2B5EF4-FFF2-40B4-BE49-F238E27FC236}">
                <a16:creationId xmlns:a16="http://schemas.microsoft.com/office/drawing/2014/main" id="{30A76D44-AA9E-9342-BB2B-AD5CA490F28E}"/>
              </a:ext>
            </a:extLst>
          </p:cNvPr>
          <p:cNvGraphicFramePr>
            <a:graphicFrameLocks/>
          </p:cNvGraphicFramePr>
          <p:nvPr/>
        </p:nvGraphicFramePr>
        <p:xfrm>
          <a:off x="979714" y="2055223"/>
          <a:ext cx="7184572" cy="4008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392381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101600" y="1198881"/>
            <a:ext cx="8818664" cy="5035664"/>
          </a:xfrm>
        </p:spPr>
        <p:txBody>
          <a:bodyPr>
            <a:normAutofit fontScale="77500" lnSpcReduction="20000"/>
          </a:bodyPr>
          <a:lstStyle/>
          <a:p>
            <a:pPr marL="0" indent="0" algn="just">
              <a:buNone/>
            </a:pPr>
            <a:r>
              <a:rPr lang="en-GB" sz="2600" b="1" dirty="0" err="1" smtClean="0"/>
              <a:t>Engelli</a:t>
            </a:r>
            <a:r>
              <a:rPr lang="en-GB" sz="2600" b="1" dirty="0" smtClean="0"/>
              <a:t> </a:t>
            </a:r>
            <a:r>
              <a:rPr lang="en-GB" sz="2600" b="1" dirty="0" err="1" smtClean="0"/>
              <a:t>Kadınlar</a:t>
            </a:r>
            <a:r>
              <a:rPr lang="en-GB" sz="2600" b="1" dirty="0" smtClean="0"/>
              <a:t> </a:t>
            </a:r>
            <a:endParaRPr lang="en-GB" sz="2600" b="1" dirty="0"/>
          </a:p>
          <a:p>
            <a:pPr marL="0" indent="0" algn="just">
              <a:buNone/>
            </a:pPr>
            <a:r>
              <a:rPr lang="en-GB" sz="2300" b="1" dirty="0" err="1" smtClean="0"/>
              <a:t>Taslak</a:t>
            </a:r>
            <a:r>
              <a:rPr lang="en-GB" sz="2300" b="1" dirty="0" smtClean="0"/>
              <a:t> </a:t>
            </a:r>
            <a:r>
              <a:rPr lang="en-GB" sz="2300" b="1" dirty="0" err="1"/>
              <a:t>Öneri</a:t>
            </a:r>
            <a:r>
              <a:rPr lang="en-GB" sz="2300" b="1" dirty="0"/>
              <a:t>: </a:t>
            </a:r>
            <a:endParaRPr lang="en-GB" sz="2300" b="1"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buNone/>
            </a:pPr>
            <a:r>
              <a:rPr lang="tr-TR" sz="2300" strike="sngStrike" dirty="0">
                <a:solidFill>
                  <a:srgbClr val="FF0000"/>
                </a:solidFill>
              </a:rPr>
              <a:t>Bazen cinsiyetsiz insanlar olarak muamele gördüklerinden, </a:t>
            </a:r>
            <a:r>
              <a:rPr lang="tr-TR" sz="2300" dirty="0"/>
              <a:t>engelli kadınların ayrımcılığa daha fazla </a:t>
            </a:r>
            <a:r>
              <a:rPr lang="tr-TR" sz="2300" dirty="0">
                <a:solidFill>
                  <a:srgbClr val="FF0000"/>
                </a:solidFill>
              </a:rPr>
              <a:t>maruz </a:t>
            </a:r>
            <a:r>
              <a:rPr lang="tr-TR" sz="2300" dirty="0" smtClean="0">
                <a:solidFill>
                  <a:srgbClr val="FF0000"/>
                </a:solidFill>
              </a:rPr>
              <a:t>kalma ihtimallerini </a:t>
            </a:r>
            <a:r>
              <a:rPr lang="tr-TR" sz="2300" dirty="0"/>
              <a:t>dikkate alma ve önleme. </a:t>
            </a:r>
            <a:endParaRPr lang="en-GB" sz="2300" dirty="0"/>
          </a:p>
          <a:p>
            <a:pPr marL="0" lvl="0" indent="0" algn="just">
              <a:buNone/>
            </a:pPr>
            <a:endParaRPr lang="en-GB" dirty="0"/>
          </a:p>
          <a:p>
            <a:pPr marL="0" indent="0" algn="just">
              <a:buNone/>
            </a:pPr>
            <a:r>
              <a:rPr lang="en-GB" sz="2300" b="1" dirty="0" err="1"/>
              <a:t>Gerekçe</a:t>
            </a:r>
            <a:r>
              <a:rPr lang="en-GB" sz="2300" b="1" dirty="0"/>
              <a:t>: </a:t>
            </a:r>
          </a:p>
          <a:p>
            <a:pPr marL="0" lvl="0" indent="0" algn="just">
              <a:buNone/>
            </a:pPr>
            <a:r>
              <a:rPr lang="tr-TR" sz="2400" dirty="0"/>
              <a:t>Engelliler </a:t>
            </a:r>
            <a:r>
              <a:rPr lang="tr-TR" sz="2400" strike="sngStrike" dirty="0">
                <a:solidFill>
                  <a:srgbClr val="FF0000"/>
                </a:solidFill>
              </a:rPr>
              <a:t>en önemlisi </a:t>
            </a:r>
            <a:r>
              <a:rPr lang="tr-TR" sz="2400" dirty="0">
                <a:solidFill>
                  <a:srgbClr val="FF0000"/>
                </a:solidFill>
              </a:rPr>
              <a:t> başta </a:t>
            </a:r>
            <a:r>
              <a:rPr lang="tr-TR" sz="2400" dirty="0"/>
              <a:t>sosyal dışlanma ve izolasyon olmak üzere, iş hayatı, öğrenim fırsatları, hareketlilik ve </a:t>
            </a:r>
            <a:r>
              <a:rPr lang="tr-TR" sz="2400" dirty="0" err="1"/>
              <a:t>erişebilirlik</a:t>
            </a:r>
            <a:r>
              <a:rPr lang="tr-TR" sz="2400" dirty="0"/>
              <a:t> konularında birçok dezavantajla karşı karşıyadır. Engellilik dezavantajları, iş cinsiyete gelince, ikiye katlanır. Kesişim oluşumuyla, cinsiyet ve engellilik engelli kadınlar için çifte dezavantaj yaratır ve onların öğrenim, istihdam, sağlık hizmetleri ve sosyal hayata erişimini engeller. </a:t>
            </a:r>
            <a:endParaRPr lang="en-GB" sz="2400" dirty="0"/>
          </a:p>
          <a:p>
            <a:pPr marL="0" lvl="0" indent="0" algn="just">
              <a:buNone/>
            </a:pPr>
            <a:endParaRPr lang="en-GB" sz="2300" dirty="0" smtClean="0"/>
          </a:p>
          <a:p>
            <a:pPr marL="0" lvl="0" indent="0" algn="just">
              <a:buNone/>
            </a:pPr>
            <a:r>
              <a:rPr lang="en-GB" sz="2300" b="1" dirty="0" err="1" smtClean="0"/>
              <a:t>Vaka</a:t>
            </a:r>
            <a:r>
              <a:rPr lang="en-GB" sz="2300" b="1" dirty="0" smtClean="0"/>
              <a:t> </a:t>
            </a:r>
            <a:r>
              <a:rPr lang="en-GB" sz="2300" b="1" dirty="0" err="1" smtClean="0"/>
              <a:t>Çalışması</a:t>
            </a:r>
            <a:r>
              <a:rPr lang="en-GB" sz="2300" b="1" dirty="0" smtClean="0"/>
              <a:t>: </a:t>
            </a:r>
            <a:r>
              <a:rPr lang="tr-TR" sz="2300" dirty="0"/>
              <a:t>(12) Güney Kore: Engelli Kadınlar Ücret Sübvansiyonu </a:t>
            </a:r>
            <a:r>
              <a:rPr lang="tr-TR" sz="2300" dirty="0" smtClean="0"/>
              <a:t>Planı</a:t>
            </a:r>
            <a:r>
              <a:rPr lang="en-GB" sz="2300" dirty="0" smtClean="0"/>
              <a:t>, </a:t>
            </a:r>
            <a:r>
              <a:rPr lang="tr-TR" sz="2300" dirty="0" smtClean="0"/>
              <a:t>(13</a:t>
            </a:r>
            <a:r>
              <a:rPr lang="tr-TR" sz="2300" dirty="0"/>
              <a:t>) Arnavutluk: Engelli Kadınlar Ücret Sübvansiyonu </a:t>
            </a:r>
            <a:r>
              <a:rPr lang="tr-TR" sz="2300" dirty="0" smtClean="0"/>
              <a:t>Planı</a:t>
            </a:r>
            <a:endParaRPr lang="en-GB" sz="2300" dirty="0" smtClean="0"/>
          </a:p>
          <a:p>
            <a:pPr marL="0" lvl="0" indent="0" algn="just">
              <a:buNone/>
            </a:pPr>
            <a:endParaRPr lang="en-GB" sz="2300" dirty="0" smtClean="0"/>
          </a:p>
          <a:p>
            <a:pPr marL="0" lvl="0" indent="0">
              <a:buNone/>
            </a:pPr>
            <a:r>
              <a:rPr lang="tr-TR" sz="2000" b="1" dirty="0" smtClean="0"/>
              <a:t>Es</a:t>
            </a:r>
            <a:r>
              <a:rPr lang="en-GB" sz="2000" b="1" dirty="0"/>
              <a:t>a</a:t>
            </a:r>
            <a:r>
              <a:rPr lang="tr-TR" sz="2000" b="1" dirty="0"/>
              <a:t>s Sorumlu Organizasyon</a:t>
            </a:r>
            <a:endParaRPr lang="en-GB" sz="2000" b="1" dirty="0"/>
          </a:p>
          <a:p>
            <a:pPr marL="0" indent="0" algn="just">
              <a:buNone/>
            </a:pPr>
            <a:r>
              <a:rPr lang="tr-TR" sz="2000" b="1" dirty="0"/>
              <a:t>Destekleyen Organizasyonla</a:t>
            </a:r>
            <a:r>
              <a:rPr lang="en-GB" sz="2000" b="1" dirty="0"/>
              <a:t>r</a:t>
            </a:r>
            <a:endParaRPr lang="en-GB" sz="24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8229393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155643" y="1198881"/>
            <a:ext cx="8988357" cy="4927600"/>
          </a:xfrm>
        </p:spPr>
        <p:txBody>
          <a:bodyPr>
            <a:normAutofit fontScale="92500" lnSpcReduction="20000"/>
          </a:bodyPr>
          <a:lstStyle/>
          <a:p>
            <a:pPr marL="0" indent="0" algn="just">
              <a:buNone/>
            </a:pPr>
            <a:r>
              <a:rPr lang="en-GB" sz="2600" b="1" dirty="0" err="1" smtClean="0"/>
              <a:t>Engelli</a:t>
            </a:r>
            <a:r>
              <a:rPr lang="en-GB" sz="2600" b="1" dirty="0" smtClean="0"/>
              <a:t> </a:t>
            </a:r>
            <a:r>
              <a:rPr lang="en-GB" sz="2600" b="1" dirty="0" err="1" smtClean="0"/>
              <a:t>Kadınlar</a:t>
            </a:r>
            <a:r>
              <a:rPr lang="en-GB" sz="2600" b="1" dirty="0" smtClean="0"/>
              <a:t> </a:t>
            </a:r>
            <a:endParaRPr lang="en-GB" sz="2600" b="1" dirty="0"/>
          </a:p>
          <a:p>
            <a:pPr marL="0" indent="0" algn="just">
              <a:buNone/>
            </a:pPr>
            <a:r>
              <a:rPr lang="en-GB" sz="2300" b="1" dirty="0" err="1" smtClean="0"/>
              <a:t>Taslak</a:t>
            </a:r>
            <a:r>
              <a:rPr lang="en-GB" sz="2300" b="1" dirty="0" smtClean="0"/>
              <a:t> </a:t>
            </a:r>
            <a:r>
              <a:rPr lang="en-GB" sz="2300" b="1" dirty="0" err="1"/>
              <a:t>Öneri</a:t>
            </a:r>
            <a:r>
              <a:rPr lang="en-GB" sz="2300" b="1" dirty="0"/>
              <a:t>: </a:t>
            </a:r>
            <a:endParaRPr lang="en-GB" sz="2300" b="1"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buNone/>
            </a:pPr>
            <a:r>
              <a:rPr lang="tr-TR" sz="1700" dirty="0"/>
              <a:t>Özellikle çocuk bakımı, özel ekipman </a:t>
            </a:r>
            <a:r>
              <a:rPr lang="tr-TR" sz="1700" dirty="0" smtClean="0">
                <a:solidFill>
                  <a:srgbClr val="FF0000"/>
                </a:solidFill>
              </a:rPr>
              <a:t>kullanımı</a:t>
            </a:r>
            <a:r>
              <a:rPr lang="tr-TR" sz="1700" dirty="0" smtClean="0"/>
              <a:t> </a:t>
            </a:r>
            <a:r>
              <a:rPr lang="tr-TR" sz="1700" dirty="0" smtClean="0">
                <a:solidFill>
                  <a:srgbClr val="FF0000"/>
                </a:solidFill>
              </a:rPr>
              <a:t>ve/</a:t>
            </a:r>
            <a:r>
              <a:rPr lang="tr-TR" sz="1700" dirty="0" smtClean="0"/>
              <a:t>veya </a:t>
            </a:r>
            <a:r>
              <a:rPr lang="tr-TR" sz="1700" dirty="0" err="1"/>
              <a:t>erişebilirlik</a:t>
            </a:r>
            <a:r>
              <a:rPr lang="tr-TR" sz="1700" dirty="0"/>
              <a:t> düzenlemeleri gibi </a:t>
            </a:r>
            <a:r>
              <a:rPr lang="tr-TR" sz="1700" dirty="0" smtClean="0"/>
              <a:t>işyeri olanaklarını </a:t>
            </a:r>
            <a:r>
              <a:rPr lang="tr-TR" sz="1700" dirty="0" smtClean="0">
                <a:solidFill>
                  <a:srgbClr val="FF0000"/>
                </a:solidFill>
              </a:rPr>
              <a:t>iyileştirerek</a:t>
            </a:r>
            <a:r>
              <a:rPr lang="tr-TR" sz="1700" dirty="0" smtClean="0"/>
              <a:t> </a:t>
            </a:r>
            <a:r>
              <a:rPr lang="tr-TR" sz="1700" dirty="0" smtClean="0">
                <a:solidFill>
                  <a:srgbClr val="FF0000"/>
                </a:solidFill>
              </a:rPr>
              <a:t>engelli kadınların </a:t>
            </a:r>
            <a:r>
              <a:rPr lang="tr-TR" sz="1700" dirty="0"/>
              <a:t>istihdamını</a:t>
            </a:r>
            <a:r>
              <a:rPr lang="tr-TR" sz="1700" dirty="0" smtClean="0">
                <a:solidFill>
                  <a:srgbClr val="FF0000"/>
                </a:solidFill>
              </a:rPr>
              <a:t> </a:t>
            </a:r>
            <a:r>
              <a:rPr lang="tr-TR" sz="1700" dirty="0"/>
              <a:t>artıracak önlemler </a:t>
            </a:r>
            <a:r>
              <a:rPr lang="tr-TR" sz="1700" dirty="0" smtClean="0">
                <a:solidFill>
                  <a:srgbClr val="FF0000"/>
                </a:solidFill>
              </a:rPr>
              <a:t>geliştirilmesi</a:t>
            </a:r>
            <a:r>
              <a:rPr lang="tr-TR" sz="1700" dirty="0" smtClean="0"/>
              <a:t>.</a:t>
            </a:r>
            <a:endParaRPr lang="en-GB" sz="1700" dirty="0"/>
          </a:p>
          <a:p>
            <a:pPr marL="0" lvl="0" indent="0" algn="just">
              <a:buNone/>
            </a:pPr>
            <a:endParaRPr lang="en-GB" dirty="0"/>
          </a:p>
          <a:p>
            <a:pPr marL="0" indent="0" algn="just">
              <a:buNone/>
            </a:pPr>
            <a:r>
              <a:rPr lang="en-GB" sz="2300" b="1" dirty="0" err="1"/>
              <a:t>Gerekçe</a:t>
            </a:r>
            <a:r>
              <a:rPr lang="en-GB" sz="2300" b="1" dirty="0"/>
              <a:t>: </a:t>
            </a:r>
          </a:p>
          <a:p>
            <a:pPr marL="0" lvl="0" indent="0" algn="just">
              <a:buNone/>
            </a:pPr>
            <a:r>
              <a:rPr lang="tr-TR" sz="1800" dirty="0"/>
              <a:t>Engelliler </a:t>
            </a:r>
            <a:r>
              <a:rPr lang="tr-TR" sz="1800" strike="sngStrike" dirty="0">
                <a:solidFill>
                  <a:srgbClr val="FF0000"/>
                </a:solidFill>
              </a:rPr>
              <a:t>en önemlisi </a:t>
            </a:r>
            <a:r>
              <a:rPr lang="tr-TR" sz="1800" dirty="0">
                <a:solidFill>
                  <a:srgbClr val="FF0000"/>
                </a:solidFill>
              </a:rPr>
              <a:t> başta </a:t>
            </a:r>
            <a:r>
              <a:rPr lang="tr-TR" sz="1800" dirty="0"/>
              <a:t>sosyal dışlanma ve izolasyon olmak üzere, iş hayatı, öğrenim fırsatları, hareketlilik ve </a:t>
            </a:r>
            <a:r>
              <a:rPr lang="tr-TR" sz="1800" dirty="0" err="1"/>
              <a:t>erişebilirlik</a:t>
            </a:r>
            <a:r>
              <a:rPr lang="tr-TR" sz="1800" dirty="0"/>
              <a:t> konularında birçok dezavantajla karşı karşıyadır. Engellilik dezavantajları, iş cinsiyete gelince, ikiye katlanır. Kesişim oluşumuyla, cinsiyet ve engellilik engelli kadınlar için çifte dezavantaj yaratır ve onların öğrenim, istihdam, sağlık hizmetleri ve sosyal hayata erişimini engeller. </a:t>
            </a:r>
            <a:endParaRPr lang="en-GB" sz="1800" dirty="0"/>
          </a:p>
          <a:p>
            <a:pPr marL="0" lvl="0" indent="0" algn="just">
              <a:buNone/>
            </a:pPr>
            <a:endParaRPr lang="en-GB" sz="2300" dirty="0" smtClean="0"/>
          </a:p>
          <a:p>
            <a:pPr marL="0" lvl="0" indent="0" algn="just">
              <a:buNone/>
            </a:pPr>
            <a:r>
              <a:rPr lang="en-GB" sz="2300" b="1" dirty="0" err="1" smtClean="0"/>
              <a:t>Vaka</a:t>
            </a:r>
            <a:r>
              <a:rPr lang="en-GB" sz="2300" b="1" dirty="0" smtClean="0"/>
              <a:t> </a:t>
            </a:r>
            <a:r>
              <a:rPr lang="en-GB" sz="2300" b="1" dirty="0" err="1" smtClean="0"/>
              <a:t>Çalışması</a:t>
            </a:r>
            <a:r>
              <a:rPr lang="en-GB" sz="2300" b="1" dirty="0" smtClean="0"/>
              <a:t>: </a:t>
            </a:r>
            <a:r>
              <a:rPr lang="tr-TR" sz="1700" dirty="0"/>
              <a:t>(12) Güney Kore: Engelli Kadınlar Ücret Sübvansiyonu </a:t>
            </a:r>
            <a:r>
              <a:rPr lang="tr-TR" sz="1700" dirty="0" smtClean="0"/>
              <a:t>Planı</a:t>
            </a:r>
            <a:r>
              <a:rPr lang="en-GB" sz="1700" dirty="0" smtClean="0"/>
              <a:t>, </a:t>
            </a:r>
            <a:r>
              <a:rPr lang="tr-TR" sz="1700" dirty="0" smtClean="0"/>
              <a:t>(13</a:t>
            </a:r>
            <a:r>
              <a:rPr lang="tr-TR" sz="1700" dirty="0"/>
              <a:t>) Arnavutluk: Engelli Kadınlar Ücret Sübvansiyonu </a:t>
            </a:r>
            <a:r>
              <a:rPr lang="tr-TR" sz="1700" dirty="0" smtClean="0"/>
              <a:t>Planı</a:t>
            </a:r>
            <a:endParaRPr lang="en-GB" sz="1700" dirty="0" smtClean="0"/>
          </a:p>
          <a:p>
            <a:pPr marL="0" lvl="0" indent="0" algn="just">
              <a:buNone/>
            </a:pPr>
            <a:endParaRPr lang="en-GB" sz="2300" dirty="0" smtClean="0"/>
          </a:p>
          <a:p>
            <a:pPr marL="0" lvl="0" indent="0">
              <a:buNone/>
            </a:pPr>
            <a:r>
              <a:rPr lang="tr-TR" sz="2000" b="1" dirty="0" smtClean="0"/>
              <a:t>Es</a:t>
            </a:r>
            <a:r>
              <a:rPr lang="en-GB" sz="2000" b="1" dirty="0"/>
              <a:t>a</a:t>
            </a:r>
            <a:r>
              <a:rPr lang="tr-TR" sz="2000" b="1" dirty="0"/>
              <a:t>s Sorumlu Organizasyon</a:t>
            </a:r>
            <a:endParaRPr lang="en-GB" sz="2000" b="1" dirty="0"/>
          </a:p>
          <a:p>
            <a:pPr marL="0" indent="0" algn="just">
              <a:buNone/>
            </a:pPr>
            <a:r>
              <a:rPr lang="tr-TR" sz="2000" b="1" dirty="0"/>
              <a:t>Destekleyen Organizasyonla</a:t>
            </a:r>
            <a:r>
              <a:rPr lang="en-GB" sz="2000" b="1" dirty="0"/>
              <a:t>r</a:t>
            </a:r>
            <a:endParaRPr lang="en-GB" sz="24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9746495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97277" y="1104524"/>
            <a:ext cx="8754893" cy="5160474"/>
          </a:xfrm>
        </p:spPr>
        <p:txBody>
          <a:bodyPr>
            <a:normAutofit fontScale="62500" lnSpcReduction="20000"/>
          </a:bodyPr>
          <a:lstStyle/>
          <a:p>
            <a:pPr marL="0" indent="0" algn="just">
              <a:buNone/>
            </a:pPr>
            <a:r>
              <a:rPr lang="en-GB" sz="2600" b="1" dirty="0" err="1" smtClean="0"/>
              <a:t>Engelli</a:t>
            </a:r>
            <a:r>
              <a:rPr lang="en-GB" sz="2600" b="1" dirty="0" smtClean="0"/>
              <a:t> </a:t>
            </a:r>
            <a:r>
              <a:rPr lang="en-GB" sz="2600" b="1" dirty="0" err="1" smtClean="0"/>
              <a:t>Kadınlar</a:t>
            </a:r>
            <a:r>
              <a:rPr lang="en-GB" sz="2600" b="1" dirty="0" smtClean="0"/>
              <a:t> (</a:t>
            </a:r>
            <a:r>
              <a:rPr lang="en-GB" sz="2600" b="1" dirty="0" err="1" smtClean="0"/>
              <a:t>WwD’s</a:t>
            </a:r>
            <a:r>
              <a:rPr lang="en-GB" sz="2600" b="1" dirty="0" smtClean="0"/>
              <a:t>)</a:t>
            </a:r>
            <a:endParaRPr lang="en-GB" sz="2600" b="1" dirty="0"/>
          </a:p>
          <a:p>
            <a:pPr marL="0" indent="0" algn="just">
              <a:buNone/>
            </a:pPr>
            <a:r>
              <a:rPr lang="en-GB" sz="2300" b="1" dirty="0" err="1"/>
              <a:t>Taslak</a:t>
            </a:r>
            <a:r>
              <a:rPr lang="en-GB" sz="2300" b="1" dirty="0"/>
              <a:t> </a:t>
            </a:r>
            <a:r>
              <a:rPr lang="en-GB" sz="2300" b="1" dirty="0" err="1"/>
              <a:t>Öneri</a:t>
            </a:r>
            <a:r>
              <a:rPr lang="en-GB" sz="2300" b="1" dirty="0"/>
              <a:t>: </a:t>
            </a:r>
            <a:endParaRPr lang="en-GB" sz="2300" b="1"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buNone/>
            </a:pPr>
            <a:r>
              <a:rPr lang="tr-TR" sz="2400" dirty="0" smtClean="0">
                <a:solidFill>
                  <a:srgbClr val="FF0000"/>
                </a:solidFill>
              </a:rPr>
              <a:t>Engelli kadınlara yönelik </a:t>
            </a:r>
            <a:r>
              <a:rPr lang="tr-TR" sz="2400" dirty="0" smtClean="0"/>
              <a:t>mesleki </a:t>
            </a:r>
            <a:r>
              <a:rPr lang="tr-TR" sz="2400" dirty="0"/>
              <a:t>rehberlik hizmetlerinin sunulması. </a:t>
            </a:r>
            <a:endParaRPr lang="tr-TR" sz="2400" dirty="0" smtClean="0"/>
          </a:p>
          <a:p>
            <a:pPr marL="0" lvl="0" indent="0" algn="just">
              <a:buNone/>
            </a:pPr>
            <a:r>
              <a:rPr lang="tr-TR" sz="2400" strike="sngStrike" dirty="0" smtClean="0">
                <a:solidFill>
                  <a:srgbClr val="FF0000"/>
                </a:solidFill>
              </a:rPr>
              <a:t>Bu </a:t>
            </a:r>
            <a:r>
              <a:rPr lang="tr-TR" sz="2400" strike="sngStrike" dirty="0">
                <a:solidFill>
                  <a:srgbClr val="FF0000"/>
                </a:solidFill>
              </a:rPr>
              <a:t>yönde, Türkiye’de sunulan mevcut ortak girişim şirketi hizmetlerinin, farklı engellilik seviyeleri ve tiplerini dikkate alarak, sistematik iş analizleri ve mesleki tanımları dikkate alarak bu hizmetlerin kalitesini iyileştirme açısından değerlendirilmesi önemle tavsiye edilmektedir. </a:t>
            </a:r>
            <a:endParaRPr lang="en-GB" dirty="0"/>
          </a:p>
          <a:p>
            <a:pPr marL="0" indent="0" algn="just">
              <a:buNone/>
            </a:pPr>
            <a:r>
              <a:rPr lang="en-GB" sz="2300" b="1" dirty="0" err="1"/>
              <a:t>Gerekçe</a:t>
            </a:r>
            <a:r>
              <a:rPr lang="en-GB" sz="2300" b="1" dirty="0"/>
              <a:t>: </a:t>
            </a:r>
            <a:endParaRPr lang="tr-TR" sz="2300" b="1" dirty="0" smtClean="0"/>
          </a:p>
          <a:p>
            <a:pPr marL="0" indent="0" algn="just">
              <a:buNone/>
            </a:pPr>
            <a:endParaRPr lang="tr-TR" sz="2300" b="1" dirty="0"/>
          </a:p>
          <a:p>
            <a:pPr marL="0" lvl="0" indent="0" algn="just">
              <a:buNone/>
            </a:pPr>
            <a:r>
              <a:rPr lang="tr-TR" sz="2400" dirty="0">
                <a:solidFill>
                  <a:srgbClr val="FF0000"/>
                </a:solidFill>
              </a:rPr>
              <a:t>Türkiye’de </a:t>
            </a:r>
            <a:r>
              <a:rPr lang="tr-TR" sz="2400" dirty="0">
                <a:solidFill>
                  <a:srgbClr val="FF0000"/>
                </a:solidFill>
              </a:rPr>
              <a:t>sunulan </a:t>
            </a:r>
            <a:r>
              <a:rPr lang="tr-TR" sz="2400" dirty="0">
                <a:solidFill>
                  <a:srgbClr val="FF0000"/>
                </a:solidFill>
              </a:rPr>
              <a:t>hizmetlerin, </a:t>
            </a:r>
            <a:r>
              <a:rPr lang="tr-TR" sz="2400" dirty="0">
                <a:solidFill>
                  <a:srgbClr val="FF0000"/>
                </a:solidFill>
              </a:rPr>
              <a:t>farklı engellilik seviyeleri ve </a:t>
            </a:r>
            <a:r>
              <a:rPr lang="tr-TR" sz="2400" dirty="0">
                <a:solidFill>
                  <a:srgbClr val="FF0000"/>
                </a:solidFill>
              </a:rPr>
              <a:t>tipleri, </a:t>
            </a:r>
            <a:r>
              <a:rPr lang="tr-TR" sz="2400" dirty="0">
                <a:solidFill>
                  <a:srgbClr val="FF0000"/>
                </a:solidFill>
              </a:rPr>
              <a:t>sistematik iş analizleri ve mesleki tanımları dikkate </a:t>
            </a:r>
            <a:r>
              <a:rPr lang="tr-TR" sz="2400" dirty="0">
                <a:solidFill>
                  <a:srgbClr val="FF0000"/>
                </a:solidFill>
              </a:rPr>
              <a:t>alınarak </a:t>
            </a:r>
            <a:r>
              <a:rPr lang="tr-TR" sz="2400" dirty="0">
                <a:solidFill>
                  <a:srgbClr val="FF0000"/>
                </a:solidFill>
              </a:rPr>
              <a:t>bu hizmetlerin kalitesini iyileştirme açısından değerlendirilmesi </a:t>
            </a:r>
            <a:r>
              <a:rPr lang="tr-TR" sz="2400" dirty="0">
                <a:solidFill>
                  <a:srgbClr val="FF0000"/>
                </a:solidFill>
              </a:rPr>
              <a:t>gerekmektedir.</a:t>
            </a:r>
            <a:endParaRPr lang="en-GB" sz="2400" dirty="0">
              <a:solidFill>
                <a:srgbClr val="FF0000"/>
              </a:solidFill>
            </a:endParaRPr>
          </a:p>
          <a:p>
            <a:pPr marL="0" lvl="0" indent="0" algn="just">
              <a:buNone/>
            </a:pPr>
            <a:r>
              <a:rPr lang="tr-TR" sz="2400" strike="sngStrike" dirty="0">
                <a:solidFill>
                  <a:srgbClr val="FF0000"/>
                </a:solidFill>
              </a:rPr>
              <a:t>Engelliler en önemlisi  başta sosyal dışlanma ve izolasyon olmak üzere, iş hayatı, öğrenim fırsatları, hareketlilik ve </a:t>
            </a:r>
            <a:r>
              <a:rPr lang="tr-TR" sz="2400" strike="sngStrike" dirty="0" err="1">
                <a:solidFill>
                  <a:srgbClr val="FF0000"/>
                </a:solidFill>
              </a:rPr>
              <a:t>erişebilirlik</a:t>
            </a:r>
            <a:r>
              <a:rPr lang="tr-TR" sz="2400" strike="sngStrike" dirty="0">
                <a:solidFill>
                  <a:srgbClr val="FF0000"/>
                </a:solidFill>
              </a:rPr>
              <a:t> konularında birçok dezavantajla karşı karşıyadır. Engellilik dezavantajları, iş cinsiyete gelince, ikiye katlanır. Kesişim oluşumuyla, cinsiyet ve engellilik engelli kadınlar için çifte dezavantaj yaratır ve onların öğrenim, istihdam, sağlık hizmetleri ve sosyal hayata erişimini engeller. </a:t>
            </a:r>
            <a:endParaRPr lang="en-GB" sz="2400" strike="sngStrike" dirty="0">
              <a:solidFill>
                <a:srgbClr val="FF0000"/>
              </a:solidFill>
            </a:endParaRPr>
          </a:p>
          <a:p>
            <a:pPr marL="0" lvl="0" indent="0" algn="just">
              <a:buNone/>
            </a:pPr>
            <a:endParaRPr lang="en-GB" sz="2300" dirty="0" smtClean="0"/>
          </a:p>
          <a:p>
            <a:pPr marL="0" lvl="0" indent="0" algn="just">
              <a:buNone/>
            </a:pPr>
            <a:r>
              <a:rPr lang="en-GB" sz="2300" b="1" dirty="0" err="1" smtClean="0"/>
              <a:t>Vaka</a:t>
            </a:r>
            <a:r>
              <a:rPr lang="en-GB" sz="2300" b="1" dirty="0" smtClean="0"/>
              <a:t> </a:t>
            </a:r>
            <a:r>
              <a:rPr lang="en-GB" sz="2300" b="1" dirty="0" err="1" smtClean="0"/>
              <a:t>Çalışması</a:t>
            </a:r>
            <a:r>
              <a:rPr lang="en-GB" sz="2300" b="1" dirty="0" smtClean="0"/>
              <a:t>: </a:t>
            </a:r>
            <a:r>
              <a:rPr lang="tr-TR" sz="2300" dirty="0"/>
              <a:t>(12) Güney Kore: Engelli Kadınlar Ücret Sübvansiyonu </a:t>
            </a:r>
            <a:r>
              <a:rPr lang="tr-TR" sz="2300" dirty="0" smtClean="0"/>
              <a:t>Planı</a:t>
            </a:r>
            <a:r>
              <a:rPr lang="en-GB" sz="2300" dirty="0" smtClean="0"/>
              <a:t>, </a:t>
            </a:r>
            <a:r>
              <a:rPr lang="tr-TR" sz="2300" dirty="0" smtClean="0"/>
              <a:t>(13</a:t>
            </a:r>
            <a:r>
              <a:rPr lang="tr-TR" sz="2300" dirty="0"/>
              <a:t>) Arnavutluk: Engelli Kadınlar Ücret Sübvansiyonu </a:t>
            </a:r>
            <a:r>
              <a:rPr lang="tr-TR" sz="2300" dirty="0" smtClean="0"/>
              <a:t>Planı</a:t>
            </a:r>
            <a:endParaRPr lang="en-GB" sz="2300" dirty="0" smtClean="0"/>
          </a:p>
          <a:p>
            <a:pPr marL="0" lvl="0" indent="0" algn="just">
              <a:buNone/>
            </a:pPr>
            <a:endParaRPr lang="en-GB" sz="2300" dirty="0" smtClean="0"/>
          </a:p>
          <a:p>
            <a:pPr marL="0" lvl="0" indent="0">
              <a:buNone/>
            </a:pPr>
            <a:r>
              <a:rPr lang="tr-TR" sz="2000" b="1" dirty="0" smtClean="0"/>
              <a:t>Es</a:t>
            </a:r>
            <a:r>
              <a:rPr lang="en-GB" sz="2000" b="1" dirty="0"/>
              <a:t>a</a:t>
            </a:r>
            <a:r>
              <a:rPr lang="tr-TR" sz="2000" b="1" dirty="0"/>
              <a:t>s Sorumlu Organizasyon</a:t>
            </a:r>
            <a:endParaRPr lang="en-GB" sz="2000" b="1" dirty="0"/>
          </a:p>
          <a:p>
            <a:pPr marL="0" indent="0" algn="just">
              <a:buNone/>
            </a:pPr>
            <a:r>
              <a:rPr lang="tr-TR" sz="2000" b="1" dirty="0"/>
              <a:t>Destekleyen Organizasyonla</a:t>
            </a:r>
            <a:r>
              <a:rPr lang="en-GB" sz="2000" b="1" dirty="0"/>
              <a:t>r</a:t>
            </a:r>
            <a:endParaRPr lang="en-GB" sz="24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9859489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lgn="just">
              <a:buNone/>
            </a:pPr>
            <a:r>
              <a:rPr lang="en-GB" sz="2000" b="1" dirty="0" smtClean="0"/>
              <a:t>12. </a:t>
            </a:r>
            <a:r>
              <a:rPr lang="tr-TR" sz="2000" b="1" dirty="0" smtClean="0"/>
              <a:t>Güney </a:t>
            </a:r>
            <a:r>
              <a:rPr lang="tr-TR" sz="2000" b="1" dirty="0"/>
              <a:t>Kore Engelli Kadınlar Ücret Sübvansiyonu Planı</a:t>
            </a:r>
            <a:endParaRPr lang="en-GB" sz="2000" dirty="0"/>
          </a:p>
          <a:p>
            <a:pPr lvl="0" algn="just"/>
            <a:r>
              <a:rPr lang="tr-TR" sz="2000" dirty="0"/>
              <a:t>Yasa, engelli kadınların istihdamının teşvikine özel vurgu yapmaktadır;</a:t>
            </a:r>
            <a:endParaRPr lang="en-GB" sz="2000" dirty="0"/>
          </a:p>
          <a:p>
            <a:pPr lvl="0" algn="just"/>
            <a:r>
              <a:rPr lang="tr-TR" sz="2000" dirty="0"/>
              <a:t>Engelli kadınların işverenleri, hibe + hükümetten tercihli finans desteği (erkek engellileri istihdam için verilen destekten daha fazla) alabilirler.</a:t>
            </a:r>
            <a:endParaRPr lang="en-GB" sz="2000" dirty="0"/>
          </a:p>
          <a:p>
            <a:endParaRPr lang="en-GB" dirty="0"/>
          </a:p>
        </p:txBody>
      </p:sp>
    </p:spTree>
    <p:extLst>
      <p:ext uri="{BB962C8B-B14F-4D97-AF65-F5344CB8AC3E}">
        <p14:creationId xmlns:p14="http://schemas.microsoft.com/office/powerpoint/2010/main" val="42785502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lvl="0" indent="0" algn="just">
              <a:buNone/>
            </a:pPr>
            <a:r>
              <a:rPr lang="en-GB" sz="2000" b="1" dirty="0" smtClean="0"/>
              <a:t>13. </a:t>
            </a:r>
            <a:r>
              <a:rPr lang="tr-TR" sz="2000" b="1" dirty="0" smtClean="0"/>
              <a:t>Arnavutluk</a:t>
            </a:r>
            <a:r>
              <a:rPr lang="tr-TR" sz="2000" b="1" dirty="0"/>
              <a:t>: Engelli Kadınlar Ücret Sübvansiyonu Planı</a:t>
            </a:r>
            <a:endParaRPr lang="en-GB" sz="2000" dirty="0"/>
          </a:p>
          <a:p>
            <a:pPr lvl="0" algn="just"/>
            <a:r>
              <a:rPr lang="tr-TR" sz="2000" dirty="0"/>
              <a:t>Hükümet, engelli kadınların istihdamını teşvik için zorunlu istihdam sigortasının bir kısmını öder;</a:t>
            </a:r>
            <a:endParaRPr lang="en-GB" sz="2000" dirty="0"/>
          </a:p>
          <a:p>
            <a:pPr lvl="0" algn="just"/>
            <a:r>
              <a:rPr lang="tr-TR" sz="2000" dirty="0"/>
              <a:t>Katılımcı işverenlere teşvikler (mali + ilgili destek) verilir;</a:t>
            </a:r>
            <a:endParaRPr lang="en-GB" sz="2000" dirty="0"/>
          </a:p>
          <a:p>
            <a:pPr lvl="0" algn="just"/>
            <a:r>
              <a:rPr lang="tr-TR" sz="2000" dirty="0"/>
              <a:t>En sık olarak erişilen teşvikler, engelli kadınlar için ücret sübvansiyonu + vergi istisnası/indirimi + iş yeri uyarlanması/özel ekipman/konaklama satın alınması için sübvansiyonlar (%30) + sosyal güvenlik katkı paylarında indirim/muafiyet.</a:t>
            </a:r>
            <a:endParaRPr lang="en-GB" sz="2000" dirty="0"/>
          </a:p>
          <a:p>
            <a:endParaRPr lang="en-GB" dirty="0"/>
          </a:p>
        </p:txBody>
      </p:sp>
    </p:spTree>
    <p:extLst>
      <p:ext uri="{BB962C8B-B14F-4D97-AF65-F5344CB8AC3E}">
        <p14:creationId xmlns:p14="http://schemas.microsoft.com/office/powerpoint/2010/main" val="20756477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97277" y="1198881"/>
            <a:ext cx="9046723" cy="4927600"/>
          </a:xfrm>
        </p:spPr>
        <p:txBody>
          <a:bodyPr>
            <a:normAutofit/>
          </a:bodyPr>
          <a:lstStyle/>
          <a:p>
            <a:pPr marL="0" indent="0" algn="just">
              <a:buNone/>
            </a:pPr>
            <a:r>
              <a:rPr lang="en-GB" sz="2000" b="1" dirty="0" err="1" smtClean="0"/>
              <a:t>Diğer</a:t>
            </a:r>
            <a:r>
              <a:rPr lang="en-GB" sz="2000" b="1" dirty="0" smtClean="0"/>
              <a:t> </a:t>
            </a:r>
            <a:r>
              <a:rPr lang="en-GB" sz="2000" b="1" dirty="0" err="1" smtClean="0"/>
              <a:t>Tavsiyeler</a:t>
            </a:r>
            <a:endParaRPr lang="en-GB" sz="2000" b="1" dirty="0" smtClean="0"/>
          </a:p>
          <a:p>
            <a:pPr marL="0" indent="0" algn="just">
              <a:buNone/>
            </a:pPr>
            <a:endParaRPr lang="en-GB" sz="2000" b="1" dirty="0"/>
          </a:p>
          <a:p>
            <a:pPr marL="0" indent="0" algn="just">
              <a:buNone/>
            </a:pPr>
            <a:r>
              <a:rPr lang="en-GB" sz="1800" b="1" dirty="0" err="1"/>
              <a:t>Taslak</a:t>
            </a:r>
            <a:r>
              <a:rPr lang="en-GB" sz="1800" b="1" dirty="0"/>
              <a:t> </a:t>
            </a:r>
            <a:r>
              <a:rPr lang="en-GB" sz="1800" b="1" dirty="0" err="1"/>
              <a:t>Öneri</a:t>
            </a:r>
            <a:r>
              <a:rPr lang="en-GB" sz="1800" b="1" dirty="0"/>
              <a:t>: </a:t>
            </a:r>
            <a:endParaRPr lang="en-GB" sz="1800" b="1"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buNone/>
            </a:pPr>
            <a:r>
              <a:rPr lang="tr-TR" sz="1600" dirty="0"/>
              <a:t>Engellilerin ve ailelerinin, engellilerle ilgili karar alma </a:t>
            </a:r>
            <a:r>
              <a:rPr lang="tr-TR" sz="1600" dirty="0" smtClean="0"/>
              <a:t>süreçlerine </a:t>
            </a:r>
            <a:r>
              <a:rPr lang="tr-TR" sz="1600" dirty="0" smtClean="0">
                <a:solidFill>
                  <a:srgbClr val="FF0000"/>
                </a:solidFill>
              </a:rPr>
              <a:t>katılımının artırılması </a:t>
            </a:r>
            <a:r>
              <a:rPr lang="tr-TR" sz="1600" strike="sngStrike" dirty="0">
                <a:solidFill>
                  <a:srgbClr val="FF0000"/>
                </a:solidFill>
              </a:rPr>
              <a:t>müdahil olmasını dikkate almak</a:t>
            </a:r>
            <a:r>
              <a:rPr lang="tr-TR" sz="1600" strike="sngStrike" dirty="0" smtClean="0">
                <a:solidFill>
                  <a:srgbClr val="FF0000"/>
                </a:solidFill>
              </a:rPr>
              <a:t>;</a:t>
            </a:r>
            <a:endParaRPr lang="en-GB" sz="1600" strike="sngStrike" dirty="0" smtClean="0">
              <a:solidFill>
                <a:srgbClr val="FF0000"/>
              </a:solidFill>
            </a:endParaRPr>
          </a:p>
          <a:p>
            <a:pPr marL="0" indent="0">
              <a:buNone/>
            </a:pPr>
            <a:endParaRPr lang="en-GB" dirty="0"/>
          </a:p>
          <a:p>
            <a:pPr marL="0" indent="0" algn="just">
              <a:buNone/>
            </a:pPr>
            <a:r>
              <a:rPr lang="en-GB" sz="1800" b="1" dirty="0" err="1"/>
              <a:t>Gerekçe</a:t>
            </a:r>
            <a:r>
              <a:rPr lang="en-GB" sz="1800" b="1" dirty="0"/>
              <a:t>: </a:t>
            </a:r>
          </a:p>
          <a:p>
            <a:pPr marL="0" lvl="0" indent="0" algn="just">
              <a:buNone/>
            </a:pPr>
            <a:r>
              <a:rPr lang="tr-TR" sz="1600" dirty="0"/>
              <a:t>E</a:t>
            </a:r>
            <a:r>
              <a:rPr lang="tr-TR" sz="1600" dirty="0" smtClean="0"/>
              <a:t>ngellilerin yaşamlarını </a:t>
            </a:r>
            <a:r>
              <a:rPr lang="tr-TR" sz="1600" dirty="0" smtClean="0">
                <a:solidFill>
                  <a:srgbClr val="FF0000"/>
                </a:solidFill>
              </a:rPr>
              <a:t>tam anlamıyla ve her yönden </a:t>
            </a:r>
            <a:r>
              <a:rPr lang="tr-TR" sz="1600" dirty="0" smtClean="0"/>
              <a:t>iyileştirmek için</a:t>
            </a:r>
            <a:r>
              <a:rPr lang="tr-TR" sz="1600" dirty="0" smtClean="0">
                <a:solidFill>
                  <a:srgbClr val="FF0000"/>
                </a:solidFill>
              </a:rPr>
              <a:t> gereklidir. </a:t>
            </a:r>
            <a:r>
              <a:rPr lang="tr-TR" sz="1600" strike="sngStrike" dirty="0" smtClean="0">
                <a:solidFill>
                  <a:srgbClr val="FF0000"/>
                </a:solidFill>
              </a:rPr>
              <a:t>dâhil edilmektedir</a:t>
            </a:r>
            <a:endParaRPr lang="en-GB" sz="1600" strike="sngStrike" dirty="0" smtClean="0">
              <a:solidFill>
                <a:srgbClr val="FF0000"/>
              </a:solidFill>
            </a:endParaRPr>
          </a:p>
          <a:p>
            <a:pPr marL="0" lvl="0" indent="0">
              <a:buNone/>
            </a:pPr>
            <a:endParaRPr lang="en-GB" sz="2000" b="1" strike="sngStrike" dirty="0" smtClean="0">
              <a:solidFill>
                <a:srgbClr val="FF0000"/>
              </a:solidFill>
            </a:endParaRPr>
          </a:p>
          <a:p>
            <a:pPr marL="0" lvl="0" indent="0">
              <a:buNone/>
            </a:pPr>
            <a:r>
              <a:rPr lang="tr-TR" sz="1800" b="1" dirty="0" smtClean="0"/>
              <a:t>Es</a:t>
            </a:r>
            <a:r>
              <a:rPr lang="en-GB" sz="1800" b="1" dirty="0"/>
              <a:t>a</a:t>
            </a:r>
            <a:r>
              <a:rPr lang="tr-TR" sz="1800" b="1" dirty="0"/>
              <a:t>s Sorumlu Organizasyon</a:t>
            </a:r>
            <a:endParaRPr lang="en-GB" sz="1800" b="1" dirty="0"/>
          </a:p>
          <a:p>
            <a:pPr marL="0" indent="0" algn="just">
              <a:buNone/>
            </a:pPr>
            <a:r>
              <a:rPr lang="tr-TR" sz="1800" b="1" dirty="0"/>
              <a:t>Destekleyen Organizasyonla</a:t>
            </a:r>
            <a:r>
              <a:rPr lang="en-GB" sz="1800" b="1" dirty="0"/>
              <a:t>r</a:t>
            </a:r>
            <a:endParaRPr lang="en-GB" sz="18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641504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97277" y="1198881"/>
            <a:ext cx="9046723" cy="4927600"/>
          </a:xfrm>
        </p:spPr>
        <p:txBody>
          <a:bodyPr>
            <a:normAutofit/>
          </a:bodyPr>
          <a:lstStyle/>
          <a:p>
            <a:pPr marL="0" indent="0" algn="just">
              <a:buNone/>
            </a:pPr>
            <a:r>
              <a:rPr lang="en-GB" sz="2000" b="1" dirty="0" err="1" smtClean="0"/>
              <a:t>Diğer</a:t>
            </a:r>
            <a:r>
              <a:rPr lang="en-GB" sz="2000" b="1" dirty="0" smtClean="0"/>
              <a:t> </a:t>
            </a:r>
            <a:r>
              <a:rPr lang="en-GB" sz="2000" b="1" dirty="0" err="1" smtClean="0"/>
              <a:t>Tavsiyeler</a:t>
            </a:r>
            <a:r>
              <a:rPr lang="tr-TR" sz="2000" b="1" dirty="0" smtClean="0"/>
              <a:t> </a:t>
            </a:r>
            <a:r>
              <a:rPr lang="tr-TR" sz="2000" b="1" u="sng" dirty="0" smtClean="0">
                <a:solidFill>
                  <a:srgbClr val="FF0000"/>
                </a:solidFill>
              </a:rPr>
              <a:t>(BU ÖNERİ, 23. SLAYTTA YER ALAN ÖNERİNİN HEMEN PEŞİNE KONABİLİR, ‘DİĞER TAVSİYE’ OLMASINA GEREK YOK, 23. SLAYTTA YER ALAN ÖNERİNİN İÇİNDE GEÇİYOR ZATEN)</a:t>
            </a:r>
            <a:endParaRPr lang="en-GB" sz="2000" b="1" u="sng" dirty="0" smtClean="0">
              <a:solidFill>
                <a:srgbClr val="FF0000"/>
              </a:solidFill>
            </a:endParaRPr>
          </a:p>
          <a:p>
            <a:pPr marL="0" indent="0" algn="just">
              <a:buNone/>
            </a:pPr>
            <a:endParaRPr lang="en-GB" sz="2000" b="1" dirty="0"/>
          </a:p>
          <a:p>
            <a:pPr marL="0" indent="0" algn="just">
              <a:buNone/>
            </a:pPr>
            <a:r>
              <a:rPr lang="en-GB" sz="1800" b="1" dirty="0" err="1"/>
              <a:t>Taslak</a:t>
            </a:r>
            <a:r>
              <a:rPr lang="en-GB" sz="1800" b="1" dirty="0"/>
              <a:t> </a:t>
            </a:r>
            <a:r>
              <a:rPr lang="en-GB" sz="1800" b="1" dirty="0" err="1"/>
              <a:t>Öneri</a:t>
            </a:r>
            <a:r>
              <a:rPr lang="en-GB" sz="1800" b="1" dirty="0"/>
              <a:t>: </a:t>
            </a:r>
            <a:endParaRPr lang="en-GB" sz="1800" b="1"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buNone/>
            </a:pPr>
            <a:r>
              <a:rPr lang="tr-TR" sz="1600" dirty="0" smtClean="0"/>
              <a:t>Engellileri </a:t>
            </a:r>
            <a:r>
              <a:rPr lang="tr-TR" sz="1600" dirty="0"/>
              <a:t>etkileyen düzenlemelere uyumsuzluklar için </a:t>
            </a:r>
            <a:r>
              <a:rPr lang="tr-TR" sz="1600" dirty="0" smtClean="0"/>
              <a:t>var olan </a:t>
            </a:r>
            <a:r>
              <a:rPr lang="tr-TR" sz="1600" strike="sngStrike" dirty="0" smtClean="0">
                <a:solidFill>
                  <a:srgbClr val="FF0000"/>
                </a:solidFill>
              </a:rPr>
              <a:t>mevcut</a:t>
            </a:r>
            <a:r>
              <a:rPr lang="tr-TR" sz="1600" dirty="0" smtClean="0"/>
              <a:t> </a:t>
            </a:r>
            <a:r>
              <a:rPr lang="tr-TR" sz="1600" dirty="0"/>
              <a:t>yaptırımların etkinliğini </a:t>
            </a:r>
            <a:r>
              <a:rPr lang="tr-TR" sz="1600" dirty="0" smtClean="0"/>
              <a:t>değerlendirmek.</a:t>
            </a:r>
            <a:endParaRPr lang="en-GB" sz="1600" dirty="0"/>
          </a:p>
          <a:p>
            <a:pPr marL="0" indent="0">
              <a:buNone/>
            </a:pPr>
            <a:endParaRPr lang="en-GB" dirty="0"/>
          </a:p>
          <a:p>
            <a:pPr marL="0" indent="0" algn="just">
              <a:buNone/>
            </a:pPr>
            <a:r>
              <a:rPr lang="en-GB" sz="1800" b="1" dirty="0" err="1"/>
              <a:t>Gerekçe</a:t>
            </a:r>
            <a:r>
              <a:rPr lang="en-GB" sz="1800" b="1" dirty="0"/>
              <a:t>: </a:t>
            </a:r>
          </a:p>
          <a:p>
            <a:pPr marL="0" lvl="0" indent="0" algn="just">
              <a:buNone/>
            </a:pPr>
            <a:r>
              <a:rPr lang="tr-TR" sz="1600" dirty="0"/>
              <a:t>Engellilerin yaşamlarını </a:t>
            </a:r>
            <a:r>
              <a:rPr lang="tr-TR" sz="1600" dirty="0">
                <a:solidFill>
                  <a:srgbClr val="FF0000"/>
                </a:solidFill>
              </a:rPr>
              <a:t>tam anlamıyla ve her yönden </a:t>
            </a:r>
            <a:r>
              <a:rPr lang="tr-TR" sz="1600" dirty="0"/>
              <a:t>iyileştirmek için</a:t>
            </a:r>
            <a:r>
              <a:rPr lang="tr-TR" sz="1600" dirty="0">
                <a:solidFill>
                  <a:srgbClr val="FF0000"/>
                </a:solidFill>
              </a:rPr>
              <a:t> gereklidir. </a:t>
            </a:r>
            <a:r>
              <a:rPr lang="tr-TR" sz="1600" strike="sngStrike" dirty="0">
                <a:solidFill>
                  <a:srgbClr val="FF0000"/>
                </a:solidFill>
              </a:rPr>
              <a:t>dâhil edilmektedir</a:t>
            </a:r>
            <a:endParaRPr lang="en-GB" sz="1600" strike="sngStrike" dirty="0">
              <a:solidFill>
                <a:srgbClr val="FF0000"/>
              </a:solidFill>
            </a:endParaRPr>
          </a:p>
          <a:p>
            <a:pPr marL="0" lvl="0" indent="0">
              <a:buNone/>
            </a:pPr>
            <a:endParaRPr lang="en-GB" sz="2000" b="1" dirty="0" smtClean="0"/>
          </a:p>
          <a:p>
            <a:pPr marL="0" lvl="0" indent="0">
              <a:buNone/>
            </a:pPr>
            <a:r>
              <a:rPr lang="tr-TR" sz="1800" b="1" dirty="0" smtClean="0"/>
              <a:t>Es</a:t>
            </a:r>
            <a:r>
              <a:rPr lang="en-GB" sz="1800" b="1" dirty="0"/>
              <a:t>a</a:t>
            </a:r>
            <a:r>
              <a:rPr lang="tr-TR" sz="1800" b="1" dirty="0"/>
              <a:t>s Sorumlu Organizasyon</a:t>
            </a:r>
            <a:endParaRPr lang="en-GB" sz="1800" b="1" dirty="0"/>
          </a:p>
          <a:p>
            <a:pPr marL="0" indent="0" algn="just">
              <a:buNone/>
            </a:pPr>
            <a:r>
              <a:rPr lang="tr-TR" sz="1800" b="1" dirty="0"/>
              <a:t>Destekleyen Organizasyonla</a:t>
            </a:r>
            <a:r>
              <a:rPr lang="en-GB" sz="1800" b="1" dirty="0"/>
              <a:t>r</a:t>
            </a:r>
            <a:endParaRPr lang="en-GB" sz="18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9290624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a:spLocks noGrp="1"/>
          </p:cNvSpPr>
          <p:nvPr>
            <p:ph idx="1"/>
          </p:nvPr>
        </p:nvSpPr>
        <p:spPr>
          <a:xfrm>
            <a:off x="97277" y="1198881"/>
            <a:ext cx="8883761" cy="4927600"/>
          </a:xfrm>
        </p:spPr>
        <p:txBody>
          <a:bodyPr>
            <a:normAutofit/>
          </a:bodyPr>
          <a:lstStyle/>
          <a:p>
            <a:pPr marL="0" indent="0" algn="just">
              <a:buNone/>
            </a:pPr>
            <a:r>
              <a:rPr lang="en-GB" sz="2600" b="1" dirty="0" err="1" smtClean="0"/>
              <a:t>Diğer</a:t>
            </a:r>
            <a:r>
              <a:rPr lang="en-GB" sz="2600" b="1" dirty="0" smtClean="0"/>
              <a:t> </a:t>
            </a:r>
            <a:r>
              <a:rPr lang="en-GB" sz="2600" b="1" dirty="0" err="1" smtClean="0"/>
              <a:t>Tavsiyeler</a:t>
            </a:r>
            <a:endParaRPr lang="en-GB" sz="2600" b="1" dirty="0"/>
          </a:p>
          <a:p>
            <a:pPr marL="0" indent="0" algn="just">
              <a:buNone/>
            </a:pPr>
            <a:r>
              <a:rPr lang="en-GB" sz="2300" b="1" dirty="0" err="1"/>
              <a:t>Taslak</a:t>
            </a:r>
            <a:r>
              <a:rPr lang="en-GB" sz="2300" b="1" dirty="0"/>
              <a:t> </a:t>
            </a:r>
            <a:r>
              <a:rPr lang="en-GB" sz="2300" b="1" dirty="0" err="1"/>
              <a:t>Öneri</a:t>
            </a:r>
            <a:r>
              <a:rPr lang="en-GB" sz="2300" b="1" dirty="0"/>
              <a:t>: </a:t>
            </a:r>
            <a:endParaRPr lang="en-GB" sz="2300" b="1"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tr-TR" sz="2000" dirty="0" smtClean="0"/>
              <a:t>Otizm </a:t>
            </a:r>
            <a:r>
              <a:rPr lang="tr-TR" sz="2000" dirty="0"/>
              <a:t>için farkındalık yaratan programlar geliştirmek</a:t>
            </a:r>
            <a:r>
              <a:rPr lang="tr-TR" sz="2000" dirty="0" smtClean="0"/>
              <a:t>.</a:t>
            </a:r>
            <a:endParaRPr lang="en-GB" sz="2000" dirty="0" smtClean="0"/>
          </a:p>
          <a:p>
            <a:pPr marL="0" indent="0">
              <a:buNone/>
            </a:pPr>
            <a:endParaRPr lang="en-GB" dirty="0"/>
          </a:p>
          <a:p>
            <a:pPr marL="0" indent="0" algn="just">
              <a:buNone/>
            </a:pPr>
            <a:r>
              <a:rPr lang="en-GB" sz="2300" b="1" dirty="0" err="1"/>
              <a:t>Gerekçe</a:t>
            </a:r>
            <a:r>
              <a:rPr lang="en-GB" sz="2300" b="1" dirty="0"/>
              <a:t>: </a:t>
            </a:r>
          </a:p>
          <a:p>
            <a:pPr marL="0" lvl="0" indent="0" algn="just">
              <a:buNone/>
            </a:pPr>
            <a:r>
              <a:rPr lang="tr-TR" sz="2000" dirty="0"/>
              <a:t>Engellilerin yaşamlarını </a:t>
            </a:r>
            <a:r>
              <a:rPr lang="tr-TR" sz="2000" dirty="0">
                <a:solidFill>
                  <a:srgbClr val="FF0000"/>
                </a:solidFill>
              </a:rPr>
              <a:t>tam anlamıyla ve her yönden </a:t>
            </a:r>
            <a:r>
              <a:rPr lang="tr-TR" sz="2000" dirty="0"/>
              <a:t>iyileştirmek için</a:t>
            </a:r>
            <a:r>
              <a:rPr lang="tr-TR" sz="2000" dirty="0">
                <a:solidFill>
                  <a:srgbClr val="FF0000"/>
                </a:solidFill>
              </a:rPr>
              <a:t> gereklidir. </a:t>
            </a:r>
            <a:r>
              <a:rPr lang="tr-TR" sz="2000" strike="sngStrike" dirty="0">
                <a:solidFill>
                  <a:srgbClr val="FF0000"/>
                </a:solidFill>
              </a:rPr>
              <a:t>dâhil edilmektedir</a:t>
            </a:r>
            <a:endParaRPr lang="en-GB" sz="2000" strike="sngStrike" dirty="0">
              <a:solidFill>
                <a:srgbClr val="FF0000"/>
              </a:solidFill>
            </a:endParaRPr>
          </a:p>
          <a:p>
            <a:pPr marL="0" lvl="0" indent="0">
              <a:buNone/>
            </a:pPr>
            <a:endParaRPr lang="en-GB" sz="2000" b="1" dirty="0" smtClean="0"/>
          </a:p>
          <a:p>
            <a:pPr marL="0" lvl="0" indent="0">
              <a:buNone/>
            </a:pPr>
            <a:r>
              <a:rPr lang="tr-TR" sz="2000" b="1" dirty="0" smtClean="0"/>
              <a:t>Es</a:t>
            </a:r>
            <a:r>
              <a:rPr lang="en-GB" sz="2000" b="1" dirty="0"/>
              <a:t>a</a:t>
            </a:r>
            <a:r>
              <a:rPr lang="tr-TR" sz="2000" b="1" dirty="0"/>
              <a:t>s Sorumlu Organizasyon</a:t>
            </a:r>
            <a:endParaRPr lang="en-GB" sz="2000" b="1" dirty="0"/>
          </a:p>
          <a:p>
            <a:pPr marL="0" indent="0" algn="just">
              <a:buNone/>
            </a:pPr>
            <a:r>
              <a:rPr lang="tr-TR" sz="2000" b="1" dirty="0"/>
              <a:t>Destekleyen Organizasyonla</a:t>
            </a:r>
            <a:r>
              <a:rPr lang="en-GB" sz="2000" b="1" dirty="0"/>
              <a:t>r</a:t>
            </a:r>
            <a:endParaRPr lang="en-GB" sz="2400" dirty="0">
              <a:latin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4892240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500FA-17E4-4C61-AD8C-2138EC9BB398}"/>
              </a:ext>
            </a:extLst>
          </p:cNvPr>
          <p:cNvSpPr>
            <a:spLocks noGrp="1"/>
          </p:cNvSpPr>
          <p:nvPr>
            <p:ph idx="1"/>
          </p:nvPr>
        </p:nvSpPr>
        <p:spPr>
          <a:xfrm>
            <a:off x="536286" y="3325090"/>
            <a:ext cx="7886700" cy="1898759"/>
          </a:xfrm>
        </p:spPr>
        <p:txBody>
          <a:bodyPr>
            <a:normAutofit/>
          </a:bodyPr>
          <a:lstStyle/>
          <a:p>
            <a:pPr marL="0" indent="0" algn="ctr">
              <a:buNone/>
            </a:pPr>
            <a:r>
              <a:rPr lang="es-AR" strike="sngStrike" dirty="0">
                <a:solidFill>
                  <a:srgbClr val="FF0000"/>
                </a:solidFill>
              </a:rPr>
              <a:t>  </a:t>
            </a:r>
            <a:r>
              <a:rPr lang="es-AR" sz="3600" b="1" strike="sngStrike" dirty="0">
                <a:solidFill>
                  <a:srgbClr val="FF0000"/>
                </a:solidFill>
                <a:latin typeface="Calibri" panose="020F0502020204030204" pitchFamily="34" charset="0"/>
                <a:cs typeface="Calibri" panose="020F0502020204030204" pitchFamily="34" charset="0"/>
              </a:rPr>
              <a:t>THANK YOU</a:t>
            </a:r>
            <a:r>
              <a:rPr lang="es-AR" sz="3600" b="1" strike="sngStrike" dirty="0" smtClean="0">
                <a:solidFill>
                  <a:srgbClr val="FF0000"/>
                </a:solidFill>
                <a:latin typeface="Calibri" panose="020F0502020204030204" pitchFamily="34" charset="0"/>
                <a:cs typeface="Calibri" panose="020F0502020204030204" pitchFamily="34" charset="0"/>
              </a:rPr>
              <a:t>!</a:t>
            </a:r>
            <a:endParaRPr lang="tr-TR" sz="3600" b="1" strike="sngStrike" dirty="0" smtClean="0">
              <a:solidFill>
                <a:srgbClr val="FF0000"/>
              </a:solidFill>
              <a:latin typeface="Calibri" panose="020F0502020204030204" pitchFamily="34" charset="0"/>
              <a:cs typeface="Calibri" panose="020F0502020204030204" pitchFamily="34" charset="0"/>
            </a:endParaRPr>
          </a:p>
          <a:p>
            <a:pPr marL="0" indent="0" algn="ctr">
              <a:buNone/>
            </a:pPr>
            <a:endParaRPr lang="tr-TR" sz="3600" b="1" strike="sngStrike" dirty="0">
              <a:solidFill>
                <a:srgbClr val="FF0000"/>
              </a:solidFill>
              <a:latin typeface="Calibri" panose="020F0502020204030204" pitchFamily="34" charset="0"/>
              <a:cs typeface="Calibri" panose="020F0502020204030204" pitchFamily="34" charset="0"/>
            </a:endParaRPr>
          </a:p>
          <a:p>
            <a:pPr marL="0" indent="0" algn="ctr">
              <a:buNone/>
            </a:pPr>
            <a:r>
              <a:rPr lang="tr-TR" sz="3600" b="1" dirty="0" smtClean="0">
                <a:solidFill>
                  <a:srgbClr val="FF0000"/>
                </a:solidFill>
                <a:latin typeface="Calibri" panose="020F0502020204030204" pitchFamily="34" charset="0"/>
                <a:cs typeface="Calibri" panose="020F0502020204030204" pitchFamily="34" charset="0"/>
              </a:rPr>
              <a:t>TEŞEKKÜRLER!</a:t>
            </a:r>
            <a:endParaRPr lang="es-AR" sz="3600" b="1" dirty="0">
              <a:solidFill>
                <a:srgbClr val="FF0000"/>
              </a:solidFill>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972372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D7A570-1C7E-4FC3-8CD3-25A05CB16F22}"/>
              </a:ext>
            </a:extLst>
          </p:cNvPr>
          <p:cNvSpPr>
            <a:spLocks noGrp="1"/>
          </p:cNvSpPr>
          <p:nvPr>
            <p:ph idx="1"/>
          </p:nvPr>
        </p:nvSpPr>
        <p:spPr/>
        <p:txBody>
          <a:bodyPr/>
          <a:lstStyle/>
          <a:p>
            <a:pPr marL="0" indent="0">
              <a:buNone/>
            </a:pPr>
            <a:r>
              <a:rPr lang="en-US" b="1" dirty="0"/>
              <a:t>Progress to Date</a:t>
            </a:r>
          </a:p>
          <a:p>
            <a:pPr marL="0" indent="0">
              <a:buNone/>
            </a:pPr>
            <a:endParaRPr lang="en-US" dirty="0"/>
          </a:p>
          <a:p>
            <a:r>
              <a:rPr lang="en-US" dirty="0"/>
              <a:t>Extensive desk research – international and Turkish perspectives;</a:t>
            </a:r>
          </a:p>
          <a:p>
            <a:r>
              <a:rPr lang="en-US" dirty="0"/>
              <a:t>Stakeholder meetings;</a:t>
            </a:r>
          </a:p>
          <a:p>
            <a:r>
              <a:rPr lang="en-US" dirty="0"/>
              <a:t>Pre-Study Workshop;</a:t>
            </a:r>
          </a:p>
          <a:p>
            <a:r>
              <a:rPr lang="en-US" dirty="0"/>
              <a:t>Detailed analysis – with focus on recommendations for policy-makers;</a:t>
            </a:r>
          </a:p>
          <a:p>
            <a:r>
              <a:rPr lang="en-US" dirty="0"/>
              <a:t>Draft Report.</a:t>
            </a:r>
          </a:p>
          <a:p>
            <a:endParaRPr lang="en-US" dirty="0"/>
          </a:p>
        </p:txBody>
      </p:sp>
    </p:spTree>
    <p:extLst>
      <p:ext uri="{BB962C8B-B14F-4D97-AF65-F5344CB8AC3E}">
        <p14:creationId xmlns:p14="http://schemas.microsoft.com/office/powerpoint/2010/main" val="2864063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D7A570-1C7E-4FC3-8CD3-25A05CB16F22}"/>
              </a:ext>
            </a:extLst>
          </p:cNvPr>
          <p:cNvSpPr>
            <a:spLocks noGrp="1"/>
          </p:cNvSpPr>
          <p:nvPr>
            <p:ph idx="1"/>
          </p:nvPr>
        </p:nvSpPr>
        <p:spPr/>
        <p:txBody>
          <a:bodyPr/>
          <a:lstStyle/>
          <a:p>
            <a:pPr marL="0" indent="0">
              <a:buNone/>
            </a:pPr>
            <a:r>
              <a:rPr lang="en-US" b="1" dirty="0"/>
              <a:t>Focus for Today:</a:t>
            </a:r>
            <a:endParaRPr lang="en-US" dirty="0"/>
          </a:p>
          <a:p>
            <a:r>
              <a:rPr lang="en-US" dirty="0"/>
              <a:t>Brief overview of study methodology;</a:t>
            </a:r>
          </a:p>
          <a:p>
            <a:r>
              <a:rPr lang="en-US" dirty="0"/>
              <a:t>Present/discuss Recommendations;</a:t>
            </a:r>
          </a:p>
          <a:p>
            <a:r>
              <a:rPr lang="en-US" dirty="0"/>
              <a:t>Identify main/secondary stakeholders </a:t>
            </a:r>
            <a:r>
              <a:rPr lang="en-US"/>
              <a:t>responsible for each Recommendation).</a:t>
            </a:r>
          </a:p>
          <a:p>
            <a:pPr marL="0" indent="0">
              <a:buNone/>
            </a:pPr>
            <a:endParaRPr lang="en-US" dirty="0"/>
          </a:p>
          <a:p>
            <a:pPr marL="0" indent="0">
              <a:buNone/>
            </a:pPr>
            <a:r>
              <a:rPr lang="en-US" b="1" dirty="0"/>
              <a:t>Next Steps:</a:t>
            </a:r>
          </a:p>
          <a:p>
            <a:r>
              <a:rPr lang="en-US" dirty="0" err="1"/>
              <a:t>Finalising</a:t>
            </a:r>
            <a:r>
              <a:rPr lang="en-US" dirty="0"/>
              <a:t> Recommendations Report;</a:t>
            </a:r>
          </a:p>
          <a:p>
            <a:r>
              <a:rPr lang="en-US" dirty="0"/>
              <a:t>Disseminate to stakeholders.</a:t>
            </a:r>
          </a:p>
        </p:txBody>
      </p:sp>
    </p:spTree>
    <p:extLst>
      <p:ext uri="{BB962C8B-B14F-4D97-AF65-F5344CB8AC3E}">
        <p14:creationId xmlns:p14="http://schemas.microsoft.com/office/powerpoint/2010/main" val="331655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53525" y="2785366"/>
            <a:ext cx="4887894" cy="3005643"/>
          </a:xfrm>
          <a:prstGeom prst="rect">
            <a:avLst/>
          </a:prstGeom>
        </p:spPr>
        <p:txBody>
          <a:bodyPr>
            <a:normAutofit fontScale="90000"/>
          </a:bodyPr>
          <a:lstStyle/>
          <a:p>
            <a:r>
              <a:rPr lang="en-US" altLang="en-US" sz="3200" b="1" dirty="0"/>
              <a:t/>
            </a:r>
            <a:br>
              <a:rPr lang="en-US" altLang="en-US" sz="3200" b="1" dirty="0"/>
            </a:br>
            <a:r>
              <a:rPr lang="en-US" altLang="en-US" sz="3200" b="1" dirty="0"/>
              <a:t/>
            </a:r>
            <a:br>
              <a:rPr lang="en-US" altLang="en-US" sz="3200" b="1" dirty="0"/>
            </a:br>
            <a:r>
              <a:rPr lang="en-US" altLang="en-US" sz="3200" b="1" dirty="0"/>
              <a:t> </a:t>
            </a:r>
            <a:br>
              <a:rPr lang="en-US" altLang="en-US" sz="3200" b="1" dirty="0"/>
            </a:br>
            <a:r>
              <a:rPr lang="en-US" altLang="en-US" sz="3200" b="1" dirty="0"/>
              <a:t/>
            </a:r>
            <a:br>
              <a:rPr lang="en-US" altLang="en-US" sz="3200" b="1" dirty="0"/>
            </a:br>
            <a:r>
              <a:rPr lang="en-US" altLang="en-US" sz="3200" b="1" dirty="0"/>
              <a:t/>
            </a:r>
            <a:br>
              <a:rPr lang="en-US" altLang="en-US" sz="3200" b="1" dirty="0"/>
            </a:br>
            <a:r>
              <a:rPr lang="en-US" altLang="en-US" sz="3200" b="1" dirty="0"/>
              <a:t/>
            </a:r>
            <a:br>
              <a:rPr lang="en-US" altLang="en-US" sz="3200" b="1" dirty="0"/>
            </a:br>
            <a:r>
              <a:rPr lang="en-US" altLang="en-US" sz="3200" b="1" dirty="0"/>
              <a:t/>
            </a:r>
            <a:br>
              <a:rPr lang="en-US" altLang="en-US" sz="3200" b="1" dirty="0"/>
            </a:br>
            <a:r>
              <a:rPr lang="en-US" altLang="en-US" sz="3200" b="1" dirty="0"/>
              <a:t/>
            </a:r>
            <a:br>
              <a:rPr lang="en-US" altLang="en-US" sz="3200" b="1" dirty="0"/>
            </a:br>
            <a:r>
              <a:rPr lang="en-US" altLang="en-US" sz="3200" b="1" dirty="0"/>
              <a:t>Report on PwDs for a Decent Future of Work</a:t>
            </a:r>
            <a:br>
              <a:rPr lang="en-US" altLang="en-US" sz="3200" b="1" dirty="0"/>
            </a:br>
            <a:r>
              <a:rPr lang="en-US" altLang="en-US" sz="3200" b="1" dirty="0"/>
              <a:t/>
            </a:r>
            <a:br>
              <a:rPr lang="en-US" altLang="en-US" sz="3200" b="1" dirty="0"/>
            </a:br>
            <a:r>
              <a:rPr lang="en-US" altLang="en-US" sz="3200" b="1" dirty="0"/>
              <a:t>Overview of Study Methodology</a:t>
            </a:r>
            <a:br>
              <a:rPr lang="en-US" altLang="en-US" sz="3200" b="1" dirty="0"/>
            </a:br>
            <a:r>
              <a:rPr lang="en-US" altLang="en-US" sz="3200" b="1" dirty="0"/>
              <a:t/>
            </a:r>
            <a:br>
              <a:rPr lang="en-US" altLang="en-US" sz="3200" b="1" dirty="0"/>
            </a:br>
            <a:endParaRPr lang="en-US" sz="3200" dirty="0"/>
          </a:p>
        </p:txBody>
      </p:sp>
      <p:sp>
        <p:nvSpPr>
          <p:cNvPr id="3" name="Subtitle 2"/>
          <p:cNvSpPr>
            <a:spLocks noGrp="1"/>
          </p:cNvSpPr>
          <p:nvPr>
            <p:ph type="subTitle" idx="1"/>
          </p:nvPr>
        </p:nvSpPr>
        <p:spPr>
          <a:xfrm>
            <a:off x="4224128" y="5088967"/>
            <a:ext cx="4717291" cy="1404084"/>
          </a:xfrm>
        </p:spPr>
        <p:txBody>
          <a:bodyPr/>
          <a:lstStyle/>
          <a:p>
            <a:r>
              <a:rPr lang="en-US" altLang="en-US" b="1" dirty="0"/>
              <a:t>31 </a:t>
            </a:r>
            <a:r>
              <a:rPr lang="en-US" altLang="en-US" b="1" dirty="0" err="1" smtClean="0"/>
              <a:t>Mayıs</a:t>
            </a:r>
            <a:r>
              <a:rPr lang="en-US" altLang="en-US" b="1" dirty="0" smtClean="0"/>
              <a:t> </a:t>
            </a:r>
            <a:r>
              <a:rPr lang="en-US" altLang="en-US" b="1" dirty="0"/>
              <a:t>2022</a:t>
            </a:r>
          </a:p>
          <a:p>
            <a:r>
              <a:rPr lang="en-US" b="1" dirty="0" smtClean="0"/>
              <a:t>(</a:t>
            </a:r>
            <a:r>
              <a:rPr lang="en-US" b="1" dirty="0" err="1" smtClean="0"/>
              <a:t>hibrit</a:t>
            </a:r>
            <a:r>
              <a:rPr lang="en-US" b="1" dirty="0" smtClean="0"/>
              <a:t>)</a:t>
            </a:r>
            <a:endParaRPr lang="en-US" dirty="0"/>
          </a:p>
        </p:txBody>
      </p:sp>
      <p:sp>
        <p:nvSpPr>
          <p:cNvPr id="4" name="TextBox 3">
            <a:extLst>
              <a:ext uri="{FF2B5EF4-FFF2-40B4-BE49-F238E27FC236}">
                <a16:creationId xmlns:a16="http://schemas.microsoft.com/office/drawing/2014/main" id="{FF0FFA6E-5339-0441-804C-9A60A248CB64}"/>
              </a:ext>
            </a:extLst>
          </p:cNvPr>
          <p:cNvSpPr txBox="1"/>
          <p:nvPr/>
        </p:nvSpPr>
        <p:spPr>
          <a:xfrm>
            <a:off x="6809127" y="2296886"/>
            <a:ext cx="1895071" cy="276999"/>
          </a:xfrm>
          <a:prstGeom prst="rect">
            <a:avLst/>
          </a:prstGeom>
          <a:noFill/>
        </p:spPr>
        <p:txBody>
          <a:bodyPr wrap="none" rtlCol="0">
            <a:spAutoFit/>
          </a:bodyPr>
          <a:lstStyle/>
          <a:p>
            <a:r>
              <a:rPr lang="en-US" sz="1100" b="1" dirty="0">
                <a:solidFill>
                  <a:schemeClr val="accent3"/>
                </a:solidFill>
              </a:rPr>
              <a:t>(</a:t>
            </a:r>
            <a:r>
              <a:rPr lang="en-GB" sz="1200" b="1" dirty="0">
                <a:solidFill>
                  <a:schemeClr val="accent2"/>
                </a:solidFill>
              </a:rPr>
              <a:t>TREESP1.3. FoW/P-01</a:t>
            </a:r>
            <a:r>
              <a:rPr lang="en-US" sz="1100" b="1" dirty="0">
                <a:solidFill>
                  <a:schemeClr val="accent3"/>
                </a:solidFill>
              </a:rPr>
              <a:t>)</a:t>
            </a:r>
          </a:p>
        </p:txBody>
      </p:sp>
    </p:spTree>
    <p:extLst>
      <p:ext uri="{BB962C8B-B14F-4D97-AF65-F5344CB8AC3E}">
        <p14:creationId xmlns:p14="http://schemas.microsoft.com/office/powerpoint/2010/main" val="2785315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500FA-17E4-4C61-AD8C-2138EC9BB398}"/>
              </a:ext>
            </a:extLst>
          </p:cNvPr>
          <p:cNvSpPr>
            <a:spLocks noGrp="1"/>
          </p:cNvSpPr>
          <p:nvPr>
            <p:ph idx="1"/>
          </p:nvPr>
        </p:nvSpPr>
        <p:spPr>
          <a:xfrm>
            <a:off x="536286" y="3325091"/>
            <a:ext cx="7886700" cy="554182"/>
          </a:xfrm>
        </p:spPr>
        <p:txBody>
          <a:bodyPr>
            <a:normAutofit/>
          </a:bodyPr>
          <a:lstStyle/>
          <a:p>
            <a:pPr marL="0" indent="0" algn="ctr">
              <a:buNone/>
            </a:pPr>
            <a:r>
              <a:rPr lang="es-AR" dirty="0"/>
              <a:t>  </a:t>
            </a:r>
            <a:endParaRPr lang="es-AR" sz="3600" b="1" dirty="0">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1992576237"/>
      </p:ext>
    </p:extLst>
  </p:cSld>
  <p:clrMapOvr>
    <a:masterClrMapping/>
  </p:clrMapOvr>
</p:sld>
</file>

<file path=ppt/theme/theme1.xml><?xml version="1.0" encoding="utf-8"?>
<a:theme xmlns:a="http://schemas.openxmlformats.org/drawingml/2006/main" name="Office Theme">
  <a:themeElements>
    <a:clrScheme name="Gelis">
      <a:dk1>
        <a:srgbClr val="000000"/>
      </a:dk1>
      <a:lt1>
        <a:srgbClr val="FFFFFF"/>
      </a:lt1>
      <a:dk2>
        <a:srgbClr val="0089C3"/>
      </a:dk2>
      <a:lt2>
        <a:srgbClr val="E7E6E6"/>
      </a:lt2>
      <a:accent1>
        <a:srgbClr val="F2B229"/>
      </a:accent1>
      <a:accent2>
        <a:srgbClr val="682979"/>
      </a:accent2>
      <a:accent3>
        <a:srgbClr val="5D5795"/>
      </a:accent3>
      <a:accent4>
        <a:srgbClr val="272652"/>
      </a:accent4>
      <a:accent5>
        <a:srgbClr val="00A4D2"/>
      </a:accent5>
      <a:accent6>
        <a:srgbClr val="87AE3F"/>
      </a:accent6>
      <a:hlink>
        <a:srgbClr val="B4273D"/>
      </a:hlink>
      <a:folHlink>
        <a:srgbClr val="D81963"/>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Gelis">
    <a:dk1>
      <a:srgbClr val="000000"/>
    </a:dk1>
    <a:lt1>
      <a:srgbClr val="FFFFFF"/>
    </a:lt1>
    <a:dk2>
      <a:srgbClr val="0089C3"/>
    </a:dk2>
    <a:lt2>
      <a:srgbClr val="E7E6E6"/>
    </a:lt2>
    <a:accent1>
      <a:srgbClr val="F2B229"/>
    </a:accent1>
    <a:accent2>
      <a:srgbClr val="682979"/>
    </a:accent2>
    <a:accent3>
      <a:srgbClr val="5D5795"/>
    </a:accent3>
    <a:accent4>
      <a:srgbClr val="272652"/>
    </a:accent4>
    <a:accent5>
      <a:srgbClr val="00A4D2"/>
    </a:accent5>
    <a:accent6>
      <a:srgbClr val="87AE3F"/>
    </a:accent6>
    <a:hlink>
      <a:srgbClr val="B4273D"/>
    </a:hlink>
    <a:folHlink>
      <a:srgbClr val="D81963"/>
    </a:folHlink>
  </a:clrScheme>
</a:themeOverride>
</file>

<file path=docProps/app.xml><?xml version="1.0" encoding="utf-8"?>
<Properties xmlns="http://schemas.openxmlformats.org/officeDocument/2006/extended-properties" xmlns:vt="http://schemas.openxmlformats.org/officeDocument/2006/docPropsVTypes">
  <Template/>
  <TotalTime>3058</TotalTime>
  <Words>4217</Words>
  <Application>Microsoft Office PowerPoint</Application>
  <PresentationFormat>Ekran Gösterisi (4:3)</PresentationFormat>
  <Paragraphs>522</Paragraphs>
  <Slides>58</Slides>
  <Notes>3</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58</vt:i4>
      </vt:variant>
    </vt:vector>
  </HeadingPairs>
  <TitlesOfParts>
    <vt:vector size="63" baseType="lpstr">
      <vt:lpstr>Arial</vt:lpstr>
      <vt:lpstr>Arial Black</vt:lpstr>
      <vt:lpstr>Calibri</vt:lpstr>
      <vt:lpstr>Times New Roman</vt:lpstr>
      <vt:lpstr>Office Theme</vt:lpstr>
      <vt:lpstr>        Report on PwDs for a Decent Future of Work  Post-Study Workshop  </vt:lpstr>
      <vt:lpstr>PowerPoint Sunusu</vt:lpstr>
      <vt:lpstr>PowerPoint Sunusu</vt:lpstr>
      <vt:lpstr>PowerPoint Sunusu</vt:lpstr>
      <vt:lpstr>PowerPoint Sunusu</vt:lpstr>
      <vt:lpstr>PowerPoint Sunusu</vt:lpstr>
      <vt:lpstr>PowerPoint Sunusu</vt:lpstr>
      <vt:lpstr>         Report on PwDs for a Decent Future of Work  Overview of Study Methodology  </vt:lpstr>
      <vt:lpstr>PowerPoint Sunusu</vt:lpstr>
      <vt:lpstr>PowerPoint Sunusu</vt:lpstr>
      <vt:lpstr>PowerPoint Sunusu</vt:lpstr>
      <vt:lpstr>PowerPoint Sunusu</vt:lpstr>
      <vt:lpstr>        Engelli Bireyler Raporu  Öneriler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Cavlan Basarir</dc:creator>
  <cp:lastModifiedBy>Ceylan Çifçi</cp:lastModifiedBy>
  <cp:revision>191</cp:revision>
  <dcterms:created xsi:type="dcterms:W3CDTF">2017-09-19T16:43:33Z</dcterms:created>
  <dcterms:modified xsi:type="dcterms:W3CDTF">2022-05-27T14:36:16Z</dcterms:modified>
</cp:coreProperties>
</file>