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6" r:id="rId2"/>
    <p:sldId id="264" r:id="rId3"/>
    <p:sldId id="265" r:id="rId4"/>
    <p:sldId id="274" r:id="rId5"/>
    <p:sldId id="266" r:id="rId6"/>
    <p:sldId id="267" r:id="rId7"/>
    <p:sldId id="268" r:id="rId8"/>
    <p:sldId id="269" r:id="rId9"/>
    <p:sldId id="270" r:id="rId10"/>
    <p:sldId id="271" r:id="rId11"/>
    <p:sldId id="272" r:id="rId12"/>
    <p:sldId id="273" r:id="rId13"/>
    <p:sldId id="275" r:id="rId14"/>
    <p:sldId id="26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391"/>
    <a:srgbClr val="FFA000"/>
    <a:srgbClr val="D70000"/>
    <a:srgbClr val="C522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96" autoAdjust="0"/>
    <p:restoredTop sz="94694"/>
  </p:normalViewPr>
  <p:slideViewPr>
    <p:cSldViewPr snapToGrid="0" snapToObjects="1" showGuides="1">
      <p:cViewPr varScale="1">
        <p:scale>
          <a:sx n="68" d="100"/>
          <a:sy n="68" d="100"/>
        </p:scale>
        <p:origin x="1212" y="52"/>
      </p:cViewPr>
      <p:guideLst>
        <p:guide orient="horz" pos="2160"/>
        <p:guide pos="2880"/>
      </p:guideLst>
    </p:cSldViewPr>
  </p:slideViewPr>
  <p:notesTextViewPr>
    <p:cViewPr>
      <p:scale>
        <a:sx n="1" d="1"/>
        <a:sy n="1" d="1"/>
      </p:scale>
      <p:origin x="0" y="0"/>
    </p:cViewPr>
  </p:notesText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082528-6852-3B40-B59B-9A8A5812EE51}" type="datetimeFigureOut">
              <a:rPr lang="en-US" smtClean="0"/>
              <a:t>2/7/2022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E73337-8829-2C45-839C-997651227188}" type="slidenum">
              <a:rPr lang="en-US" smtClean="0"/>
              <a:t>‹#›</a:t>
            </a:fld>
            <a:endParaRPr lang="en-US"/>
          </a:p>
        </p:txBody>
      </p:sp>
    </p:spTree>
    <p:extLst>
      <p:ext uri="{BB962C8B-B14F-4D97-AF65-F5344CB8AC3E}">
        <p14:creationId xmlns:p14="http://schemas.microsoft.com/office/powerpoint/2010/main" val="2066195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E73337-8829-2C45-839C-997651227188}" type="slidenum">
              <a:rPr lang="en-US" smtClean="0"/>
              <a:t>1</a:t>
            </a:fld>
            <a:endParaRPr lang="en-US"/>
          </a:p>
        </p:txBody>
      </p:sp>
    </p:spTree>
    <p:extLst>
      <p:ext uri="{BB962C8B-B14F-4D97-AF65-F5344CB8AC3E}">
        <p14:creationId xmlns:p14="http://schemas.microsoft.com/office/powerpoint/2010/main" val="1242972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24130" y="2037522"/>
            <a:ext cx="4717290" cy="2601385"/>
          </a:xfrm>
          <a:prstGeom prst="rect">
            <a:avLst/>
          </a:prstGeom>
          <a:noFill/>
        </p:spPr>
        <p:txBody>
          <a:bodyPr anchor="b">
            <a:normAutofit/>
          </a:bodyPr>
          <a:lstStyle>
            <a:lvl1pPr algn="r">
              <a:defRPr sz="4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4224128" y="4638907"/>
            <a:ext cx="4717291" cy="1404084"/>
          </a:xfrm>
          <a:noFill/>
        </p:spPr>
        <p:txBody>
          <a:bodyPr/>
          <a:lstStyle>
            <a:lvl1pPr marL="0" indent="0" algn="r">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8" name="Slide Number Placeholder 7"/>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4701224"/>
            <a:ext cx="7886700" cy="1413771"/>
          </a:xfrm>
        </p:spPr>
        <p:txBody>
          <a:bodyPr/>
          <a:lstStyle>
            <a:lvl1pPr marL="0" indent="0">
              <a:buNone/>
              <a:defRPr sz="2400">
                <a:solidFill>
                  <a:schemeClr val="accent4"/>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Date Placeholder 6"/>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8" name="Slide Number Placeholder 7"/>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188720"/>
            <a:ext cx="3886200" cy="49174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188720"/>
            <a:ext cx="3886200" cy="49174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9" name="Slide Number Placeholder 8"/>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170600"/>
            <a:ext cx="3868340" cy="753550"/>
          </a:xfrm>
        </p:spPr>
        <p:txBody>
          <a:bodyPr anchor="b"/>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042161"/>
            <a:ext cx="3868340" cy="408432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170600"/>
            <a:ext cx="3887391" cy="753550"/>
          </a:xfrm>
        </p:spPr>
        <p:txBody>
          <a:bodyPr anchor="b"/>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042161"/>
            <a:ext cx="3887391" cy="40843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11" name="Slide Number Placeholder 10"/>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7" name="Slide Number Placeholder 6"/>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177373"/>
            <a:ext cx="2949178" cy="1459018"/>
          </a:xfrm>
          <a:prstGeom prst="rect">
            <a:avLst/>
          </a:prstGeom>
        </p:spPr>
        <p:txBody>
          <a:bodyPr anchor="b"/>
          <a:lstStyle>
            <a:lvl1pPr>
              <a:defRPr sz="3200">
                <a:solidFill>
                  <a:schemeClr val="accent2"/>
                </a:solidFill>
              </a:defRPr>
            </a:lvl1pPr>
          </a:lstStyle>
          <a:p>
            <a:r>
              <a:rPr lang="en-US" dirty="0"/>
              <a:t>Click to edit Master title style</a:t>
            </a:r>
          </a:p>
        </p:txBody>
      </p:sp>
      <p:sp>
        <p:nvSpPr>
          <p:cNvPr id="3" name="Content Placeholder 2"/>
          <p:cNvSpPr>
            <a:spLocks noGrp="1"/>
          </p:cNvSpPr>
          <p:nvPr>
            <p:ph idx="1"/>
          </p:nvPr>
        </p:nvSpPr>
        <p:spPr>
          <a:xfrm>
            <a:off x="3887391" y="1177372"/>
            <a:ext cx="4629150" cy="492583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7780" y="2636391"/>
            <a:ext cx="2949178" cy="346681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9" name="Slide Number Placeholder 8"/>
          <p:cNvSpPr>
            <a:spLocks noGrp="1"/>
          </p:cNvSpPr>
          <p:nvPr>
            <p:ph type="sldNum" sz="quarter" idx="11"/>
          </p:nvPr>
        </p:nvSpPr>
        <p:spPr/>
        <p:txBody>
          <a:bodyPr/>
          <a:lstStyle/>
          <a:p>
            <a:fld id="{36A237DA-38EE-F64F-9654-469C4A158CF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3887391" y="1158240"/>
            <a:ext cx="4629150" cy="494792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8" name="Date Placeholder 7"/>
          <p:cNvSpPr>
            <a:spLocks noGrp="1"/>
          </p:cNvSpPr>
          <p:nvPr>
            <p:ph type="dt" sz="half" idx="10"/>
          </p:nvPr>
        </p:nvSpPr>
        <p:spPr/>
        <p:txBody>
          <a:bodyPr/>
          <a:lstStyle/>
          <a:p>
            <a:fld id="{1533913B-6D7E-4547-89E3-830639433B1A}" type="datetimeFigureOut">
              <a:rPr lang="en-US" smtClean="0"/>
              <a:t>2/7/2022</a:t>
            </a:fld>
            <a:endParaRPr lang="en-US" dirty="0"/>
          </a:p>
        </p:txBody>
      </p:sp>
      <p:sp>
        <p:nvSpPr>
          <p:cNvPr id="9" name="Slide Number Placeholder 8"/>
          <p:cNvSpPr>
            <a:spLocks noGrp="1"/>
          </p:cNvSpPr>
          <p:nvPr>
            <p:ph type="sldNum" sz="quarter" idx="11"/>
          </p:nvPr>
        </p:nvSpPr>
        <p:spPr/>
        <p:txBody>
          <a:bodyPr/>
          <a:lstStyle/>
          <a:p>
            <a:fld id="{36A237DA-38EE-F64F-9654-469C4A158CF9}" type="slidenum">
              <a:rPr lang="en-US" smtClean="0"/>
              <a:t>‹#›</a:t>
            </a:fld>
            <a:endParaRPr lang="en-US"/>
          </a:p>
        </p:txBody>
      </p:sp>
      <p:sp>
        <p:nvSpPr>
          <p:cNvPr id="7" name="Title 1">
            <a:extLst>
              <a:ext uri="{FF2B5EF4-FFF2-40B4-BE49-F238E27FC236}">
                <a16:creationId xmlns:a16="http://schemas.microsoft.com/office/drawing/2014/main" id="{F7876329-77EF-CB40-AA67-F7A144BDA846}"/>
              </a:ext>
            </a:extLst>
          </p:cNvPr>
          <p:cNvSpPr>
            <a:spLocks noGrp="1"/>
          </p:cNvSpPr>
          <p:nvPr>
            <p:ph type="title"/>
          </p:nvPr>
        </p:nvSpPr>
        <p:spPr>
          <a:xfrm>
            <a:off x="629841" y="1158240"/>
            <a:ext cx="2949178" cy="1467990"/>
          </a:xfrm>
          <a:prstGeom prst="rect">
            <a:avLst/>
          </a:prstGeom>
        </p:spPr>
        <p:txBody>
          <a:bodyPr anchor="b"/>
          <a:lstStyle>
            <a:lvl1pPr>
              <a:defRPr sz="3200">
                <a:solidFill>
                  <a:schemeClr val="accent2"/>
                </a:solidFill>
              </a:defRPr>
            </a:lvl1pPr>
          </a:lstStyle>
          <a:p>
            <a:r>
              <a:rPr lang="en-US" dirty="0"/>
              <a:t>Click to edit Master title style</a:t>
            </a:r>
          </a:p>
        </p:txBody>
      </p:sp>
      <p:sp>
        <p:nvSpPr>
          <p:cNvPr id="10" name="Text Placeholder 3">
            <a:extLst>
              <a:ext uri="{FF2B5EF4-FFF2-40B4-BE49-F238E27FC236}">
                <a16:creationId xmlns:a16="http://schemas.microsoft.com/office/drawing/2014/main" id="{5F92547F-25D2-A046-8333-F0CB14957A1A}"/>
              </a:ext>
            </a:extLst>
          </p:cNvPr>
          <p:cNvSpPr>
            <a:spLocks noGrp="1"/>
          </p:cNvSpPr>
          <p:nvPr>
            <p:ph type="body" sz="half" idx="2"/>
          </p:nvPr>
        </p:nvSpPr>
        <p:spPr>
          <a:xfrm>
            <a:off x="627780" y="2626229"/>
            <a:ext cx="2949178" cy="347993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198881"/>
            <a:ext cx="7886700" cy="49276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586364" y="6279515"/>
            <a:ext cx="2057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ctr"/>
            <a:fld id="{1533913B-6D7E-4547-89E3-830639433B1A}" type="datetimeFigureOut">
              <a:rPr lang="en-US" smtClean="0"/>
              <a:pPr algn="ctr"/>
              <a:t>2/7/2022</a:t>
            </a:fld>
            <a:endParaRPr lang="en-US" dirty="0"/>
          </a:p>
        </p:txBody>
      </p:sp>
      <p:sp>
        <p:nvSpPr>
          <p:cNvPr id="6" name="Slide Number Placeholder 5"/>
          <p:cNvSpPr>
            <a:spLocks noGrp="1"/>
          </p:cNvSpPr>
          <p:nvPr>
            <p:ph type="sldNum" sz="quarter" idx="4"/>
          </p:nvPr>
        </p:nvSpPr>
        <p:spPr>
          <a:xfrm>
            <a:off x="5107604" y="6279515"/>
            <a:ext cx="2057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ctr"/>
            <a:fld id="{36A237DA-38EE-F64F-9654-469C4A158CF9}" type="slidenum">
              <a:rPr lang="en-US" smtClean="0"/>
              <a:pPr/>
              <a:t>‹#›</a:t>
            </a:fld>
            <a:endParaRPr lang="en-US"/>
          </a:p>
        </p:txBody>
      </p:sp>
    </p:spTree>
    <p:extLst>
      <p:ext uri="{BB962C8B-B14F-4D97-AF65-F5344CB8AC3E}">
        <p14:creationId xmlns:p14="http://schemas.microsoft.com/office/powerpoint/2010/main" val="9151730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4130" y="2487582"/>
            <a:ext cx="4717290" cy="2601385"/>
          </a:xfrm>
          <a:prstGeom prst="rect">
            <a:avLst/>
          </a:prstGeom>
        </p:spPr>
        <p:txBody>
          <a:bodyPr>
            <a:normAutofit fontScale="90000"/>
          </a:bodyPr>
          <a:lstStyle/>
          <a:p>
            <a:br>
              <a:rPr lang="en-US" altLang="en-US" sz="3200" b="1" dirty="0"/>
            </a:br>
            <a:r>
              <a:rPr lang="en-US" altLang="en-US" sz="3200" b="1" dirty="0"/>
              <a:t>PRE-STUDY WORKSHOPS:</a:t>
            </a:r>
            <a:br>
              <a:rPr lang="en-US" altLang="en-US" sz="3200" b="1" dirty="0"/>
            </a:br>
            <a:r>
              <a:rPr lang="en-US" altLang="en-US" sz="2700" b="1" dirty="0"/>
              <a:t>(Sector Studies):</a:t>
            </a:r>
            <a:br>
              <a:rPr lang="en-US" altLang="en-US" sz="3200" b="1" dirty="0"/>
            </a:br>
            <a:r>
              <a:rPr lang="en-US" altLang="en-US" sz="3200" b="1" dirty="0"/>
              <a:t>Desk Research</a:t>
            </a:r>
            <a:br>
              <a:rPr lang="en-US" altLang="en-US" sz="3200" b="1" dirty="0"/>
            </a:br>
            <a:br>
              <a:rPr lang="en-US" altLang="en-US" sz="3200" b="1" dirty="0"/>
            </a:br>
            <a:endParaRPr lang="en-US" sz="3200" dirty="0"/>
          </a:p>
        </p:txBody>
      </p:sp>
      <p:sp>
        <p:nvSpPr>
          <p:cNvPr id="3" name="Subtitle 2"/>
          <p:cNvSpPr>
            <a:spLocks noGrp="1"/>
          </p:cNvSpPr>
          <p:nvPr>
            <p:ph type="subTitle" idx="1"/>
          </p:nvPr>
        </p:nvSpPr>
        <p:spPr>
          <a:xfrm>
            <a:off x="4224128" y="5088967"/>
            <a:ext cx="4717291" cy="1404084"/>
          </a:xfrm>
        </p:spPr>
        <p:txBody>
          <a:bodyPr/>
          <a:lstStyle/>
          <a:p>
            <a:r>
              <a:rPr lang="en-US" altLang="en-US" b="1" dirty="0"/>
              <a:t>8 February 2022</a:t>
            </a:r>
          </a:p>
          <a:p>
            <a:r>
              <a:rPr lang="en-US" b="1" dirty="0"/>
              <a:t>(Online)</a:t>
            </a:r>
            <a:endParaRPr lang="en-US" dirty="0"/>
          </a:p>
        </p:txBody>
      </p:sp>
      <p:sp>
        <p:nvSpPr>
          <p:cNvPr id="4" name="TextBox 3">
            <a:extLst>
              <a:ext uri="{FF2B5EF4-FFF2-40B4-BE49-F238E27FC236}">
                <a16:creationId xmlns:a16="http://schemas.microsoft.com/office/drawing/2014/main" id="{FF0FFA6E-5339-0441-804C-9A60A248CB64}"/>
              </a:ext>
            </a:extLst>
          </p:cNvPr>
          <p:cNvSpPr txBox="1"/>
          <p:nvPr/>
        </p:nvSpPr>
        <p:spPr>
          <a:xfrm>
            <a:off x="6809127" y="2296886"/>
            <a:ext cx="1895071" cy="276999"/>
          </a:xfrm>
          <a:prstGeom prst="rect">
            <a:avLst/>
          </a:prstGeom>
          <a:noFill/>
        </p:spPr>
        <p:txBody>
          <a:bodyPr wrap="none" rtlCol="0">
            <a:spAutoFit/>
          </a:bodyPr>
          <a:lstStyle/>
          <a:p>
            <a:r>
              <a:rPr lang="en-US" sz="1100" b="1" dirty="0">
                <a:solidFill>
                  <a:schemeClr val="accent3"/>
                </a:solidFill>
              </a:rPr>
              <a:t>(</a:t>
            </a:r>
            <a:r>
              <a:rPr lang="en-GB" sz="1200" b="1" dirty="0">
                <a:solidFill>
                  <a:schemeClr val="accent2"/>
                </a:solidFill>
              </a:rPr>
              <a:t>TREESP1.3. FoW/P-01</a:t>
            </a:r>
            <a:r>
              <a:rPr lang="en-US" sz="1100" b="1" dirty="0">
                <a:solidFill>
                  <a:schemeClr val="accent3"/>
                </a:solidFill>
              </a:rPr>
              <a:t>)</a:t>
            </a:r>
          </a:p>
        </p:txBody>
      </p:sp>
    </p:spTree>
    <p:extLst>
      <p:ext uri="{BB962C8B-B14F-4D97-AF65-F5344CB8AC3E}">
        <p14:creationId xmlns:p14="http://schemas.microsoft.com/office/powerpoint/2010/main" val="2504971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4C10EF-FB5B-4E25-93A5-B5FBE2936629}"/>
              </a:ext>
            </a:extLst>
          </p:cNvPr>
          <p:cNvSpPr>
            <a:spLocks noGrp="1"/>
          </p:cNvSpPr>
          <p:nvPr>
            <p:ph idx="1"/>
          </p:nvPr>
        </p:nvSpPr>
        <p:spPr/>
        <p:txBody>
          <a:bodyPr>
            <a:normAutofit fontScale="70000" lnSpcReduction="20000"/>
          </a:bodyPr>
          <a:lstStyle/>
          <a:p>
            <a:pPr marL="0" indent="0">
              <a:buNone/>
            </a:pPr>
            <a:r>
              <a:rPr lang="en-US" sz="3400" b="1" dirty="0"/>
              <a:t>EDUCATION: Preliminary Policy Recommendations</a:t>
            </a:r>
          </a:p>
          <a:p>
            <a:pPr marL="0" indent="0">
              <a:buNone/>
            </a:pPr>
            <a:endParaRPr lang="en-US" sz="2400" b="1" dirty="0"/>
          </a:p>
          <a:p>
            <a:r>
              <a:rPr lang="en-US" dirty="0"/>
              <a:t>Strengthen systems for the validation and recognition of all forms of learning aimed at reskilling and upskilling workers – ‘building back better’ and achieve full employment. </a:t>
            </a:r>
          </a:p>
          <a:p>
            <a:r>
              <a:rPr lang="en-US" dirty="0"/>
              <a:t>Quotas of higher education institutions to be </a:t>
            </a:r>
            <a:r>
              <a:rPr lang="en-US"/>
              <a:t>determined by: </a:t>
            </a:r>
            <a:r>
              <a:rPr lang="en-US" dirty="0"/>
              <a:t>sectoral and regional </a:t>
            </a:r>
            <a:r>
              <a:rPr lang="en-US"/>
              <a:t>skills needs; intake capacities; </a:t>
            </a:r>
            <a:r>
              <a:rPr lang="en-US" dirty="0"/>
              <a:t>supply and </a:t>
            </a:r>
            <a:r>
              <a:rPr lang="en-US"/>
              <a:t>demand equilibrium; </a:t>
            </a:r>
            <a:r>
              <a:rPr lang="en-US" dirty="0"/>
              <a:t>and minimum occupancy rates of existing programmes. </a:t>
            </a:r>
          </a:p>
          <a:p>
            <a:r>
              <a:rPr lang="en-US" dirty="0"/>
              <a:t>Develop and reinforce capacities of TVET trainers and trainees, and of the TVET managers to adjust to constantly evolving circumstances. (Includes capacity development for ‘blended learning’ - a combination of face-to-face and remote training, online and offline instruction, and high-/low/no-tech solutions). </a:t>
            </a:r>
          </a:p>
          <a:p>
            <a:r>
              <a:rPr lang="en-US" dirty="0"/>
              <a:t>Enhance access to education and training, improving internet infrastructure, ensuring affordable connectivity, and investing in developing/maintaining easy access to distance learning platforms and learning spaces.</a:t>
            </a:r>
          </a:p>
          <a:p>
            <a:pPr marL="0" indent="0">
              <a:buNone/>
            </a:pPr>
            <a:endParaRPr lang="en-US" dirty="0"/>
          </a:p>
        </p:txBody>
      </p:sp>
    </p:spTree>
    <p:extLst>
      <p:ext uri="{BB962C8B-B14F-4D97-AF65-F5344CB8AC3E}">
        <p14:creationId xmlns:p14="http://schemas.microsoft.com/office/powerpoint/2010/main" val="1696259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D8C5DEA-C80E-4CA8-87E3-FEC1986272E8}"/>
              </a:ext>
            </a:extLst>
          </p:cNvPr>
          <p:cNvSpPr>
            <a:spLocks noGrp="1"/>
          </p:cNvSpPr>
          <p:nvPr>
            <p:ph idx="1"/>
          </p:nvPr>
        </p:nvSpPr>
        <p:spPr/>
        <p:txBody>
          <a:bodyPr>
            <a:normAutofit fontScale="70000" lnSpcReduction="20000"/>
          </a:bodyPr>
          <a:lstStyle/>
          <a:p>
            <a:pPr marL="0" indent="0">
              <a:buNone/>
            </a:pPr>
            <a:r>
              <a:rPr lang="en-US" b="1" dirty="0"/>
              <a:t>FINANCIAL AND BANKING</a:t>
            </a:r>
          </a:p>
          <a:p>
            <a:endParaRPr lang="en-US" dirty="0"/>
          </a:p>
          <a:p>
            <a:r>
              <a:rPr lang="en-US" dirty="0"/>
              <a:t>Banking dominates Turkish financial sector, accounting for more than 70% of overall financial services, but insurance services and other financial activities show significant growth potential.</a:t>
            </a:r>
          </a:p>
          <a:p>
            <a:r>
              <a:rPr lang="en-US" dirty="0"/>
              <a:t>Employment likely to grow with a new model of employee/employer and employer/client relations (more agile workforces). Opportunities for young people through mobile banking.</a:t>
            </a:r>
          </a:p>
          <a:p>
            <a:r>
              <a:rPr lang="en-US" dirty="0"/>
              <a:t>The National Development Plan includes digital transformation and the creation of Digital Transformation Centres, prepared for cybersecurity training and new technologies</a:t>
            </a:r>
          </a:p>
          <a:p>
            <a:r>
              <a:rPr lang="en-US" dirty="0"/>
              <a:t>Many coming digital banking skills: Artificial Intelligence, Big Data Analytics, Blockchain Engineering. These skills constitute a real challenge particularly for women. </a:t>
            </a:r>
          </a:p>
          <a:p>
            <a:r>
              <a:rPr lang="en-US" dirty="0"/>
              <a:t>Ability in European languages of capital markets, and awareness of professional financial conduct to be enhanced.</a:t>
            </a:r>
          </a:p>
          <a:p>
            <a:endParaRPr lang="en-US" dirty="0"/>
          </a:p>
        </p:txBody>
      </p:sp>
    </p:spTree>
    <p:extLst>
      <p:ext uri="{BB962C8B-B14F-4D97-AF65-F5344CB8AC3E}">
        <p14:creationId xmlns:p14="http://schemas.microsoft.com/office/powerpoint/2010/main" val="1401833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AB5C29-F980-4758-82F1-DD4070E142AA}"/>
              </a:ext>
            </a:extLst>
          </p:cNvPr>
          <p:cNvSpPr>
            <a:spLocks noGrp="1"/>
          </p:cNvSpPr>
          <p:nvPr>
            <p:ph idx="1"/>
          </p:nvPr>
        </p:nvSpPr>
        <p:spPr/>
        <p:txBody>
          <a:bodyPr>
            <a:normAutofit/>
          </a:bodyPr>
          <a:lstStyle/>
          <a:p>
            <a:pPr marL="0" indent="0">
              <a:buNone/>
            </a:pPr>
            <a:r>
              <a:rPr lang="en-US" b="1" dirty="0"/>
              <a:t>FINANCIAL AND BANKING: Preliminary Policy Recommendations</a:t>
            </a:r>
          </a:p>
          <a:p>
            <a:r>
              <a:rPr lang="en-US" sz="2200" dirty="0"/>
              <a:t>Policies on education for new skills needed with prepared centres of new technologies. </a:t>
            </a:r>
          </a:p>
          <a:p>
            <a:r>
              <a:rPr lang="en-US" sz="2200" dirty="0"/>
              <a:t>Need to develop new talent models to facilitate flexible, self-</a:t>
            </a:r>
            <a:r>
              <a:rPr lang="en-GB" sz="2200" dirty="0"/>
              <a:t>organising</a:t>
            </a:r>
            <a:r>
              <a:rPr lang="en-US" sz="2200" dirty="0"/>
              <a:t> teams that come together for a common purpose.</a:t>
            </a:r>
          </a:p>
          <a:p>
            <a:r>
              <a:rPr lang="en-US" sz="2200" dirty="0"/>
              <a:t>Institutions should also focus on workplace redesign - to achieve balance between in-person work environments and remote arrangements - based on specific needs of various roles or jobs. </a:t>
            </a:r>
          </a:p>
          <a:p>
            <a:r>
              <a:rPr lang="en-US" sz="2200" dirty="0"/>
              <a:t>Working women need care services to facilitate their involvement in digital transformation. </a:t>
            </a:r>
          </a:p>
          <a:p>
            <a:pPr marL="0" indent="0">
              <a:buNone/>
            </a:pPr>
            <a:endParaRPr lang="en-US" dirty="0"/>
          </a:p>
        </p:txBody>
      </p:sp>
    </p:spTree>
    <p:extLst>
      <p:ext uri="{BB962C8B-B14F-4D97-AF65-F5344CB8AC3E}">
        <p14:creationId xmlns:p14="http://schemas.microsoft.com/office/powerpoint/2010/main" val="3486012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06BC87-6569-480E-9C68-D0399EF9E824}"/>
              </a:ext>
            </a:extLst>
          </p:cNvPr>
          <p:cNvSpPr>
            <a:spLocks noGrp="1"/>
          </p:cNvSpPr>
          <p:nvPr>
            <p:ph idx="1"/>
          </p:nvPr>
        </p:nvSpPr>
        <p:spPr/>
        <p:txBody>
          <a:bodyPr>
            <a:normAutofit lnSpcReduction="10000"/>
          </a:bodyPr>
          <a:lstStyle/>
          <a:p>
            <a:pPr marL="0" indent="0">
              <a:buNone/>
            </a:pPr>
            <a:r>
              <a:rPr lang="en-US" b="1" dirty="0"/>
              <a:t>SUMMARY</a:t>
            </a:r>
          </a:p>
          <a:p>
            <a:endParaRPr lang="en-US" dirty="0"/>
          </a:p>
          <a:p>
            <a:r>
              <a:rPr lang="en-US" sz="2400" dirty="0"/>
              <a:t>Desk research shows a generally healthy situation in each sector.</a:t>
            </a:r>
          </a:p>
          <a:p>
            <a:r>
              <a:rPr lang="en-US" sz="2400" dirty="0"/>
              <a:t>Each sector will face many challenges over the coming decade.</a:t>
            </a:r>
          </a:p>
          <a:p>
            <a:r>
              <a:rPr lang="en-US" sz="2400" dirty="0"/>
              <a:t>Change will eliminate many traditional jobs.</a:t>
            </a:r>
          </a:p>
          <a:p>
            <a:r>
              <a:rPr lang="en-US" sz="2400" dirty="0"/>
              <a:t>Change will also provide many new job opportunities.</a:t>
            </a:r>
          </a:p>
          <a:p>
            <a:r>
              <a:rPr lang="en-US" sz="2400" dirty="0"/>
              <a:t>Flexibility, adaptability, and creativity to be encouraged.</a:t>
            </a:r>
          </a:p>
          <a:p>
            <a:r>
              <a:rPr lang="en-US" sz="2400" dirty="0"/>
              <a:t>Education must meet the needs for new skills.</a:t>
            </a:r>
          </a:p>
          <a:p>
            <a:r>
              <a:rPr lang="en-US" sz="2400" dirty="0"/>
              <a:t>Public/private partnerships to be strengthened to ensure demand/supply balance for new skills.</a:t>
            </a:r>
          </a:p>
          <a:p>
            <a:pPr marL="0" indent="0">
              <a:buNone/>
            </a:pPr>
            <a:endParaRPr lang="en-US" dirty="0"/>
          </a:p>
        </p:txBody>
      </p:sp>
    </p:spTree>
    <p:extLst>
      <p:ext uri="{BB962C8B-B14F-4D97-AF65-F5344CB8AC3E}">
        <p14:creationId xmlns:p14="http://schemas.microsoft.com/office/powerpoint/2010/main" val="3152264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C500FA-17E4-4C61-AD8C-2138EC9BB398}"/>
              </a:ext>
            </a:extLst>
          </p:cNvPr>
          <p:cNvSpPr>
            <a:spLocks noGrp="1"/>
          </p:cNvSpPr>
          <p:nvPr>
            <p:ph idx="1"/>
          </p:nvPr>
        </p:nvSpPr>
        <p:spPr>
          <a:xfrm>
            <a:off x="536286" y="3325091"/>
            <a:ext cx="7886700" cy="554182"/>
          </a:xfrm>
        </p:spPr>
        <p:txBody>
          <a:bodyPr>
            <a:normAutofit lnSpcReduction="10000"/>
          </a:bodyPr>
          <a:lstStyle/>
          <a:p>
            <a:pPr marL="0" indent="0" algn="ctr">
              <a:buNone/>
            </a:pPr>
            <a:r>
              <a:rPr lang="es-AR" dirty="0"/>
              <a:t>  </a:t>
            </a:r>
            <a:r>
              <a:rPr lang="es-AR" sz="3600" b="1" dirty="0">
                <a:latin typeface="Calibri" panose="020F0502020204030204" pitchFamily="34" charset="0"/>
                <a:cs typeface="Calibri" panose="020F0502020204030204" pitchFamily="34" charset="0"/>
              </a:rPr>
              <a:t>THANK YOU!</a:t>
            </a:r>
          </a:p>
          <a:p>
            <a:endParaRPr lang="en-US" dirty="0"/>
          </a:p>
        </p:txBody>
      </p:sp>
    </p:spTree>
    <p:extLst>
      <p:ext uri="{BB962C8B-B14F-4D97-AF65-F5344CB8AC3E}">
        <p14:creationId xmlns:p14="http://schemas.microsoft.com/office/powerpoint/2010/main" val="517492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279BC9-B995-45DA-8F9F-BA712DA83265}"/>
              </a:ext>
            </a:extLst>
          </p:cNvPr>
          <p:cNvSpPr>
            <a:spLocks noGrp="1"/>
          </p:cNvSpPr>
          <p:nvPr>
            <p:ph idx="1"/>
          </p:nvPr>
        </p:nvSpPr>
        <p:spPr/>
        <p:txBody>
          <a:bodyPr/>
          <a:lstStyle/>
          <a:p>
            <a:pPr marL="0" indent="0">
              <a:buNone/>
            </a:pPr>
            <a:endParaRPr lang="en-US" sz="2400" dirty="0"/>
          </a:p>
          <a:p>
            <a:pPr marL="0" indent="0">
              <a:buNone/>
            </a:pPr>
            <a:r>
              <a:rPr lang="en-US" sz="3200" b="1" dirty="0"/>
              <a:t>FoW Project: Desk Research</a:t>
            </a:r>
          </a:p>
          <a:p>
            <a:pPr marL="0" indent="0">
              <a:buNone/>
            </a:pPr>
            <a:endParaRPr lang="en-US" sz="2400" dirty="0"/>
          </a:p>
          <a:p>
            <a:r>
              <a:rPr lang="en-US" sz="2000" dirty="0"/>
              <a:t>Exhaustive process - 100s of documents, articles, laws and policies </a:t>
            </a:r>
            <a:r>
              <a:rPr lang="en-GB" sz="2000" dirty="0"/>
              <a:t>analysed.</a:t>
            </a:r>
          </a:p>
          <a:p>
            <a:r>
              <a:rPr lang="en-US" sz="2000" dirty="0"/>
              <a:t>Combination of quantitative and qualitative approaches.</a:t>
            </a:r>
          </a:p>
          <a:p>
            <a:r>
              <a:rPr lang="en-US" sz="2000" dirty="0"/>
              <a:t>Aim: to provide baseline of current situation in 5 sectors + start to assess trends for future.</a:t>
            </a:r>
          </a:p>
          <a:p>
            <a:pPr marL="0" indent="0">
              <a:buNone/>
            </a:pPr>
            <a:endParaRPr lang="en-US" sz="2400" dirty="0"/>
          </a:p>
        </p:txBody>
      </p:sp>
    </p:spTree>
    <p:extLst>
      <p:ext uri="{BB962C8B-B14F-4D97-AF65-F5344CB8AC3E}">
        <p14:creationId xmlns:p14="http://schemas.microsoft.com/office/powerpoint/2010/main" val="1769857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077A10-1BC5-4A6E-8D9F-35C7C3A102E0}"/>
              </a:ext>
            </a:extLst>
          </p:cNvPr>
          <p:cNvSpPr>
            <a:spLocks noGrp="1"/>
          </p:cNvSpPr>
          <p:nvPr>
            <p:ph idx="1"/>
          </p:nvPr>
        </p:nvSpPr>
        <p:spPr/>
        <p:txBody>
          <a:bodyPr>
            <a:normAutofit fontScale="92500" lnSpcReduction="20000"/>
          </a:bodyPr>
          <a:lstStyle/>
          <a:p>
            <a:pPr marL="0" indent="0">
              <a:buNone/>
            </a:pPr>
            <a:r>
              <a:rPr lang="en-US" sz="3800" b="1" dirty="0"/>
              <a:t>ICT </a:t>
            </a:r>
          </a:p>
          <a:p>
            <a:endParaRPr lang="en-US" dirty="0"/>
          </a:p>
          <a:p>
            <a:r>
              <a:rPr lang="en-US" sz="2400" dirty="0"/>
              <a:t>ICT is in a central position that affects the development of the other sectors and has a multiplier effect on the economy. (TKP - 2019 – 2023)</a:t>
            </a:r>
          </a:p>
          <a:p>
            <a:r>
              <a:rPr lang="en-US" sz="2400" dirty="0"/>
              <a:t>ICT-linked employment in these industries has grown during the last years (except during 2020) and it continues, giving opportunities to young people, women and PwDs.  However, the sector has a long tradition of insecure work (atypical work). </a:t>
            </a:r>
          </a:p>
          <a:p>
            <a:r>
              <a:rPr lang="en-US" sz="2400" dirty="0"/>
              <a:t>Upskilling and reskilling initiatives will play a key role in talent transformation. (21.1m workers will need to improve their skills to be better equipped for retain their positions and to seize new opportunities). New skills in cybersecurity will be needed. </a:t>
            </a:r>
          </a:p>
          <a:p>
            <a:r>
              <a:rPr lang="en-US" sz="2400" dirty="0"/>
              <a:t>Crowdsourcing is a developing trend.</a:t>
            </a:r>
          </a:p>
        </p:txBody>
      </p:sp>
    </p:spTree>
    <p:extLst>
      <p:ext uri="{BB962C8B-B14F-4D97-AF65-F5344CB8AC3E}">
        <p14:creationId xmlns:p14="http://schemas.microsoft.com/office/powerpoint/2010/main" val="1687805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01D904-2E4B-4763-8996-BDCF81480924}"/>
              </a:ext>
            </a:extLst>
          </p:cNvPr>
          <p:cNvSpPr>
            <a:spLocks noGrp="1"/>
          </p:cNvSpPr>
          <p:nvPr>
            <p:ph idx="1"/>
          </p:nvPr>
        </p:nvSpPr>
        <p:spPr/>
        <p:txBody>
          <a:bodyPr>
            <a:normAutofit fontScale="92500"/>
          </a:bodyPr>
          <a:lstStyle/>
          <a:p>
            <a:pPr marL="0" indent="0">
              <a:buNone/>
            </a:pPr>
            <a:r>
              <a:rPr lang="en-US" sz="3500" b="1" dirty="0"/>
              <a:t>ICT: Preliminary Policy Recommendations</a:t>
            </a:r>
          </a:p>
          <a:p>
            <a:r>
              <a:rPr lang="en-US" sz="2200" dirty="0"/>
              <a:t>Need to </a:t>
            </a:r>
            <a:r>
              <a:rPr lang="en-GB" sz="2200" dirty="0"/>
              <a:t>normalise</a:t>
            </a:r>
            <a:r>
              <a:rPr lang="en-US" sz="2200" dirty="0"/>
              <a:t> new job tasks, particularly in digital technology.</a:t>
            </a:r>
          </a:p>
          <a:p>
            <a:r>
              <a:rPr lang="en-US" sz="2200" dirty="0"/>
              <a:t>Companies and employees need to evaluate the ‘standard’ employment relationship in a new work environment (that embraces automation, AI, and digital technologies) </a:t>
            </a:r>
          </a:p>
          <a:p>
            <a:r>
              <a:rPr lang="en-US" sz="2200" dirty="0"/>
              <a:t>SMART policies needed to raise productivity levels and ensure sustainable, inclusive economic growth through basic and applied research. </a:t>
            </a:r>
          </a:p>
          <a:p>
            <a:r>
              <a:rPr lang="en-US" sz="2200" dirty="0"/>
              <a:t>Need to accelerate mechanisms and incentives through job centres for acquisition of transferable new technological skills.</a:t>
            </a:r>
          </a:p>
          <a:p>
            <a:r>
              <a:rPr lang="en-US" sz="2200" dirty="0"/>
              <a:t>Need to encourage mindset of lifelong learning opportunities - “learning to learn”.</a:t>
            </a:r>
          </a:p>
          <a:p>
            <a:endParaRPr lang="en-US" dirty="0"/>
          </a:p>
        </p:txBody>
      </p:sp>
    </p:spTree>
    <p:extLst>
      <p:ext uri="{BB962C8B-B14F-4D97-AF65-F5344CB8AC3E}">
        <p14:creationId xmlns:p14="http://schemas.microsoft.com/office/powerpoint/2010/main" val="2745947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FA3B1E-B537-458A-8649-F3B7DCBF2DF6}"/>
              </a:ext>
            </a:extLst>
          </p:cNvPr>
          <p:cNvSpPr>
            <a:spLocks noGrp="1"/>
          </p:cNvSpPr>
          <p:nvPr>
            <p:ph idx="1"/>
          </p:nvPr>
        </p:nvSpPr>
        <p:spPr/>
        <p:txBody>
          <a:bodyPr>
            <a:normAutofit fontScale="62500" lnSpcReduction="20000"/>
          </a:bodyPr>
          <a:lstStyle/>
          <a:p>
            <a:pPr marL="0" indent="0">
              <a:buNone/>
            </a:pPr>
            <a:r>
              <a:rPr lang="en-US" sz="4600" b="1" dirty="0"/>
              <a:t>HEALTH</a:t>
            </a:r>
          </a:p>
          <a:p>
            <a:endParaRPr lang="en-US" dirty="0"/>
          </a:p>
          <a:p>
            <a:r>
              <a:rPr lang="en-US" sz="3200" dirty="0"/>
              <a:t>Jobs need to be redefined (embracing telehealth and mobile clinics).</a:t>
            </a:r>
          </a:p>
          <a:p>
            <a:r>
              <a:rPr lang="en-US" sz="3200" dirty="0"/>
              <a:t>NSFE (Non-Standards Forms of Employment) - fixed term and part-time work, temporary and agency work - need to be better regulated.</a:t>
            </a:r>
          </a:p>
          <a:p>
            <a:r>
              <a:rPr lang="en-US" sz="3200" dirty="0"/>
              <a:t>Women participation in the sector is high but there is a gender pay gap of 20%.</a:t>
            </a:r>
          </a:p>
          <a:p>
            <a:r>
              <a:rPr lang="en-US" sz="3200" dirty="0"/>
              <a:t>Technological advances will have significant impact - Mobile Health App, 3D, AI, Electronic health, Genomics (E-Health services). </a:t>
            </a:r>
          </a:p>
          <a:p>
            <a:r>
              <a:rPr lang="en-US" sz="3200" dirty="0"/>
              <a:t>New skills needed for  tasks of greater complexity (telemedicine, cybersecurity), requiring high-quality education and lifelong learning. </a:t>
            </a:r>
          </a:p>
          <a:p>
            <a:r>
              <a:rPr lang="en-US" sz="3200" dirty="0"/>
              <a:t>Increased demand is expected (over 60´s expected to increase by 51% by 2050 impacting care services and end of life services), and sector will require significantly more jobs by 2030. </a:t>
            </a:r>
          </a:p>
          <a:p>
            <a:endParaRPr lang="en-US" dirty="0"/>
          </a:p>
        </p:txBody>
      </p:sp>
    </p:spTree>
    <p:extLst>
      <p:ext uri="{BB962C8B-B14F-4D97-AF65-F5344CB8AC3E}">
        <p14:creationId xmlns:p14="http://schemas.microsoft.com/office/powerpoint/2010/main" val="672269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C44748-B07C-4B07-8E19-CC7A2D17E3CF}"/>
              </a:ext>
            </a:extLst>
          </p:cNvPr>
          <p:cNvSpPr>
            <a:spLocks noGrp="1"/>
          </p:cNvSpPr>
          <p:nvPr>
            <p:ph idx="1"/>
          </p:nvPr>
        </p:nvSpPr>
        <p:spPr/>
        <p:txBody>
          <a:bodyPr>
            <a:normAutofit/>
          </a:bodyPr>
          <a:lstStyle/>
          <a:p>
            <a:pPr marL="0" indent="0">
              <a:buNone/>
            </a:pPr>
            <a:r>
              <a:rPr lang="en-US" sz="2400" b="1" dirty="0"/>
              <a:t>HEALTH: Preliminary Policy Recommendations</a:t>
            </a:r>
          </a:p>
          <a:p>
            <a:endParaRPr lang="en-US" sz="2400" dirty="0"/>
          </a:p>
          <a:p>
            <a:r>
              <a:rPr lang="en-US" sz="2000" dirty="0"/>
              <a:t>Policies to deal with demographic and epidemiological challenges that could affect equity in access to quality health service. (More of 50% of older people will not have access to long term care).</a:t>
            </a:r>
          </a:p>
          <a:p>
            <a:r>
              <a:rPr lang="en-US" sz="2000" dirty="0"/>
              <a:t>The sector also could be an exemplar of gender equality and decent employment opportunities for women and young people.  </a:t>
            </a:r>
          </a:p>
          <a:p>
            <a:r>
              <a:rPr lang="en-US" sz="2000" dirty="0"/>
              <a:t>Important also to properly compensate women’s contribution to the care economy and solve the pay gap (more pronounced than in other sectors). </a:t>
            </a:r>
          </a:p>
        </p:txBody>
      </p:sp>
    </p:spTree>
    <p:extLst>
      <p:ext uri="{BB962C8B-B14F-4D97-AF65-F5344CB8AC3E}">
        <p14:creationId xmlns:p14="http://schemas.microsoft.com/office/powerpoint/2010/main" val="3035588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A3FC95-07BB-46D0-BF1C-C8F7600B79D7}"/>
              </a:ext>
            </a:extLst>
          </p:cNvPr>
          <p:cNvSpPr>
            <a:spLocks noGrp="1"/>
          </p:cNvSpPr>
          <p:nvPr>
            <p:ph idx="1"/>
          </p:nvPr>
        </p:nvSpPr>
        <p:spPr/>
        <p:txBody>
          <a:bodyPr>
            <a:normAutofit fontScale="85000" lnSpcReduction="20000"/>
          </a:bodyPr>
          <a:lstStyle/>
          <a:p>
            <a:pPr marL="0" indent="0">
              <a:buNone/>
            </a:pPr>
            <a:r>
              <a:rPr lang="en-US" sz="4100" b="1" dirty="0"/>
              <a:t>ENERGY </a:t>
            </a:r>
          </a:p>
          <a:p>
            <a:pPr marL="0" indent="0">
              <a:buNone/>
            </a:pPr>
            <a:endParaRPr lang="en-US" dirty="0"/>
          </a:p>
          <a:p>
            <a:r>
              <a:rPr lang="en-US" sz="2600" dirty="0"/>
              <a:t>The National Development Plan includes a special section on renewable Energy.</a:t>
            </a:r>
          </a:p>
          <a:p>
            <a:r>
              <a:rPr lang="en-US" sz="2600" dirty="0"/>
              <a:t>Renewable energies represents  a great opportunity to Turkiye for employment, and gives a possibility for women in non-traditional areas. </a:t>
            </a:r>
          </a:p>
          <a:p>
            <a:r>
              <a:rPr lang="en-US" sz="2600" dirty="0"/>
              <a:t>New skills are needed to support the ongoing global energy transition to renewables. More vocational training is required, stronger curricula, more teacher training and expanded use of ICT for remote learning. Possibility that renewable energy can be better integrated into national curricula for students in all levels of education.</a:t>
            </a:r>
          </a:p>
          <a:p>
            <a:r>
              <a:rPr lang="en-US" sz="2600" dirty="0"/>
              <a:t>Public-private partnerships for meeting sectoral labour requirements, promoting national skill standards, providing on-the-job training, and improving the quality of training overall. </a:t>
            </a:r>
          </a:p>
          <a:p>
            <a:endParaRPr lang="en-US" dirty="0"/>
          </a:p>
        </p:txBody>
      </p:sp>
    </p:spTree>
    <p:extLst>
      <p:ext uri="{BB962C8B-B14F-4D97-AF65-F5344CB8AC3E}">
        <p14:creationId xmlns:p14="http://schemas.microsoft.com/office/powerpoint/2010/main" val="727727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FD7F77-6D1B-42E0-BFB0-D0760CA3D29B}"/>
              </a:ext>
            </a:extLst>
          </p:cNvPr>
          <p:cNvSpPr>
            <a:spLocks noGrp="1"/>
          </p:cNvSpPr>
          <p:nvPr>
            <p:ph idx="1"/>
          </p:nvPr>
        </p:nvSpPr>
        <p:spPr/>
        <p:txBody>
          <a:bodyPr>
            <a:normAutofit fontScale="77500" lnSpcReduction="20000"/>
          </a:bodyPr>
          <a:lstStyle/>
          <a:p>
            <a:pPr marL="0" indent="0">
              <a:buNone/>
            </a:pPr>
            <a:r>
              <a:rPr lang="en-US" sz="3400" b="1" dirty="0"/>
              <a:t>ENERGY: Preliminary Policy Recommendations</a:t>
            </a:r>
          </a:p>
          <a:p>
            <a:pPr marL="0" indent="0">
              <a:buNone/>
            </a:pPr>
            <a:endParaRPr lang="en-US" dirty="0"/>
          </a:p>
          <a:p>
            <a:r>
              <a:rPr lang="en-US" sz="2600" dirty="0"/>
              <a:t>ICT can play an important role in the delivery of education and training related to renewable energy.</a:t>
            </a:r>
          </a:p>
          <a:p>
            <a:r>
              <a:rPr lang="en-US" sz="2600" dirty="0"/>
              <a:t>Partnership of industry and TVET institutions (experts to contribute to the curriculum as well as deliver training digitally) + industry financing of TVET programmes.  </a:t>
            </a:r>
          </a:p>
          <a:p>
            <a:r>
              <a:rPr lang="en-US" sz="2600" dirty="0"/>
              <a:t>Public-private partnerships for meeting sectoral labour requirements, promoting national skill standards, providing on-the-job training, and improving the quality of training overall. </a:t>
            </a:r>
          </a:p>
          <a:p>
            <a:r>
              <a:rPr lang="en-US" sz="2600" dirty="0"/>
              <a:t>More focus on educating girls and women in the renewable energy sector + STEM. </a:t>
            </a:r>
          </a:p>
          <a:p>
            <a:r>
              <a:rPr lang="en-US" sz="2600" dirty="0"/>
              <a:t>Increase numbers of women in the renewable energy sector, through improved workplace conditions, mentorship, and professional development. </a:t>
            </a:r>
          </a:p>
          <a:p>
            <a:pPr marL="0" indent="0">
              <a:buNone/>
            </a:pPr>
            <a:endParaRPr lang="en-US" dirty="0"/>
          </a:p>
          <a:p>
            <a:endParaRPr lang="en-US" dirty="0"/>
          </a:p>
        </p:txBody>
      </p:sp>
    </p:spTree>
    <p:extLst>
      <p:ext uri="{BB962C8B-B14F-4D97-AF65-F5344CB8AC3E}">
        <p14:creationId xmlns:p14="http://schemas.microsoft.com/office/powerpoint/2010/main" val="2407162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38DC8F-93A8-404E-8A46-069258EF720F}"/>
              </a:ext>
            </a:extLst>
          </p:cNvPr>
          <p:cNvSpPr>
            <a:spLocks noGrp="1"/>
          </p:cNvSpPr>
          <p:nvPr>
            <p:ph idx="1"/>
          </p:nvPr>
        </p:nvSpPr>
        <p:spPr/>
        <p:txBody>
          <a:bodyPr>
            <a:normAutofit lnSpcReduction="10000"/>
          </a:bodyPr>
          <a:lstStyle/>
          <a:p>
            <a:pPr marL="0" indent="0">
              <a:buNone/>
            </a:pPr>
            <a:r>
              <a:rPr lang="es-AR" sz="3800" b="1" dirty="0"/>
              <a:t>EDUCATION</a:t>
            </a:r>
          </a:p>
          <a:p>
            <a:pPr marL="0" indent="0">
              <a:buNone/>
            </a:pPr>
            <a:endParaRPr lang="es-AR" dirty="0"/>
          </a:p>
          <a:p>
            <a:r>
              <a:rPr lang="en-US" sz="2200" dirty="0"/>
              <a:t>VET can play a central role in preparing young people for work, developing the skills of adults, and responding to the labour-market needs of the economy.</a:t>
            </a:r>
          </a:p>
          <a:p>
            <a:r>
              <a:rPr lang="en-US" sz="2200" dirty="0"/>
              <a:t> Strong vocational programmes increase competitiveness, but many programmes fail to meet labour market needs. The linkages between VET and the labour market need to be strengthened to meet the need for skilled manpower. </a:t>
            </a:r>
          </a:p>
          <a:p>
            <a:r>
              <a:rPr lang="en-US" sz="2200" dirty="0"/>
              <a:t>21C skills: creativity, learning to learn, ITC literacy and new skills in sustainable and economic development, gender equity, global citizenship.</a:t>
            </a:r>
          </a:p>
          <a:p>
            <a:r>
              <a:rPr lang="en-US" sz="2200" dirty="0"/>
              <a:t>Role of educators is evolving as learning facilitators, career counselors, vocational instructors, social workers. </a:t>
            </a:r>
          </a:p>
          <a:p>
            <a:pPr marL="0" indent="0">
              <a:buNone/>
            </a:pPr>
            <a:endParaRPr lang="en-US" dirty="0"/>
          </a:p>
        </p:txBody>
      </p:sp>
    </p:spTree>
    <p:extLst>
      <p:ext uri="{BB962C8B-B14F-4D97-AF65-F5344CB8AC3E}">
        <p14:creationId xmlns:p14="http://schemas.microsoft.com/office/powerpoint/2010/main" val="1765593283"/>
      </p:ext>
    </p:extLst>
  </p:cSld>
  <p:clrMapOvr>
    <a:masterClrMapping/>
  </p:clrMapOvr>
</p:sld>
</file>

<file path=ppt/theme/theme1.xml><?xml version="1.0" encoding="utf-8"?>
<a:theme xmlns:a="http://schemas.openxmlformats.org/drawingml/2006/main" name="Office Theme">
  <a:themeElements>
    <a:clrScheme name="Gelis">
      <a:dk1>
        <a:srgbClr val="000000"/>
      </a:dk1>
      <a:lt1>
        <a:srgbClr val="FFFFFF"/>
      </a:lt1>
      <a:dk2>
        <a:srgbClr val="0089C3"/>
      </a:dk2>
      <a:lt2>
        <a:srgbClr val="E7E6E6"/>
      </a:lt2>
      <a:accent1>
        <a:srgbClr val="F2B229"/>
      </a:accent1>
      <a:accent2>
        <a:srgbClr val="682979"/>
      </a:accent2>
      <a:accent3>
        <a:srgbClr val="5D5795"/>
      </a:accent3>
      <a:accent4>
        <a:srgbClr val="272652"/>
      </a:accent4>
      <a:accent5>
        <a:srgbClr val="00A4D2"/>
      </a:accent5>
      <a:accent6>
        <a:srgbClr val="87AE3F"/>
      </a:accent6>
      <a:hlink>
        <a:srgbClr val="B4273D"/>
      </a:hlink>
      <a:folHlink>
        <a:srgbClr val="D81963"/>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1571</TotalTime>
  <Words>1276</Words>
  <Application>Microsoft Office PowerPoint</Application>
  <PresentationFormat>On-screen Show (4:3)</PresentationFormat>
  <Paragraphs>83</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Arial Black</vt:lpstr>
      <vt:lpstr>Calibri</vt:lpstr>
      <vt:lpstr>Office Theme</vt:lpstr>
      <vt:lpstr> PRE-STUDY WORKSHOPS: (Sector Studies): Desk Research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Cavlan Basarir</dc:creator>
  <cp:lastModifiedBy>Michael Chambers</cp:lastModifiedBy>
  <cp:revision>91</cp:revision>
  <dcterms:created xsi:type="dcterms:W3CDTF">2017-09-19T16:43:33Z</dcterms:created>
  <dcterms:modified xsi:type="dcterms:W3CDTF">2022-02-07T04:28:46Z</dcterms:modified>
</cp:coreProperties>
</file>