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2"/>
  </p:notesMasterIdLst>
  <p:sldIdLst>
    <p:sldId id="256" r:id="rId2"/>
    <p:sldId id="279" r:id="rId3"/>
    <p:sldId id="278" r:id="rId4"/>
    <p:sldId id="287" r:id="rId5"/>
    <p:sldId id="285" r:id="rId6"/>
    <p:sldId id="265" r:id="rId7"/>
    <p:sldId id="266" r:id="rId8"/>
    <p:sldId id="267" r:id="rId9"/>
    <p:sldId id="268" r:id="rId10"/>
    <p:sldId id="280" r:id="rId11"/>
    <p:sldId id="281" r:id="rId12"/>
    <p:sldId id="282" r:id="rId13"/>
    <p:sldId id="283" r:id="rId14"/>
    <p:sldId id="284" r:id="rId15"/>
    <p:sldId id="288" r:id="rId16"/>
    <p:sldId id="289" r:id="rId17"/>
    <p:sldId id="290" r:id="rId18"/>
    <p:sldId id="291" r:id="rId19"/>
    <p:sldId id="292" r:id="rId20"/>
    <p:sldId id="293" r:id="rId21"/>
    <p:sldId id="294" r:id="rId22"/>
    <p:sldId id="295" r:id="rId23"/>
    <p:sldId id="296" r:id="rId24"/>
    <p:sldId id="297" r:id="rId25"/>
    <p:sldId id="286" r:id="rId26"/>
    <p:sldId id="298" r:id="rId27"/>
    <p:sldId id="299" r:id="rId28"/>
    <p:sldId id="300" r:id="rId29"/>
    <p:sldId id="301" r:id="rId30"/>
    <p:sldId id="260"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5391"/>
    <a:srgbClr val="FFA000"/>
    <a:srgbClr val="D70000"/>
    <a:srgbClr val="C522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197" autoAdjust="0"/>
    <p:restoredTop sz="94389"/>
  </p:normalViewPr>
  <p:slideViewPr>
    <p:cSldViewPr snapToGrid="0" snapToObjects="1" showGuides="1">
      <p:cViewPr varScale="1">
        <p:scale>
          <a:sx n="68" d="100"/>
          <a:sy n="68" d="100"/>
        </p:scale>
        <p:origin x="1300" y="52"/>
      </p:cViewPr>
      <p:guideLst>
        <p:guide orient="horz" pos="2160"/>
        <p:guide pos="2880"/>
      </p:guideLst>
    </p:cSldViewPr>
  </p:slideViewPr>
  <p:notesTextViewPr>
    <p:cViewPr>
      <p:scale>
        <a:sx n="1" d="1"/>
        <a:sy n="1" d="1"/>
      </p:scale>
      <p:origin x="0" y="0"/>
    </p:cViewPr>
  </p:notesText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image" Target="../media/image4.png"/><Relationship Id="rId5" Type="http://schemas.openxmlformats.org/officeDocument/2006/relationships/image" Target="../media/image8.jpg"/><Relationship Id="rId4" Type="http://schemas.openxmlformats.org/officeDocument/2006/relationships/image" Target="../media/image7.jp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image" Target="../media/image4.png"/><Relationship Id="rId5" Type="http://schemas.openxmlformats.org/officeDocument/2006/relationships/image" Target="../media/image8.jpg"/><Relationship Id="rId4" Type="http://schemas.openxmlformats.org/officeDocument/2006/relationships/image" Target="../media/image7.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EE927F-8E97-9A40-880E-E005F67087F5}" type="doc">
      <dgm:prSet loTypeId="urn:microsoft.com/office/officeart/2005/8/layout/pList1" loCatId="" qsTypeId="urn:microsoft.com/office/officeart/2005/8/quickstyle/simple1" qsCatId="simple" csTypeId="urn:microsoft.com/office/officeart/2005/8/colors/accent1_2" csCatId="accent1" phldr="1"/>
      <dgm:spPr/>
      <dgm:t>
        <a:bodyPr/>
        <a:lstStyle/>
        <a:p>
          <a:endParaRPr lang="en-US"/>
        </a:p>
      </dgm:t>
    </dgm:pt>
    <dgm:pt modelId="{8849919C-8A10-E14A-BFB4-9B252245DEA3}">
      <dgm:prSet phldrT="[Text]"/>
      <dgm:spPr/>
      <dgm:t>
        <a:bodyPr/>
        <a:lstStyle/>
        <a:p>
          <a:r>
            <a:rPr lang="en-US" dirty="0"/>
            <a:t>Education</a:t>
          </a:r>
        </a:p>
      </dgm:t>
    </dgm:pt>
    <dgm:pt modelId="{5C3994A6-FEFC-104A-A014-8EB76F2B2605}" type="parTrans" cxnId="{F00579A7-C574-454B-B2F6-0184BBB0A2C7}">
      <dgm:prSet/>
      <dgm:spPr/>
      <dgm:t>
        <a:bodyPr/>
        <a:lstStyle/>
        <a:p>
          <a:endParaRPr lang="en-US"/>
        </a:p>
      </dgm:t>
    </dgm:pt>
    <dgm:pt modelId="{C7116474-659F-4A40-BB37-BD833020BE0A}" type="sibTrans" cxnId="{F00579A7-C574-454B-B2F6-0184BBB0A2C7}">
      <dgm:prSet/>
      <dgm:spPr/>
      <dgm:t>
        <a:bodyPr/>
        <a:lstStyle/>
        <a:p>
          <a:endParaRPr lang="en-US"/>
        </a:p>
      </dgm:t>
    </dgm:pt>
    <dgm:pt modelId="{414EEEB3-3784-924E-B5F8-9FA3517D344A}">
      <dgm:prSet phldrT="[Text]"/>
      <dgm:spPr/>
      <dgm:t>
        <a:bodyPr/>
        <a:lstStyle/>
        <a:p>
          <a:r>
            <a:rPr lang="en-US" dirty="0"/>
            <a:t>Health</a:t>
          </a:r>
        </a:p>
      </dgm:t>
    </dgm:pt>
    <dgm:pt modelId="{B5BE2949-BA7E-0E4F-AEE9-3788F7588F0A}" type="parTrans" cxnId="{550D837F-E1ED-6A4B-954C-9CEAE1645B4B}">
      <dgm:prSet/>
      <dgm:spPr/>
      <dgm:t>
        <a:bodyPr/>
        <a:lstStyle/>
        <a:p>
          <a:endParaRPr lang="en-US"/>
        </a:p>
      </dgm:t>
    </dgm:pt>
    <dgm:pt modelId="{4021143E-DA76-DA42-881D-D40E8DF6E74B}" type="sibTrans" cxnId="{550D837F-E1ED-6A4B-954C-9CEAE1645B4B}">
      <dgm:prSet/>
      <dgm:spPr/>
      <dgm:t>
        <a:bodyPr/>
        <a:lstStyle/>
        <a:p>
          <a:endParaRPr lang="en-US"/>
        </a:p>
      </dgm:t>
    </dgm:pt>
    <dgm:pt modelId="{6AAF3973-5502-3248-BA2C-FA1965CBD13A}">
      <dgm:prSet phldrT="[Text]"/>
      <dgm:spPr/>
      <dgm:t>
        <a:bodyPr/>
        <a:lstStyle/>
        <a:p>
          <a:r>
            <a:rPr lang="en-US" dirty="0"/>
            <a:t>Energy</a:t>
          </a:r>
        </a:p>
      </dgm:t>
    </dgm:pt>
    <dgm:pt modelId="{B51C3182-DF27-674A-A159-4A6A5C79F704}" type="parTrans" cxnId="{31B052E8-8754-064D-876C-7E3E528D1C38}">
      <dgm:prSet/>
      <dgm:spPr/>
      <dgm:t>
        <a:bodyPr/>
        <a:lstStyle/>
        <a:p>
          <a:endParaRPr lang="en-US"/>
        </a:p>
      </dgm:t>
    </dgm:pt>
    <dgm:pt modelId="{001C0C10-96E7-BB4F-9D34-EE6FEB3A2284}" type="sibTrans" cxnId="{31B052E8-8754-064D-876C-7E3E528D1C38}">
      <dgm:prSet/>
      <dgm:spPr/>
      <dgm:t>
        <a:bodyPr/>
        <a:lstStyle/>
        <a:p>
          <a:endParaRPr lang="en-US"/>
        </a:p>
      </dgm:t>
    </dgm:pt>
    <dgm:pt modelId="{C6172D7E-3182-AF4F-9780-188F55F49E4E}">
      <dgm:prSet phldrT="[Text]"/>
      <dgm:spPr/>
      <dgm:t>
        <a:bodyPr/>
        <a:lstStyle/>
        <a:p>
          <a:r>
            <a:rPr lang="en-US" dirty="0"/>
            <a:t>Banking &amp; Finance</a:t>
          </a:r>
        </a:p>
      </dgm:t>
    </dgm:pt>
    <dgm:pt modelId="{74D87EBF-5B8F-304C-A10E-EBA999F92BCE}" type="parTrans" cxnId="{6FF923D6-DBF1-AD4E-A39E-9CAB2D27C456}">
      <dgm:prSet/>
      <dgm:spPr/>
      <dgm:t>
        <a:bodyPr/>
        <a:lstStyle/>
        <a:p>
          <a:endParaRPr lang="en-US"/>
        </a:p>
      </dgm:t>
    </dgm:pt>
    <dgm:pt modelId="{1EB6E0D5-B3D2-BF4D-9639-74E756137C2E}" type="sibTrans" cxnId="{6FF923D6-DBF1-AD4E-A39E-9CAB2D27C456}">
      <dgm:prSet/>
      <dgm:spPr/>
      <dgm:t>
        <a:bodyPr/>
        <a:lstStyle/>
        <a:p>
          <a:endParaRPr lang="en-US"/>
        </a:p>
      </dgm:t>
    </dgm:pt>
    <dgm:pt modelId="{D737B758-6F39-BF46-A78D-6424DD7D18A2}">
      <dgm:prSet phldrT="[Text]"/>
      <dgm:spPr/>
      <dgm:t>
        <a:bodyPr/>
        <a:lstStyle/>
        <a:p>
          <a:r>
            <a:rPr lang="en-US" dirty="0"/>
            <a:t>Information and Communication Technology</a:t>
          </a:r>
        </a:p>
      </dgm:t>
    </dgm:pt>
    <dgm:pt modelId="{5F044F47-8EBC-D74E-93AD-221D78052049}" type="parTrans" cxnId="{4B72EE35-6D13-3445-A2CE-AC7EA25C859B}">
      <dgm:prSet/>
      <dgm:spPr/>
      <dgm:t>
        <a:bodyPr/>
        <a:lstStyle/>
        <a:p>
          <a:endParaRPr lang="en-US"/>
        </a:p>
      </dgm:t>
    </dgm:pt>
    <dgm:pt modelId="{7A701A8C-AFCA-5A4F-BCB3-550FA669591A}" type="sibTrans" cxnId="{4B72EE35-6D13-3445-A2CE-AC7EA25C859B}">
      <dgm:prSet/>
      <dgm:spPr/>
      <dgm:t>
        <a:bodyPr/>
        <a:lstStyle/>
        <a:p>
          <a:endParaRPr lang="en-US"/>
        </a:p>
      </dgm:t>
    </dgm:pt>
    <dgm:pt modelId="{60E8CB3E-27CA-9945-92F9-488BCA3B2286}" type="pres">
      <dgm:prSet presAssocID="{71EE927F-8E97-9A40-880E-E005F67087F5}" presName="Name0" presStyleCnt="0">
        <dgm:presLayoutVars>
          <dgm:dir/>
          <dgm:resizeHandles val="exact"/>
        </dgm:presLayoutVars>
      </dgm:prSet>
      <dgm:spPr/>
    </dgm:pt>
    <dgm:pt modelId="{AFF28799-5B3C-8541-A069-B32D5A28B544}" type="pres">
      <dgm:prSet presAssocID="{8849919C-8A10-E14A-BFB4-9B252245DEA3}" presName="compNode" presStyleCnt="0"/>
      <dgm:spPr/>
    </dgm:pt>
    <dgm:pt modelId="{25088625-DF39-1B4D-9A30-A01AFE4E919F}" type="pres">
      <dgm:prSet presAssocID="{8849919C-8A10-E14A-BFB4-9B252245DEA3}" presName="pict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dgm:spPr>
    </dgm:pt>
    <dgm:pt modelId="{57A89F10-4288-5D4E-9EDB-5F6427A01826}" type="pres">
      <dgm:prSet presAssocID="{8849919C-8A10-E14A-BFB4-9B252245DEA3}" presName="textRect" presStyleLbl="revTx" presStyleIdx="0" presStyleCnt="5">
        <dgm:presLayoutVars>
          <dgm:bulletEnabled val="1"/>
        </dgm:presLayoutVars>
      </dgm:prSet>
      <dgm:spPr/>
    </dgm:pt>
    <dgm:pt modelId="{6437C8C7-17A5-9548-BB37-32219DAF18B8}" type="pres">
      <dgm:prSet presAssocID="{C7116474-659F-4A40-BB37-BD833020BE0A}" presName="sibTrans" presStyleLbl="sibTrans2D1" presStyleIdx="0" presStyleCnt="0"/>
      <dgm:spPr/>
    </dgm:pt>
    <dgm:pt modelId="{FDECE7C5-A810-2A4C-B042-76CC4B2B0C4C}" type="pres">
      <dgm:prSet presAssocID="{414EEEB3-3784-924E-B5F8-9FA3517D344A}" presName="compNode" presStyleCnt="0"/>
      <dgm:spPr/>
    </dgm:pt>
    <dgm:pt modelId="{58724E8D-9103-3649-96A6-28CC2A6B0B5F}" type="pres">
      <dgm:prSet presAssocID="{414EEEB3-3784-924E-B5F8-9FA3517D344A}" presName="pictRect" presStyleLbl="node1" presStyleIdx="1" presStyleCnt="5"/>
      <dgm:spPr>
        <a:blipFill>
          <a:blip xmlns:r="http://schemas.openxmlformats.org/officeDocument/2006/relationships" r:embed="rId2">
            <a:extLst>
              <a:ext uri="{28A0092B-C50C-407E-A947-70E740481C1C}">
                <a14:useLocalDpi xmlns:a14="http://schemas.microsoft.com/office/drawing/2010/main" val="0"/>
              </a:ext>
            </a:extLst>
          </a:blip>
          <a:srcRect/>
          <a:stretch>
            <a:fillRect t="-4000" b="-4000"/>
          </a:stretch>
        </a:blipFill>
      </dgm:spPr>
    </dgm:pt>
    <dgm:pt modelId="{656BAC0E-2471-BC4E-898B-C2B346FCAE97}" type="pres">
      <dgm:prSet presAssocID="{414EEEB3-3784-924E-B5F8-9FA3517D344A}" presName="textRect" presStyleLbl="revTx" presStyleIdx="1" presStyleCnt="5">
        <dgm:presLayoutVars>
          <dgm:bulletEnabled val="1"/>
        </dgm:presLayoutVars>
      </dgm:prSet>
      <dgm:spPr/>
    </dgm:pt>
    <dgm:pt modelId="{224416B7-F677-3F48-93F9-D89D43E29A40}" type="pres">
      <dgm:prSet presAssocID="{4021143E-DA76-DA42-881D-D40E8DF6E74B}" presName="sibTrans" presStyleLbl="sibTrans2D1" presStyleIdx="0" presStyleCnt="0"/>
      <dgm:spPr/>
    </dgm:pt>
    <dgm:pt modelId="{51607127-9841-9046-8C62-D6474369E765}" type="pres">
      <dgm:prSet presAssocID="{6AAF3973-5502-3248-BA2C-FA1965CBD13A}" presName="compNode" presStyleCnt="0"/>
      <dgm:spPr/>
    </dgm:pt>
    <dgm:pt modelId="{CA34B36D-C935-B244-B9C2-C9258EE168E8}" type="pres">
      <dgm:prSet presAssocID="{6AAF3973-5502-3248-BA2C-FA1965CBD13A}" presName="pictRect" presStyleLbl="node1"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l="-5000" r="-5000"/>
          </a:stretch>
        </a:blipFill>
      </dgm:spPr>
    </dgm:pt>
    <dgm:pt modelId="{96AEE75F-F538-724A-A748-59B9A978B2CD}" type="pres">
      <dgm:prSet presAssocID="{6AAF3973-5502-3248-BA2C-FA1965CBD13A}" presName="textRect" presStyleLbl="revTx" presStyleIdx="2" presStyleCnt="5">
        <dgm:presLayoutVars>
          <dgm:bulletEnabled val="1"/>
        </dgm:presLayoutVars>
      </dgm:prSet>
      <dgm:spPr/>
    </dgm:pt>
    <dgm:pt modelId="{0C3D6476-A906-9143-AED6-EA20146E97A5}" type="pres">
      <dgm:prSet presAssocID="{001C0C10-96E7-BB4F-9D34-EE6FEB3A2284}" presName="sibTrans" presStyleLbl="sibTrans2D1" presStyleIdx="0" presStyleCnt="0"/>
      <dgm:spPr/>
    </dgm:pt>
    <dgm:pt modelId="{E5DD5312-A36B-0A40-A4F2-4B55FE6D6BE4}" type="pres">
      <dgm:prSet presAssocID="{C6172D7E-3182-AF4F-9780-188F55F49E4E}" presName="compNode" presStyleCnt="0"/>
      <dgm:spPr/>
    </dgm:pt>
    <dgm:pt modelId="{E6B24809-BB98-4544-ADD9-5FE31CBA9718}" type="pres">
      <dgm:prSet presAssocID="{C6172D7E-3182-AF4F-9780-188F55F49E4E}" presName="pictRect" presStyleLbl="nod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l="-19000" r="-19000"/>
          </a:stretch>
        </a:blipFill>
      </dgm:spPr>
    </dgm:pt>
    <dgm:pt modelId="{206C5074-54DB-4F42-B380-CF054AD210C6}" type="pres">
      <dgm:prSet presAssocID="{C6172D7E-3182-AF4F-9780-188F55F49E4E}" presName="textRect" presStyleLbl="revTx" presStyleIdx="3" presStyleCnt="5">
        <dgm:presLayoutVars>
          <dgm:bulletEnabled val="1"/>
        </dgm:presLayoutVars>
      </dgm:prSet>
      <dgm:spPr/>
    </dgm:pt>
    <dgm:pt modelId="{38D472FD-1008-D44A-8A59-300A8EBB1718}" type="pres">
      <dgm:prSet presAssocID="{1EB6E0D5-B3D2-BF4D-9639-74E756137C2E}" presName="sibTrans" presStyleLbl="sibTrans2D1" presStyleIdx="0" presStyleCnt="0"/>
      <dgm:spPr/>
    </dgm:pt>
    <dgm:pt modelId="{88325743-3F20-854E-9241-09D5A9278999}" type="pres">
      <dgm:prSet presAssocID="{D737B758-6F39-BF46-A78D-6424DD7D18A2}" presName="compNode" presStyleCnt="0"/>
      <dgm:spPr/>
    </dgm:pt>
    <dgm:pt modelId="{E148BB9C-1838-D74B-AAA3-0644066D0A76}" type="pres">
      <dgm:prSet presAssocID="{D737B758-6F39-BF46-A78D-6424DD7D18A2}" presName="pictRect" presStyleLbl="nod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l="-15000" r="-15000"/>
          </a:stretch>
        </a:blipFill>
      </dgm:spPr>
    </dgm:pt>
    <dgm:pt modelId="{8DFF1506-4CB7-904A-B3CF-F47075166AC6}" type="pres">
      <dgm:prSet presAssocID="{D737B758-6F39-BF46-A78D-6424DD7D18A2}" presName="textRect" presStyleLbl="revTx" presStyleIdx="4" presStyleCnt="5">
        <dgm:presLayoutVars>
          <dgm:bulletEnabled val="1"/>
        </dgm:presLayoutVars>
      </dgm:prSet>
      <dgm:spPr/>
    </dgm:pt>
  </dgm:ptLst>
  <dgm:cxnLst>
    <dgm:cxn modelId="{67655F34-3377-A14A-8739-F585F47AC07E}" type="presOf" srcId="{8849919C-8A10-E14A-BFB4-9B252245DEA3}" destId="{57A89F10-4288-5D4E-9EDB-5F6427A01826}" srcOrd="0" destOrd="0" presId="urn:microsoft.com/office/officeart/2005/8/layout/pList1"/>
    <dgm:cxn modelId="{4B72EE35-6D13-3445-A2CE-AC7EA25C859B}" srcId="{71EE927F-8E97-9A40-880E-E005F67087F5}" destId="{D737B758-6F39-BF46-A78D-6424DD7D18A2}" srcOrd="4" destOrd="0" parTransId="{5F044F47-8EBC-D74E-93AD-221D78052049}" sibTransId="{7A701A8C-AFCA-5A4F-BCB3-550FA669591A}"/>
    <dgm:cxn modelId="{4845463A-BD9B-EE48-87B0-1A498FBA577F}" type="presOf" srcId="{1EB6E0D5-B3D2-BF4D-9639-74E756137C2E}" destId="{38D472FD-1008-D44A-8A59-300A8EBB1718}" srcOrd="0" destOrd="0" presId="urn:microsoft.com/office/officeart/2005/8/layout/pList1"/>
    <dgm:cxn modelId="{3E143060-135B-F842-B7E5-50A7D6C426F9}" type="presOf" srcId="{6AAF3973-5502-3248-BA2C-FA1965CBD13A}" destId="{96AEE75F-F538-724A-A748-59B9A978B2CD}" srcOrd="0" destOrd="0" presId="urn:microsoft.com/office/officeart/2005/8/layout/pList1"/>
    <dgm:cxn modelId="{5329AE65-86C2-2647-8ADB-254668199419}" type="presOf" srcId="{414EEEB3-3784-924E-B5F8-9FA3517D344A}" destId="{656BAC0E-2471-BC4E-898B-C2B346FCAE97}" srcOrd="0" destOrd="0" presId="urn:microsoft.com/office/officeart/2005/8/layout/pList1"/>
    <dgm:cxn modelId="{550D837F-E1ED-6A4B-954C-9CEAE1645B4B}" srcId="{71EE927F-8E97-9A40-880E-E005F67087F5}" destId="{414EEEB3-3784-924E-B5F8-9FA3517D344A}" srcOrd="1" destOrd="0" parTransId="{B5BE2949-BA7E-0E4F-AEE9-3788F7588F0A}" sibTransId="{4021143E-DA76-DA42-881D-D40E8DF6E74B}"/>
    <dgm:cxn modelId="{F82D0687-F3AF-9943-AF98-BCF9E0A2A497}" type="presOf" srcId="{C7116474-659F-4A40-BB37-BD833020BE0A}" destId="{6437C8C7-17A5-9548-BB37-32219DAF18B8}" srcOrd="0" destOrd="0" presId="urn:microsoft.com/office/officeart/2005/8/layout/pList1"/>
    <dgm:cxn modelId="{D0428E87-6FD8-8741-B06F-086C182D4ECF}" type="presOf" srcId="{D737B758-6F39-BF46-A78D-6424DD7D18A2}" destId="{8DFF1506-4CB7-904A-B3CF-F47075166AC6}" srcOrd="0" destOrd="0" presId="urn:microsoft.com/office/officeart/2005/8/layout/pList1"/>
    <dgm:cxn modelId="{F00579A7-C574-454B-B2F6-0184BBB0A2C7}" srcId="{71EE927F-8E97-9A40-880E-E005F67087F5}" destId="{8849919C-8A10-E14A-BFB4-9B252245DEA3}" srcOrd="0" destOrd="0" parTransId="{5C3994A6-FEFC-104A-A014-8EB76F2B2605}" sibTransId="{C7116474-659F-4A40-BB37-BD833020BE0A}"/>
    <dgm:cxn modelId="{277105AE-6720-6141-912F-C2AA9CCC3C6C}" type="presOf" srcId="{001C0C10-96E7-BB4F-9D34-EE6FEB3A2284}" destId="{0C3D6476-A906-9143-AED6-EA20146E97A5}" srcOrd="0" destOrd="0" presId="urn:microsoft.com/office/officeart/2005/8/layout/pList1"/>
    <dgm:cxn modelId="{751CD5C3-E46E-874F-9B29-7FBB021F4EAD}" type="presOf" srcId="{4021143E-DA76-DA42-881D-D40E8DF6E74B}" destId="{224416B7-F677-3F48-93F9-D89D43E29A40}" srcOrd="0" destOrd="0" presId="urn:microsoft.com/office/officeart/2005/8/layout/pList1"/>
    <dgm:cxn modelId="{6FF923D6-DBF1-AD4E-A39E-9CAB2D27C456}" srcId="{71EE927F-8E97-9A40-880E-E005F67087F5}" destId="{C6172D7E-3182-AF4F-9780-188F55F49E4E}" srcOrd="3" destOrd="0" parTransId="{74D87EBF-5B8F-304C-A10E-EBA999F92BCE}" sibTransId="{1EB6E0D5-B3D2-BF4D-9639-74E756137C2E}"/>
    <dgm:cxn modelId="{31B052E8-8754-064D-876C-7E3E528D1C38}" srcId="{71EE927F-8E97-9A40-880E-E005F67087F5}" destId="{6AAF3973-5502-3248-BA2C-FA1965CBD13A}" srcOrd="2" destOrd="0" parTransId="{B51C3182-DF27-674A-A159-4A6A5C79F704}" sibTransId="{001C0C10-96E7-BB4F-9D34-EE6FEB3A2284}"/>
    <dgm:cxn modelId="{4F689FE9-E585-6B4A-B030-5B71E54026DA}" type="presOf" srcId="{71EE927F-8E97-9A40-880E-E005F67087F5}" destId="{60E8CB3E-27CA-9945-92F9-488BCA3B2286}" srcOrd="0" destOrd="0" presId="urn:microsoft.com/office/officeart/2005/8/layout/pList1"/>
    <dgm:cxn modelId="{8EBAA3FC-AD15-314A-B239-7A28B6F76164}" type="presOf" srcId="{C6172D7E-3182-AF4F-9780-188F55F49E4E}" destId="{206C5074-54DB-4F42-B380-CF054AD210C6}" srcOrd="0" destOrd="0" presId="urn:microsoft.com/office/officeart/2005/8/layout/pList1"/>
    <dgm:cxn modelId="{FF6134E5-0409-B249-B75E-C9B10DEED3AF}" type="presParOf" srcId="{60E8CB3E-27CA-9945-92F9-488BCA3B2286}" destId="{AFF28799-5B3C-8541-A069-B32D5A28B544}" srcOrd="0" destOrd="0" presId="urn:microsoft.com/office/officeart/2005/8/layout/pList1"/>
    <dgm:cxn modelId="{93B62320-DEED-D044-9A77-CC5AD244C848}" type="presParOf" srcId="{AFF28799-5B3C-8541-A069-B32D5A28B544}" destId="{25088625-DF39-1B4D-9A30-A01AFE4E919F}" srcOrd="0" destOrd="0" presId="urn:microsoft.com/office/officeart/2005/8/layout/pList1"/>
    <dgm:cxn modelId="{0779567A-4E56-AB44-9A5F-C8F10182C1E0}" type="presParOf" srcId="{AFF28799-5B3C-8541-A069-B32D5A28B544}" destId="{57A89F10-4288-5D4E-9EDB-5F6427A01826}" srcOrd="1" destOrd="0" presId="urn:microsoft.com/office/officeart/2005/8/layout/pList1"/>
    <dgm:cxn modelId="{AA437A97-E01D-E84E-8F76-AAC10D15846D}" type="presParOf" srcId="{60E8CB3E-27CA-9945-92F9-488BCA3B2286}" destId="{6437C8C7-17A5-9548-BB37-32219DAF18B8}" srcOrd="1" destOrd="0" presId="urn:microsoft.com/office/officeart/2005/8/layout/pList1"/>
    <dgm:cxn modelId="{F4E279F3-BEAE-E947-84D1-144E4B4B6C02}" type="presParOf" srcId="{60E8CB3E-27CA-9945-92F9-488BCA3B2286}" destId="{FDECE7C5-A810-2A4C-B042-76CC4B2B0C4C}" srcOrd="2" destOrd="0" presId="urn:microsoft.com/office/officeart/2005/8/layout/pList1"/>
    <dgm:cxn modelId="{978D5D6C-F019-D447-8D0A-36694A5B8C50}" type="presParOf" srcId="{FDECE7C5-A810-2A4C-B042-76CC4B2B0C4C}" destId="{58724E8D-9103-3649-96A6-28CC2A6B0B5F}" srcOrd="0" destOrd="0" presId="urn:microsoft.com/office/officeart/2005/8/layout/pList1"/>
    <dgm:cxn modelId="{C27B7D35-FE5E-3044-92AF-2D2D279741E6}" type="presParOf" srcId="{FDECE7C5-A810-2A4C-B042-76CC4B2B0C4C}" destId="{656BAC0E-2471-BC4E-898B-C2B346FCAE97}" srcOrd="1" destOrd="0" presId="urn:microsoft.com/office/officeart/2005/8/layout/pList1"/>
    <dgm:cxn modelId="{1FF72F21-D984-4C45-981B-68D00D3B06B6}" type="presParOf" srcId="{60E8CB3E-27CA-9945-92F9-488BCA3B2286}" destId="{224416B7-F677-3F48-93F9-D89D43E29A40}" srcOrd="3" destOrd="0" presId="urn:microsoft.com/office/officeart/2005/8/layout/pList1"/>
    <dgm:cxn modelId="{9823B333-5520-0C4A-8C9C-FCA72D45410C}" type="presParOf" srcId="{60E8CB3E-27CA-9945-92F9-488BCA3B2286}" destId="{51607127-9841-9046-8C62-D6474369E765}" srcOrd="4" destOrd="0" presId="urn:microsoft.com/office/officeart/2005/8/layout/pList1"/>
    <dgm:cxn modelId="{25BEC5D8-4620-EC42-9C21-D3FCDF876A44}" type="presParOf" srcId="{51607127-9841-9046-8C62-D6474369E765}" destId="{CA34B36D-C935-B244-B9C2-C9258EE168E8}" srcOrd="0" destOrd="0" presId="urn:microsoft.com/office/officeart/2005/8/layout/pList1"/>
    <dgm:cxn modelId="{1AB0873F-7655-4E43-BFA8-20DFF8180A01}" type="presParOf" srcId="{51607127-9841-9046-8C62-D6474369E765}" destId="{96AEE75F-F538-724A-A748-59B9A978B2CD}" srcOrd="1" destOrd="0" presId="urn:microsoft.com/office/officeart/2005/8/layout/pList1"/>
    <dgm:cxn modelId="{3D4D71CD-C76E-4A4F-929A-DE843B194561}" type="presParOf" srcId="{60E8CB3E-27CA-9945-92F9-488BCA3B2286}" destId="{0C3D6476-A906-9143-AED6-EA20146E97A5}" srcOrd="5" destOrd="0" presId="urn:microsoft.com/office/officeart/2005/8/layout/pList1"/>
    <dgm:cxn modelId="{FF4709AE-488E-8940-B990-1C5DD27BBF6E}" type="presParOf" srcId="{60E8CB3E-27CA-9945-92F9-488BCA3B2286}" destId="{E5DD5312-A36B-0A40-A4F2-4B55FE6D6BE4}" srcOrd="6" destOrd="0" presId="urn:microsoft.com/office/officeart/2005/8/layout/pList1"/>
    <dgm:cxn modelId="{C174BE8D-201F-D747-975A-2B2583BC7A43}" type="presParOf" srcId="{E5DD5312-A36B-0A40-A4F2-4B55FE6D6BE4}" destId="{E6B24809-BB98-4544-ADD9-5FE31CBA9718}" srcOrd="0" destOrd="0" presId="urn:microsoft.com/office/officeart/2005/8/layout/pList1"/>
    <dgm:cxn modelId="{2213C619-88F8-5941-B1A7-F76544C24C19}" type="presParOf" srcId="{E5DD5312-A36B-0A40-A4F2-4B55FE6D6BE4}" destId="{206C5074-54DB-4F42-B380-CF054AD210C6}" srcOrd="1" destOrd="0" presId="urn:microsoft.com/office/officeart/2005/8/layout/pList1"/>
    <dgm:cxn modelId="{5C15B68E-FAE3-6149-AFDA-5D1B2E7C1AAE}" type="presParOf" srcId="{60E8CB3E-27CA-9945-92F9-488BCA3B2286}" destId="{38D472FD-1008-D44A-8A59-300A8EBB1718}" srcOrd="7" destOrd="0" presId="urn:microsoft.com/office/officeart/2005/8/layout/pList1"/>
    <dgm:cxn modelId="{CB47FD08-C27A-7A41-9781-A474AABB7D27}" type="presParOf" srcId="{60E8CB3E-27CA-9945-92F9-488BCA3B2286}" destId="{88325743-3F20-854E-9241-09D5A9278999}" srcOrd="8" destOrd="0" presId="urn:microsoft.com/office/officeart/2005/8/layout/pList1"/>
    <dgm:cxn modelId="{00F7E7C0-F658-DF48-9B5F-CE6F7C080203}" type="presParOf" srcId="{88325743-3F20-854E-9241-09D5A9278999}" destId="{E148BB9C-1838-D74B-AAA3-0644066D0A76}" srcOrd="0" destOrd="0" presId="urn:microsoft.com/office/officeart/2005/8/layout/pList1"/>
    <dgm:cxn modelId="{73A70337-B61F-5C4C-8A6D-E33DE246A5E1}" type="presParOf" srcId="{88325743-3F20-854E-9241-09D5A9278999}" destId="{8DFF1506-4CB7-904A-B3CF-F47075166AC6}" srcOrd="1" destOrd="0" presId="urn:microsoft.com/office/officeart/2005/8/layout/p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E31034-30C9-CF49-BCBC-1659346176C6}" type="doc">
      <dgm:prSet loTypeId="urn:microsoft.com/office/officeart/2005/8/layout/venn1" loCatId="" qsTypeId="urn:microsoft.com/office/officeart/2005/8/quickstyle/simple1" qsCatId="simple" csTypeId="urn:microsoft.com/office/officeart/2005/8/colors/colorful5" csCatId="colorful" phldr="1"/>
      <dgm:spPr/>
      <dgm:t>
        <a:bodyPr/>
        <a:lstStyle/>
        <a:p>
          <a:endParaRPr lang="en-US"/>
        </a:p>
      </dgm:t>
    </dgm:pt>
    <dgm:pt modelId="{6622C9B5-7C40-BF4D-A13C-71A0FA0428B9}">
      <dgm:prSet phldrT="[Text]"/>
      <dgm:spPr/>
      <dgm:t>
        <a:bodyPr/>
        <a:lstStyle/>
        <a:p>
          <a:r>
            <a:rPr lang="en-US" dirty="0"/>
            <a:t>Banking &amp; Finance</a:t>
          </a:r>
        </a:p>
      </dgm:t>
    </dgm:pt>
    <dgm:pt modelId="{54B034EA-C3AF-5246-9444-E1D9997E3F3C}" type="parTrans" cxnId="{C1955D28-CBDE-2D4A-BC28-F1ADC12D883D}">
      <dgm:prSet/>
      <dgm:spPr/>
      <dgm:t>
        <a:bodyPr/>
        <a:lstStyle/>
        <a:p>
          <a:endParaRPr lang="en-US"/>
        </a:p>
      </dgm:t>
    </dgm:pt>
    <dgm:pt modelId="{A99EB83D-A5EA-BB47-85E4-9A96A83DDC72}" type="sibTrans" cxnId="{C1955D28-CBDE-2D4A-BC28-F1ADC12D883D}">
      <dgm:prSet/>
      <dgm:spPr/>
      <dgm:t>
        <a:bodyPr/>
        <a:lstStyle/>
        <a:p>
          <a:endParaRPr lang="en-US"/>
        </a:p>
      </dgm:t>
    </dgm:pt>
    <dgm:pt modelId="{AFD65605-AED8-AF4B-A891-0327D8836D77}">
      <dgm:prSet phldrT="[Text]"/>
      <dgm:spPr/>
      <dgm:t>
        <a:bodyPr/>
        <a:lstStyle/>
        <a:p>
          <a:r>
            <a:rPr lang="en-US" dirty="0"/>
            <a:t>ICT</a:t>
          </a:r>
        </a:p>
      </dgm:t>
    </dgm:pt>
    <dgm:pt modelId="{8467DA7A-3D9A-3040-B2AD-D5638A1D02B6}" type="parTrans" cxnId="{45FA3235-09DA-354C-8F78-BED74F301763}">
      <dgm:prSet/>
      <dgm:spPr/>
      <dgm:t>
        <a:bodyPr/>
        <a:lstStyle/>
        <a:p>
          <a:endParaRPr lang="en-US"/>
        </a:p>
      </dgm:t>
    </dgm:pt>
    <dgm:pt modelId="{0DF58FF6-61F3-764F-84DD-358C67BFD23F}" type="sibTrans" cxnId="{45FA3235-09DA-354C-8F78-BED74F301763}">
      <dgm:prSet/>
      <dgm:spPr/>
      <dgm:t>
        <a:bodyPr/>
        <a:lstStyle/>
        <a:p>
          <a:endParaRPr lang="en-US"/>
        </a:p>
      </dgm:t>
    </dgm:pt>
    <dgm:pt modelId="{DC5D949A-6F6F-F045-9CD9-E4E189BFB249}">
      <dgm:prSet phldrT="[Text]"/>
      <dgm:spPr/>
      <dgm:t>
        <a:bodyPr/>
        <a:lstStyle/>
        <a:p>
          <a:r>
            <a:rPr lang="en-US" dirty="0"/>
            <a:t>Health</a:t>
          </a:r>
        </a:p>
      </dgm:t>
    </dgm:pt>
    <dgm:pt modelId="{7E5B6D22-5014-8446-9AB7-497A0B4A0B1A}" type="parTrans" cxnId="{8A4E0EAD-73AE-7B4A-AC48-1430369CB3CA}">
      <dgm:prSet/>
      <dgm:spPr/>
      <dgm:t>
        <a:bodyPr/>
        <a:lstStyle/>
        <a:p>
          <a:endParaRPr lang="en-US"/>
        </a:p>
      </dgm:t>
    </dgm:pt>
    <dgm:pt modelId="{A4222296-192B-FD44-99D6-52781556061D}" type="sibTrans" cxnId="{8A4E0EAD-73AE-7B4A-AC48-1430369CB3CA}">
      <dgm:prSet/>
      <dgm:spPr/>
      <dgm:t>
        <a:bodyPr/>
        <a:lstStyle/>
        <a:p>
          <a:endParaRPr lang="en-US"/>
        </a:p>
      </dgm:t>
    </dgm:pt>
    <dgm:pt modelId="{414352A1-14F6-9C4F-AE32-A4958A02959E}">
      <dgm:prSet phldrT="[Text]"/>
      <dgm:spPr/>
      <dgm:t>
        <a:bodyPr/>
        <a:lstStyle/>
        <a:p>
          <a:r>
            <a:rPr lang="en-US" dirty="0"/>
            <a:t>Education</a:t>
          </a:r>
        </a:p>
      </dgm:t>
    </dgm:pt>
    <dgm:pt modelId="{3CFD4DEF-6200-124F-A0D1-8830FC9606BF}" type="parTrans" cxnId="{4FC44E32-B763-4947-B372-38652078C79C}">
      <dgm:prSet/>
      <dgm:spPr/>
      <dgm:t>
        <a:bodyPr/>
        <a:lstStyle/>
        <a:p>
          <a:endParaRPr lang="en-US"/>
        </a:p>
      </dgm:t>
    </dgm:pt>
    <dgm:pt modelId="{F74FBF3E-F813-404E-8999-045D55E7C26A}" type="sibTrans" cxnId="{4FC44E32-B763-4947-B372-38652078C79C}">
      <dgm:prSet/>
      <dgm:spPr/>
      <dgm:t>
        <a:bodyPr/>
        <a:lstStyle/>
        <a:p>
          <a:endParaRPr lang="en-US"/>
        </a:p>
      </dgm:t>
    </dgm:pt>
    <dgm:pt modelId="{469D5CE1-A300-B349-98AB-C76152B23481}">
      <dgm:prSet phldrT="[Text]"/>
      <dgm:spPr/>
      <dgm:t>
        <a:bodyPr/>
        <a:lstStyle/>
        <a:p>
          <a:r>
            <a:rPr lang="en-US"/>
            <a:t>Energy</a:t>
          </a:r>
        </a:p>
      </dgm:t>
    </dgm:pt>
    <dgm:pt modelId="{4642CCCD-0AAE-274B-8F6F-75F5BA7DA3D8}" type="parTrans" cxnId="{3EDE7246-8CAE-E745-9A89-E7F54691CBAC}">
      <dgm:prSet/>
      <dgm:spPr/>
      <dgm:t>
        <a:bodyPr/>
        <a:lstStyle/>
        <a:p>
          <a:endParaRPr lang="en-US"/>
        </a:p>
      </dgm:t>
    </dgm:pt>
    <dgm:pt modelId="{4DE5E449-48DD-104C-BE69-32947F07E93B}" type="sibTrans" cxnId="{3EDE7246-8CAE-E745-9A89-E7F54691CBAC}">
      <dgm:prSet/>
      <dgm:spPr/>
      <dgm:t>
        <a:bodyPr/>
        <a:lstStyle/>
        <a:p>
          <a:endParaRPr lang="en-US"/>
        </a:p>
      </dgm:t>
    </dgm:pt>
    <dgm:pt modelId="{841B1B9D-E0FF-BB4A-BE13-01989BD2EA8C}" type="pres">
      <dgm:prSet presAssocID="{28E31034-30C9-CF49-BCBC-1659346176C6}" presName="compositeShape" presStyleCnt="0">
        <dgm:presLayoutVars>
          <dgm:chMax val="7"/>
          <dgm:dir/>
          <dgm:resizeHandles val="exact"/>
        </dgm:presLayoutVars>
      </dgm:prSet>
      <dgm:spPr/>
    </dgm:pt>
    <dgm:pt modelId="{1539B476-B86C-2040-983E-19E720D6C997}" type="pres">
      <dgm:prSet presAssocID="{469D5CE1-A300-B349-98AB-C76152B23481}" presName="circ1" presStyleLbl="vennNode1" presStyleIdx="0" presStyleCnt="5"/>
      <dgm:spPr/>
    </dgm:pt>
    <dgm:pt modelId="{104147EB-A9D5-494C-8BB1-779C2DA966E3}" type="pres">
      <dgm:prSet presAssocID="{469D5CE1-A300-B349-98AB-C76152B23481}" presName="circ1Tx" presStyleLbl="revTx" presStyleIdx="0" presStyleCnt="0">
        <dgm:presLayoutVars>
          <dgm:chMax val="0"/>
          <dgm:chPref val="0"/>
          <dgm:bulletEnabled val="1"/>
        </dgm:presLayoutVars>
      </dgm:prSet>
      <dgm:spPr/>
    </dgm:pt>
    <dgm:pt modelId="{F2E4B5CC-FC35-BA41-B224-489D77CBD738}" type="pres">
      <dgm:prSet presAssocID="{6622C9B5-7C40-BF4D-A13C-71A0FA0428B9}" presName="circ2" presStyleLbl="vennNode1" presStyleIdx="1" presStyleCnt="5"/>
      <dgm:spPr/>
    </dgm:pt>
    <dgm:pt modelId="{EB98E55D-81A4-2848-9E04-F71C7C9F7545}" type="pres">
      <dgm:prSet presAssocID="{6622C9B5-7C40-BF4D-A13C-71A0FA0428B9}" presName="circ2Tx" presStyleLbl="revTx" presStyleIdx="0" presStyleCnt="0">
        <dgm:presLayoutVars>
          <dgm:chMax val="0"/>
          <dgm:chPref val="0"/>
          <dgm:bulletEnabled val="1"/>
        </dgm:presLayoutVars>
      </dgm:prSet>
      <dgm:spPr/>
    </dgm:pt>
    <dgm:pt modelId="{D327B529-E043-FF42-886E-07F78FABFE72}" type="pres">
      <dgm:prSet presAssocID="{AFD65605-AED8-AF4B-A891-0327D8836D77}" presName="circ3" presStyleLbl="vennNode1" presStyleIdx="2" presStyleCnt="5"/>
      <dgm:spPr/>
    </dgm:pt>
    <dgm:pt modelId="{A1BAB825-C677-E24F-A335-34A992673DD4}" type="pres">
      <dgm:prSet presAssocID="{AFD65605-AED8-AF4B-A891-0327D8836D77}" presName="circ3Tx" presStyleLbl="revTx" presStyleIdx="0" presStyleCnt="0">
        <dgm:presLayoutVars>
          <dgm:chMax val="0"/>
          <dgm:chPref val="0"/>
          <dgm:bulletEnabled val="1"/>
        </dgm:presLayoutVars>
      </dgm:prSet>
      <dgm:spPr/>
    </dgm:pt>
    <dgm:pt modelId="{66029142-D556-1A4A-9246-39FBF809C418}" type="pres">
      <dgm:prSet presAssocID="{DC5D949A-6F6F-F045-9CD9-E4E189BFB249}" presName="circ4" presStyleLbl="vennNode1" presStyleIdx="3" presStyleCnt="5"/>
      <dgm:spPr/>
    </dgm:pt>
    <dgm:pt modelId="{6D860A2D-4DDB-7C48-906C-ECBD890DCA15}" type="pres">
      <dgm:prSet presAssocID="{DC5D949A-6F6F-F045-9CD9-E4E189BFB249}" presName="circ4Tx" presStyleLbl="revTx" presStyleIdx="0" presStyleCnt="0">
        <dgm:presLayoutVars>
          <dgm:chMax val="0"/>
          <dgm:chPref val="0"/>
          <dgm:bulletEnabled val="1"/>
        </dgm:presLayoutVars>
      </dgm:prSet>
      <dgm:spPr/>
    </dgm:pt>
    <dgm:pt modelId="{5243B8E8-C1EA-AA4F-B437-A9DD42551010}" type="pres">
      <dgm:prSet presAssocID="{414352A1-14F6-9C4F-AE32-A4958A02959E}" presName="circ5" presStyleLbl="vennNode1" presStyleIdx="4" presStyleCnt="5"/>
      <dgm:spPr/>
    </dgm:pt>
    <dgm:pt modelId="{1DED432A-6E04-674C-BD87-6B60449FED26}" type="pres">
      <dgm:prSet presAssocID="{414352A1-14F6-9C4F-AE32-A4958A02959E}" presName="circ5Tx" presStyleLbl="revTx" presStyleIdx="0" presStyleCnt="0">
        <dgm:presLayoutVars>
          <dgm:chMax val="0"/>
          <dgm:chPref val="0"/>
          <dgm:bulletEnabled val="1"/>
        </dgm:presLayoutVars>
      </dgm:prSet>
      <dgm:spPr/>
    </dgm:pt>
  </dgm:ptLst>
  <dgm:cxnLst>
    <dgm:cxn modelId="{7D2C6706-AEAA-3F4C-BC51-73D000317DFC}" type="presOf" srcId="{469D5CE1-A300-B349-98AB-C76152B23481}" destId="{104147EB-A9D5-494C-8BB1-779C2DA966E3}" srcOrd="0" destOrd="0" presId="urn:microsoft.com/office/officeart/2005/8/layout/venn1"/>
    <dgm:cxn modelId="{771B2A26-D679-A844-95BD-D88DC9B2ABD4}" type="presOf" srcId="{AFD65605-AED8-AF4B-A891-0327D8836D77}" destId="{A1BAB825-C677-E24F-A335-34A992673DD4}" srcOrd="0" destOrd="0" presId="urn:microsoft.com/office/officeart/2005/8/layout/venn1"/>
    <dgm:cxn modelId="{C1955D28-CBDE-2D4A-BC28-F1ADC12D883D}" srcId="{28E31034-30C9-CF49-BCBC-1659346176C6}" destId="{6622C9B5-7C40-BF4D-A13C-71A0FA0428B9}" srcOrd="1" destOrd="0" parTransId="{54B034EA-C3AF-5246-9444-E1D9997E3F3C}" sibTransId="{A99EB83D-A5EA-BB47-85E4-9A96A83DDC72}"/>
    <dgm:cxn modelId="{F5170B2D-5857-6242-A4A8-59B74512E413}" type="presOf" srcId="{28E31034-30C9-CF49-BCBC-1659346176C6}" destId="{841B1B9D-E0FF-BB4A-BE13-01989BD2EA8C}" srcOrd="0" destOrd="0" presId="urn:microsoft.com/office/officeart/2005/8/layout/venn1"/>
    <dgm:cxn modelId="{2C6EE830-14C3-034B-BAB5-B00608D172DE}" type="presOf" srcId="{6622C9B5-7C40-BF4D-A13C-71A0FA0428B9}" destId="{EB98E55D-81A4-2848-9E04-F71C7C9F7545}" srcOrd="0" destOrd="0" presId="urn:microsoft.com/office/officeart/2005/8/layout/venn1"/>
    <dgm:cxn modelId="{4FC44E32-B763-4947-B372-38652078C79C}" srcId="{28E31034-30C9-CF49-BCBC-1659346176C6}" destId="{414352A1-14F6-9C4F-AE32-A4958A02959E}" srcOrd="4" destOrd="0" parTransId="{3CFD4DEF-6200-124F-A0D1-8830FC9606BF}" sibTransId="{F74FBF3E-F813-404E-8999-045D55E7C26A}"/>
    <dgm:cxn modelId="{45FA3235-09DA-354C-8F78-BED74F301763}" srcId="{28E31034-30C9-CF49-BCBC-1659346176C6}" destId="{AFD65605-AED8-AF4B-A891-0327D8836D77}" srcOrd="2" destOrd="0" parTransId="{8467DA7A-3D9A-3040-B2AD-D5638A1D02B6}" sibTransId="{0DF58FF6-61F3-764F-84DD-358C67BFD23F}"/>
    <dgm:cxn modelId="{E1DF5763-8F62-8D45-B524-63BBD89986D8}" type="presOf" srcId="{DC5D949A-6F6F-F045-9CD9-E4E189BFB249}" destId="{6D860A2D-4DDB-7C48-906C-ECBD890DCA15}" srcOrd="0" destOrd="0" presId="urn:microsoft.com/office/officeart/2005/8/layout/venn1"/>
    <dgm:cxn modelId="{3EDE7246-8CAE-E745-9A89-E7F54691CBAC}" srcId="{28E31034-30C9-CF49-BCBC-1659346176C6}" destId="{469D5CE1-A300-B349-98AB-C76152B23481}" srcOrd="0" destOrd="0" parTransId="{4642CCCD-0AAE-274B-8F6F-75F5BA7DA3D8}" sibTransId="{4DE5E449-48DD-104C-BE69-32947F07E93B}"/>
    <dgm:cxn modelId="{ECA64EA4-7E43-CC47-B169-F843B8A20745}" type="presOf" srcId="{414352A1-14F6-9C4F-AE32-A4958A02959E}" destId="{1DED432A-6E04-674C-BD87-6B60449FED26}" srcOrd="0" destOrd="0" presId="urn:microsoft.com/office/officeart/2005/8/layout/venn1"/>
    <dgm:cxn modelId="{8A4E0EAD-73AE-7B4A-AC48-1430369CB3CA}" srcId="{28E31034-30C9-CF49-BCBC-1659346176C6}" destId="{DC5D949A-6F6F-F045-9CD9-E4E189BFB249}" srcOrd="3" destOrd="0" parTransId="{7E5B6D22-5014-8446-9AB7-497A0B4A0B1A}" sibTransId="{A4222296-192B-FD44-99D6-52781556061D}"/>
    <dgm:cxn modelId="{F53768A9-74A9-8748-8DE5-E30CE8D744C0}" type="presParOf" srcId="{841B1B9D-E0FF-BB4A-BE13-01989BD2EA8C}" destId="{1539B476-B86C-2040-983E-19E720D6C997}" srcOrd="0" destOrd="0" presId="urn:microsoft.com/office/officeart/2005/8/layout/venn1"/>
    <dgm:cxn modelId="{2753BE70-9231-BA41-B26D-63CD5A41F871}" type="presParOf" srcId="{841B1B9D-E0FF-BB4A-BE13-01989BD2EA8C}" destId="{104147EB-A9D5-494C-8BB1-779C2DA966E3}" srcOrd="1" destOrd="0" presId="urn:microsoft.com/office/officeart/2005/8/layout/venn1"/>
    <dgm:cxn modelId="{7E065B00-C692-4141-8E05-856B70A649EA}" type="presParOf" srcId="{841B1B9D-E0FF-BB4A-BE13-01989BD2EA8C}" destId="{F2E4B5CC-FC35-BA41-B224-489D77CBD738}" srcOrd="2" destOrd="0" presId="urn:microsoft.com/office/officeart/2005/8/layout/venn1"/>
    <dgm:cxn modelId="{9C8D73FA-F59A-8748-8135-C06DF7C97227}" type="presParOf" srcId="{841B1B9D-E0FF-BB4A-BE13-01989BD2EA8C}" destId="{EB98E55D-81A4-2848-9E04-F71C7C9F7545}" srcOrd="3" destOrd="0" presId="urn:microsoft.com/office/officeart/2005/8/layout/venn1"/>
    <dgm:cxn modelId="{72685C1F-1158-064F-A12E-C6DB605C2438}" type="presParOf" srcId="{841B1B9D-E0FF-BB4A-BE13-01989BD2EA8C}" destId="{D327B529-E043-FF42-886E-07F78FABFE72}" srcOrd="4" destOrd="0" presId="urn:microsoft.com/office/officeart/2005/8/layout/venn1"/>
    <dgm:cxn modelId="{342A989D-8D2E-9B4A-9AC4-2B24047125DA}" type="presParOf" srcId="{841B1B9D-E0FF-BB4A-BE13-01989BD2EA8C}" destId="{A1BAB825-C677-E24F-A335-34A992673DD4}" srcOrd="5" destOrd="0" presId="urn:microsoft.com/office/officeart/2005/8/layout/venn1"/>
    <dgm:cxn modelId="{C05B50C4-DDD0-EA41-AD43-0D1638DF4F3B}" type="presParOf" srcId="{841B1B9D-E0FF-BB4A-BE13-01989BD2EA8C}" destId="{66029142-D556-1A4A-9246-39FBF809C418}" srcOrd="6" destOrd="0" presId="urn:microsoft.com/office/officeart/2005/8/layout/venn1"/>
    <dgm:cxn modelId="{E9ECB980-9F10-B44B-A196-DB9DF85581DE}" type="presParOf" srcId="{841B1B9D-E0FF-BB4A-BE13-01989BD2EA8C}" destId="{6D860A2D-4DDB-7C48-906C-ECBD890DCA15}" srcOrd="7" destOrd="0" presId="urn:microsoft.com/office/officeart/2005/8/layout/venn1"/>
    <dgm:cxn modelId="{B3482F9E-AE30-3F4A-AA59-4EB723A9D3B7}" type="presParOf" srcId="{841B1B9D-E0FF-BB4A-BE13-01989BD2EA8C}" destId="{5243B8E8-C1EA-AA4F-B437-A9DD42551010}" srcOrd="8" destOrd="0" presId="urn:microsoft.com/office/officeart/2005/8/layout/venn1"/>
    <dgm:cxn modelId="{872EDAF8-7D84-F440-930B-71557F2188F1}" type="presParOf" srcId="{841B1B9D-E0FF-BB4A-BE13-01989BD2EA8C}" destId="{1DED432A-6E04-674C-BD87-6B60449FED26}"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088625-DF39-1B4D-9A30-A01AFE4E919F}">
      <dsp:nvSpPr>
        <dsp:cNvPr id="0" name=""/>
        <dsp:cNvSpPr/>
      </dsp:nvSpPr>
      <dsp:spPr>
        <a:xfrm>
          <a:off x="395732" y="2704"/>
          <a:ext cx="2217202" cy="1527652"/>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A89F10-4288-5D4E-9EDB-5F6427A01826}">
      <dsp:nvSpPr>
        <dsp:cNvPr id="0" name=""/>
        <dsp:cNvSpPr/>
      </dsp:nvSpPr>
      <dsp:spPr>
        <a:xfrm>
          <a:off x="395732" y="1530357"/>
          <a:ext cx="2217202" cy="8225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en-US" sz="1700" kern="1200" dirty="0"/>
            <a:t>Education</a:t>
          </a:r>
        </a:p>
      </dsp:txBody>
      <dsp:txXfrm>
        <a:off x="395732" y="1530357"/>
        <a:ext cx="2217202" cy="822582"/>
      </dsp:txXfrm>
    </dsp:sp>
    <dsp:sp modelId="{58724E8D-9103-3649-96A6-28CC2A6B0B5F}">
      <dsp:nvSpPr>
        <dsp:cNvPr id="0" name=""/>
        <dsp:cNvSpPr/>
      </dsp:nvSpPr>
      <dsp:spPr>
        <a:xfrm>
          <a:off x="2834748" y="2704"/>
          <a:ext cx="2217202" cy="1527652"/>
        </a:xfrm>
        <a:prstGeom prst="round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4000" b="-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6BAC0E-2471-BC4E-898B-C2B346FCAE97}">
      <dsp:nvSpPr>
        <dsp:cNvPr id="0" name=""/>
        <dsp:cNvSpPr/>
      </dsp:nvSpPr>
      <dsp:spPr>
        <a:xfrm>
          <a:off x="2834748" y="1530357"/>
          <a:ext cx="2217202" cy="8225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en-US" sz="1700" kern="1200" dirty="0"/>
            <a:t>Health</a:t>
          </a:r>
        </a:p>
      </dsp:txBody>
      <dsp:txXfrm>
        <a:off x="2834748" y="1530357"/>
        <a:ext cx="2217202" cy="822582"/>
      </dsp:txXfrm>
    </dsp:sp>
    <dsp:sp modelId="{CA34B36D-C935-B244-B9C2-C9258EE168E8}">
      <dsp:nvSpPr>
        <dsp:cNvPr id="0" name=""/>
        <dsp:cNvSpPr/>
      </dsp:nvSpPr>
      <dsp:spPr>
        <a:xfrm>
          <a:off x="5273764" y="2704"/>
          <a:ext cx="2217202" cy="1527652"/>
        </a:xfrm>
        <a:prstGeom prst="round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5000" r="-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6AEE75F-F538-724A-A748-59B9A978B2CD}">
      <dsp:nvSpPr>
        <dsp:cNvPr id="0" name=""/>
        <dsp:cNvSpPr/>
      </dsp:nvSpPr>
      <dsp:spPr>
        <a:xfrm>
          <a:off x="5273764" y="1530357"/>
          <a:ext cx="2217202" cy="8225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en-US" sz="1700" kern="1200" dirty="0"/>
            <a:t>Energy</a:t>
          </a:r>
        </a:p>
      </dsp:txBody>
      <dsp:txXfrm>
        <a:off x="5273764" y="1530357"/>
        <a:ext cx="2217202" cy="822582"/>
      </dsp:txXfrm>
    </dsp:sp>
    <dsp:sp modelId="{E6B24809-BB98-4544-ADD9-5FE31CBA9718}">
      <dsp:nvSpPr>
        <dsp:cNvPr id="0" name=""/>
        <dsp:cNvSpPr/>
      </dsp:nvSpPr>
      <dsp:spPr>
        <a:xfrm>
          <a:off x="1615240" y="2574660"/>
          <a:ext cx="2217202" cy="1527652"/>
        </a:xfrm>
        <a:prstGeom prst="round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9000" r="-1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06C5074-54DB-4F42-B380-CF054AD210C6}">
      <dsp:nvSpPr>
        <dsp:cNvPr id="0" name=""/>
        <dsp:cNvSpPr/>
      </dsp:nvSpPr>
      <dsp:spPr>
        <a:xfrm>
          <a:off x="1615240" y="4102312"/>
          <a:ext cx="2217202" cy="8225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en-US" sz="1700" kern="1200" dirty="0"/>
            <a:t>Banking &amp; Finance</a:t>
          </a:r>
        </a:p>
      </dsp:txBody>
      <dsp:txXfrm>
        <a:off x="1615240" y="4102312"/>
        <a:ext cx="2217202" cy="822582"/>
      </dsp:txXfrm>
    </dsp:sp>
    <dsp:sp modelId="{E148BB9C-1838-D74B-AAA3-0644066D0A76}">
      <dsp:nvSpPr>
        <dsp:cNvPr id="0" name=""/>
        <dsp:cNvSpPr/>
      </dsp:nvSpPr>
      <dsp:spPr>
        <a:xfrm>
          <a:off x="4054256" y="2574660"/>
          <a:ext cx="2217202" cy="1527652"/>
        </a:xfrm>
        <a:prstGeom prst="round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15000" r="-1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FF1506-4CB7-904A-B3CF-F47075166AC6}">
      <dsp:nvSpPr>
        <dsp:cNvPr id="0" name=""/>
        <dsp:cNvSpPr/>
      </dsp:nvSpPr>
      <dsp:spPr>
        <a:xfrm>
          <a:off x="4054256" y="4102312"/>
          <a:ext cx="2217202" cy="8225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en-US" sz="1700" kern="1200" dirty="0"/>
            <a:t>Information and Communication Technology</a:t>
          </a:r>
        </a:p>
      </dsp:txBody>
      <dsp:txXfrm>
        <a:off x="4054256" y="4102312"/>
        <a:ext cx="2217202" cy="8225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39B476-B86C-2040-983E-19E720D6C997}">
      <dsp:nvSpPr>
        <dsp:cNvPr id="0" name=""/>
        <dsp:cNvSpPr/>
      </dsp:nvSpPr>
      <dsp:spPr>
        <a:xfrm>
          <a:off x="3081019" y="1404365"/>
          <a:ext cx="1724659" cy="1724660"/>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104147EB-A9D5-494C-8BB1-779C2DA966E3}">
      <dsp:nvSpPr>
        <dsp:cNvPr id="0" name=""/>
        <dsp:cNvSpPr/>
      </dsp:nvSpPr>
      <dsp:spPr>
        <a:xfrm>
          <a:off x="2943047" y="0"/>
          <a:ext cx="2000605" cy="115798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kern="1200"/>
            <a:t>Energy</a:t>
          </a:r>
        </a:p>
      </dsp:txBody>
      <dsp:txXfrm>
        <a:off x="2943047" y="0"/>
        <a:ext cx="2000605" cy="1157986"/>
      </dsp:txXfrm>
    </dsp:sp>
    <dsp:sp modelId="{F2E4B5CC-FC35-BA41-B224-489D77CBD738}">
      <dsp:nvSpPr>
        <dsp:cNvPr id="0" name=""/>
        <dsp:cNvSpPr/>
      </dsp:nvSpPr>
      <dsp:spPr>
        <a:xfrm>
          <a:off x="3737080" y="1880864"/>
          <a:ext cx="1724659" cy="1724660"/>
        </a:xfrm>
        <a:prstGeom prst="ellipse">
          <a:avLst/>
        </a:prstGeom>
        <a:solidFill>
          <a:schemeClr val="accent5">
            <a:alpha val="50000"/>
            <a:hueOff val="-1680914"/>
            <a:satOff val="-13291"/>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EB98E55D-81A4-2848-9E04-F71C7C9F7545}">
      <dsp:nvSpPr>
        <dsp:cNvPr id="0" name=""/>
        <dsp:cNvSpPr/>
      </dsp:nvSpPr>
      <dsp:spPr>
        <a:xfrm>
          <a:off x="5599023" y="1527555"/>
          <a:ext cx="1793646" cy="125653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kern="1200" dirty="0"/>
            <a:t>Banking &amp; Finance</a:t>
          </a:r>
        </a:p>
      </dsp:txBody>
      <dsp:txXfrm>
        <a:off x="5599023" y="1527555"/>
        <a:ext cx="1793646" cy="1256538"/>
      </dsp:txXfrm>
    </dsp:sp>
    <dsp:sp modelId="{D327B529-E043-FF42-886E-07F78FABFE72}">
      <dsp:nvSpPr>
        <dsp:cNvPr id="0" name=""/>
        <dsp:cNvSpPr/>
      </dsp:nvSpPr>
      <dsp:spPr>
        <a:xfrm>
          <a:off x="3486660" y="2652527"/>
          <a:ext cx="1724659" cy="1724660"/>
        </a:xfrm>
        <a:prstGeom prst="ellipse">
          <a:avLst/>
        </a:prstGeom>
        <a:solidFill>
          <a:schemeClr val="accent5">
            <a:alpha val="50000"/>
            <a:hueOff val="-3361827"/>
            <a:satOff val="-26583"/>
            <a:lumOff val="264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A1BAB825-C677-E24F-A335-34A992673DD4}">
      <dsp:nvSpPr>
        <dsp:cNvPr id="0" name=""/>
        <dsp:cNvSpPr/>
      </dsp:nvSpPr>
      <dsp:spPr>
        <a:xfrm>
          <a:off x="5323077" y="3671062"/>
          <a:ext cx="1793646" cy="125653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kern="1200" dirty="0"/>
            <a:t>ICT</a:t>
          </a:r>
        </a:p>
      </dsp:txBody>
      <dsp:txXfrm>
        <a:off x="5323077" y="3671062"/>
        <a:ext cx="1793646" cy="1256538"/>
      </dsp:txXfrm>
    </dsp:sp>
    <dsp:sp modelId="{66029142-D556-1A4A-9246-39FBF809C418}">
      <dsp:nvSpPr>
        <dsp:cNvPr id="0" name=""/>
        <dsp:cNvSpPr/>
      </dsp:nvSpPr>
      <dsp:spPr>
        <a:xfrm>
          <a:off x="2675379" y="2652527"/>
          <a:ext cx="1724659" cy="1724660"/>
        </a:xfrm>
        <a:prstGeom prst="ellipse">
          <a:avLst/>
        </a:prstGeom>
        <a:solidFill>
          <a:schemeClr val="accent5">
            <a:alpha val="50000"/>
            <a:hueOff val="-5042741"/>
            <a:satOff val="-39874"/>
            <a:lumOff val="39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6D860A2D-4DDB-7C48-906C-ECBD890DCA15}">
      <dsp:nvSpPr>
        <dsp:cNvPr id="0" name=""/>
        <dsp:cNvSpPr/>
      </dsp:nvSpPr>
      <dsp:spPr>
        <a:xfrm>
          <a:off x="769975" y="3671062"/>
          <a:ext cx="1793646" cy="125653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kern="1200" dirty="0"/>
            <a:t>Health</a:t>
          </a:r>
        </a:p>
      </dsp:txBody>
      <dsp:txXfrm>
        <a:off x="769975" y="3671062"/>
        <a:ext cx="1793646" cy="1256538"/>
      </dsp:txXfrm>
    </dsp:sp>
    <dsp:sp modelId="{5243B8E8-C1EA-AA4F-B437-A9DD42551010}">
      <dsp:nvSpPr>
        <dsp:cNvPr id="0" name=""/>
        <dsp:cNvSpPr/>
      </dsp:nvSpPr>
      <dsp:spPr>
        <a:xfrm>
          <a:off x="2424959" y="1880864"/>
          <a:ext cx="1724659" cy="1724660"/>
        </a:xfrm>
        <a:prstGeom prst="ellipse">
          <a:avLst/>
        </a:prstGeom>
        <a:solidFill>
          <a:schemeClr val="accent5">
            <a:alpha val="50000"/>
            <a:hueOff val="-6723655"/>
            <a:satOff val="-53166"/>
            <a:lumOff val="529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1DED432A-6E04-674C-BD87-6B60449FED26}">
      <dsp:nvSpPr>
        <dsp:cNvPr id="0" name=""/>
        <dsp:cNvSpPr/>
      </dsp:nvSpPr>
      <dsp:spPr>
        <a:xfrm>
          <a:off x="494029" y="1527555"/>
          <a:ext cx="1793646" cy="125653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kern="1200" dirty="0"/>
            <a:t>Education</a:t>
          </a:r>
        </a:p>
      </dsp:txBody>
      <dsp:txXfrm>
        <a:off x="494029" y="1527555"/>
        <a:ext cx="1793646" cy="1256538"/>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082528-6852-3B40-B59B-9A8A5812EE51}" type="datetimeFigureOut">
              <a:rPr lang="en-US" smtClean="0"/>
              <a:t>2/7/2022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E73337-8829-2C45-839C-997651227188}" type="slidenum">
              <a:rPr lang="en-US" smtClean="0"/>
              <a:t>‹#›</a:t>
            </a:fld>
            <a:endParaRPr lang="en-US"/>
          </a:p>
        </p:txBody>
      </p:sp>
    </p:spTree>
    <p:extLst>
      <p:ext uri="{BB962C8B-B14F-4D97-AF65-F5344CB8AC3E}">
        <p14:creationId xmlns:p14="http://schemas.microsoft.com/office/powerpoint/2010/main" val="2066195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E73337-8829-2C45-839C-997651227188}" type="slidenum">
              <a:rPr lang="en-US" smtClean="0"/>
              <a:t>1</a:t>
            </a:fld>
            <a:endParaRPr lang="en-US"/>
          </a:p>
        </p:txBody>
      </p:sp>
    </p:spTree>
    <p:extLst>
      <p:ext uri="{BB962C8B-B14F-4D97-AF65-F5344CB8AC3E}">
        <p14:creationId xmlns:p14="http://schemas.microsoft.com/office/powerpoint/2010/main" val="12429721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24130" y="2037522"/>
            <a:ext cx="4717290" cy="2601385"/>
          </a:xfrm>
          <a:prstGeom prst="rect">
            <a:avLst/>
          </a:prstGeom>
          <a:noFill/>
        </p:spPr>
        <p:txBody>
          <a:bodyPr anchor="b">
            <a:normAutofit/>
          </a:bodyPr>
          <a:lstStyle>
            <a:lvl1pPr algn="r">
              <a:defRPr sz="4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4224128" y="4638907"/>
            <a:ext cx="4717291" cy="1404084"/>
          </a:xfrm>
          <a:noFill/>
        </p:spPr>
        <p:txBody>
          <a:bodyPr/>
          <a:lstStyle>
            <a:lvl1pPr marL="0" indent="0" algn="r">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8" name="Slide Number Placeholder 7"/>
          <p:cNvSpPr>
            <a:spLocks noGrp="1"/>
          </p:cNvSpPr>
          <p:nvPr>
            <p:ph type="sldNum" sz="quarter" idx="11"/>
          </p:nvPr>
        </p:nvSpPr>
        <p:spPr/>
        <p:txBody>
          <a:bodyPr/>
          <a:lstStyle/>
          <a:p>
            <a:fld id="{36A237DA-38EE-F64F-9654-469C4A158CF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4701224"/>
            <a:ext cx="7886700" cy="1413771"/>
          </a:xfrm>
        </p:spPr>
        <p:txBody>
          <a:bodyPr/>
          <a:lstStyle>
            <a:lvl1pPr marL="0" indent="0">
              <a:buNone/>
              <a:defRPr sz="2400">
                <a:solidFill>
                  <a:schemeClr val="accent4"/>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Date Placeholder 6"/>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8" name="Slide Number Placeholder 7"/>
          <p:cNvSpPr>
            <a:spLocks noGrp="1"/>
          </p:cNvSpPr>
          <p:nvPr>
            <p:ph type="sldNum" sz="quarter" idx="11"/>
          </p:nvPr>
        </p:nvSpPr>
        <p:spPr/>
        <p:txBody>
          <a:bodyPr/>
          <a:lstStyle/>
          <a:p>
            <a:fld id="{36A237DA-38EE-F64F-9654-469C4A158CF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188720"/>
            <a:ext cx="3886200" cy="49174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188720"/>
            <a:ext cx="3886200" cy="49174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9" name="Slide Number Placeholder 8"/>
          <p:cNvSpPr>
            <a:spLocks noGrp="1"/>
          </p:cNvSpPr>
          <p:nvPr>
            <p:ph type="sldNum" sz="quarter" idx="11"/>
          </p:nvPr>
        </p:nvSpPr>
        <p:spPr/>
        <p:txBody>
          <a:bodyPr/>
          <a:lstStyle/>
          <a:p>
            <a:fld id="{36A237DA-38EE-F64F-9654-469C4A158CF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170600"/>
            <a:ext cx="3868340" cy="753550"/>
          </a:xfrm>
        </p:spPr>
        <p:txBody>
          <a:bodyPr anchor="b"/>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042161"/>
            <a:ext cx="3868340" cy="408432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170600"/>
            <a:ext cx="3887391" cy="753550"/>
          </a:xfrm>
        </p:spPr>
        <p:txBody>
          <a:bodyPr anchor="b"/>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042161"/>
            <a:ext cx="3887391" cy="40843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11" name="Slide Number Placeholder 10"/>
          <p:cNvSpPr>
            <a:spLocks noGrp="1"/>
          </p:cNvSpPr>
          <p:nvPr>
            <p:ph type="sldNum" sz="quarter" idx="11"/>
          </p:nvPr>
        </p:nvSpPr>
        <p:spPr/>
        <p:txBody>
          <a:bodyPr/>
          <a:lstStyle/>
          <a:p>
            <a:fld id="{36A237DA-38EE-F64F-9654-469C4A158CF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7" name="Slide Number Placeholder 6"/>
          <p:cNvSpPr>
            <a:spLocks noGrp="1"/>
          </p:cNvSpPr>
          <p:nvPr>
            <p:ph type="sldNum" sz="quarter" idx="11"/>
          </p:nvPr>
        </p:nvSpPr>
        <p:spPr/>
        <p:txBody>
          <a:bodyPr/>
          <a:lstStyle/>
          <a:p>
            <a:fld id="{36A237DA-38EE-F64F-9654-469C4A158CF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177373"/>
            <a:ext cx="2949178" cy="1459018"/>
          </a:xfrm>
          <a:prstGeom prst="rect">
            <a:avLst/>
          </a:prstGeom>
        </p:spPr>
        <p:txBody>
          <a:bodyPr anchor="b"/>
          <a:lstStyle>
            <a:lvl1pPr>
              <a:defRPr sz="3200">
                <a:solidFill>
                  <a:schemeClr val="accent2"/>
                </a:solidFill>
              </a:defRPr>
            </a:lvl1pPr>
          </a:lstStyle>
          <a:p>
            <a:r>
              <a:rPr lang="en-US" dirty="0"/>
              <a:t>Click to edit Master title style</a:t>
            </a:r>
          </a:p>
        </p:txBody>
      </p:sp>
      <p:sp>
        <p:nvSpPr>
          <p:cNvPr id="3" name="Content Placeholder 2"/>
          <p:cNvSpPr>
            <a:spLocks noGrp="1"/>
          </p:cNvSpPr>
          <p:nvPr>
            <p:ph idx="1"/>
          </p:nvPr>
        </p:nvSpPr>
        <p:spPr>
          <a:xfrm>
            <a:off x="3887391" y="1177372"/>
            <a:ext cx="4629150" cy="492583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7780" y="2636391"/>
            <a:ext cx="2949178" cy="346681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Date Placeholder 7"/>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9" name="Slide Number Placeholder 8"/>
          <p:cNvSpPr>
            <a:spLocks noGrp="1"/>
          </p:cNvSpPr>
          <p:nvPr>
            <p:ph type="sldNum" sz="quarter" idx="11"/>
          </p:nvPr>
        </p:nvSpPr>
        <p:spPr/>
        <p:txBody>
          <a:bodyPr/>
          <a:lstStyle/>
          <a:p>
            <a:fld id="{36A237DA-38EE-F64F-9654-469C4A158CF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3887391" y="1158240"/>
            <a:ext cx="4629150" cy="494792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8" name="Date Placeholder 7"/>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9" name="Slide Number Placeholder 8"/>
          <p:cNvSpPr>
            <a:spLocks noGrp="1"/>
          </p:cNvSpPr>
          <p:nvPr>
            <p:ph type="sldNum" sz="quarter" idx="11"/>
          </p:nvPr>
        </p:nvSpPr>
        <p:spPr/>
        <p:txBody>
          <a:bodyPr/>
          <a:lstStyle/>
          <a:p>
            <a:fld id="{36A237DA-38EE-F64F-9654-469C4A158CF9}" type="slidenum">
              <a:rPr lang="en-US" smtClean="0"/>
              <a:t>‹#›</a:t>
            </a:fld>
            <a:endParaRPr lang="en-US"/>
          </a:p>
        </p:txBody>
      </p:sp>
      <p:sp>
        <p:nvSpPr>
          <p:cNvPr id="7" name="Title 1">
            <a:extLst>
              <a:ext uri="{FF2B5EF4-FFF2-40B4-BE49-F238E27FC236}">
                <a16:creationId xmlns:a16="http://schemas.microsoft.com/office/drawing/2014/main" id="{F7876329-77EF-CB40-AA67-F7A144BDA846}"/>
              </a:ext>
            </a:extLst>
          </p:cNvPr>
          <p:cNvSpPr>
            <a:spLocks noGrp="1"/>
          </p:cNvSpPr>
          <p:nvPr>
            <p:ph type="title"/>
          </p:nvPr>
        </p:nvSpPr>
        <p:spPr>
          <a:xfrm>
            <a:off x="629841" y="1158240"/>
            <a:ext cx="2949178" cy="1467990"/>
          </a:xfrm>
          <a:prstGeom prst="rect">
            <a:avLst/>
          </a:prstGeom>
        </p:spPr>
        <p:txBody>
          <a:bodyPr anchor="b"/>
          <a:lstStyle>
            <a:lvl1pPr>
              <a:defRPr sz="3200">
                <a:solidFill>
                  <a:schemeClr val="accent2"/>
                </a:solidFill>
              </a:defRPr>
            </a:lvl1pPr>
          </a:lstStyle>
          <a:p>
            <a:r>
              <a:rPr lang="en-US" dirty="0"/>
              <a:t>Click to edit Master title style</a:t>
            </a:r>
          </a:p>
        </p:txBody>
      </p:sp>
      <p:sp>
        <p:nvSpPr>
          <p:cNvPr id="10" name="Text Placeholder 3">
            <a:extLst>
              <a:ext uri="{FF2B5EF4-FFF2-40B4-BE49-F238E27FC236}">
                <a16:creationId xmlns:a16="http://schemas.microsoft.com/office/drawing/2014/main" id="{5F92547F-25D2-A046-8333-F0CB14957A1A}"/>
              </a:ext>
            </a:extLst>
          </p:cNvPr>
          <p:cNvSpPr>
            <a:spLocks noGrp="1"/>
          </p:cNvSpPr>
          <p:nvPr>
            <p:ph type="body" sz="half" idx="2"/>
          </p:nvPr>
        </p:nvSpPr>
        <p:spPr>
          <a:xfrm>
            <a:off x="627780" y="2626229"/>
            <a:ext cx="2949178" cy="347993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1FCC0A-4CAD-C340-926E-35582765A9C0}" type="datetimeFigureOut">
              <a:rPr lang="en-TR" smtClean="0"/>
              <a:t>02/07/2022</a:t>
            </a:fld>
            <a:endParaRPr lang="en-TR"/>
          </a:p>
        </p:txBody>
      </p:sp>
      <p:sp>
        <p:nvSpPr>
          <p:cNvPr id="5" name="Footer Placeholder 4"/>
          <p:cNvSpPr>
            <a:spLocks noGrp="1"/>
          </p:cNvSpPr>
          <p:nvPr>
            <p:ph type="ftr" sz="quarter" idx="11"/>
          </p:nvPr>
        </p:nvSpPr>
        <p:spPr/>
        <p:txBody>
          <a:bodyPr/>
          <a:lstStyle/>
          <a:p>
            <a:endParaRPr lang="en-TR"/>
          </a:p>
        </p:txBody>
      </p:sp>
      <p:sp>
        <p:nvSpPr>
          <p:cNvPr id="6" name="Slide Number Placeholder 5"/>
          <p:cNvSpPr>
            <a:spLocks noGrp="1"/>
          </p:cNvSpPr>
          <p:nvPr>
            <p:ph type="sldNum" sz="quarter" idx="12"/>
          </p:nvPr>
        </p:nvSpPr>
        <p:spPr/>
        <p:txBody>
          <a:bodyPr/>
          <a:lstStyle/>
          <a:p>
            <a:fld id="{4287A3D7-5BED-0041-8B12-9F2B40639843}" type="slidenum">
              <a:rPr lang="en-TR" smtClean="0"/>
              <a:t>‹#›</a:t>
            </a:fld>
            <a:endParaRPr lang="en-TR"/>
          </a:p>
        </p:txBody>
      </p:sp>
    </p:spTree>
    <p:extLst>
      <p:ext uri="{BB962C8B-B14F-4D97-AF65-F5344CB8AC3E}">
        <p14:creationId xmlns:p14="http://schemas.microsoft.com/office/powerpoint/2010/main" val="23591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198881"/>
            <a:ext cx="7886700" cy="49276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586364" y="6279515"/>
            <a:ext cx="2057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ctr"/>
            <a:fld id="{1533913B-6D7E-4547-89E3-830639433B1A}" type="datetimeFigureOut">
              <a:rPr lang="en-US" smtClean="0"/>
              <a:pPr algn="ctr"/>
              <a:t>2/7/2022</a:t>
            </a:fld>
            <a:endParaRPr lang="en-US" dirty="0"/>
          </a:p>
        </p:txBody>
      </p:sp>
      <p:sp>
        <p:nvSpPr>
          <p:cNvPr id="6" name="Slide Number Placeholder 5"/>
          <p:cNvSpPr>
            <a:spLocks noGrp="1"/>
          </p:cNvSpPr>
          <p:nvPr>
            <p:ph type="sldNum" sz="quarter" idx="4"/>
          </p:nvPr>
        </p:nvSpPr>
        <p:spPr>
          <a:xfrm>
            <a:off x="5107604" y="6279515"/>
            <a:ext cx="2057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ctr"/>
            <a:fld id="{36A237DA-38EE-F64F-9654-469C4A158CF9}" type="slidenum">
              <a:rPr lang="en-US" smtClean="0"/>
              <a:pPr/>
              <a:t>‹#›</a:t>
            </a:fld>
            <a:endParaRPr lang="en-US"/>
          </a:p>
        </p:txBody>
      </p:sp>
    </p:spTree>
    <p:extLst>
      <p:ext uri="{BB962C8B-B14F-4D97-AF65-F5344CB8AC3E}">
        <p14:creationId xmlns:p14="http://schemas.microsoft.com/office/powerpoint/2010/main" val="9151730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69" r:id="rId8"/>
    <p:sldLayoutId id="2147483670"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4"/>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pixabay.com/tr/kan-bas%C4%B1nc%C4%B1-ekg-sa%C4%9Fl%C4%B1k-kalp-3312513/"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ggwash.org/view/71751/dc-passed-the-most-ambitious-clean-energy-law-in-the-us-now-what" TargetMode="External"/><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hyperlink" Target="https://www.investitwisely.com/top-tips-to-become-a-successful-part-time-crypto-trader/"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pxhere.com/en/photo/499091" TargetMode="External"/><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hyperlink" Target="http://esheninger.blogspot.com/2013/12/pillars-of-digital-leadership-series.html"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4130" y="2487582"/>
            <a:ext cx="4717290" cy="2601385"/>
          </a:xfrm>
          <a:prstGeom prst="rect">
            <a:avLst/>
          </a:prstGeom>
        </p:spPr>
        <p:txBody>
          <a:bodyPr>
            <a:normAutofit fontScale="90000"/>
          </a:bodyPr>
          <a:lstStyle/>
          <a:p>
            <a:br>
              <a:rPr lang="en-US" altLang="en-US" sz="3200" b="1" dirty="0"/>
            </a:br>
            <a:r>
              <a:rPr lang="en-US" altLang="en-US" sz="3200" b="1" dirty="0"/>
              <a:t>INT. 12.1:</a:t>
            </a:r>
            <a:br>
              <a:rPr lang="en-US" altLang="en-US" sz="3200" b="1" dirty="0"/>
            </a:br>
            <a:r>
              <a:rPr lang="en-US" altLang="en-US" sz="3200" b="1" dirty="0"/>
              <a:t>Pre-Study Workshop:</a:t>
            </a:r>
            <a:br>
              <a:rPr lang="en-US" altLang="en-US" sz="3200" b="1" dirty="0"/>
            </a:br>
            <a:r>
              <a:rPr lang="en-US" altLang="en-US" sz="3200" b="1" dirty="0"/>
              <a:t>(</a:t>
            </a:r>
            <a:r>
              <a:rPr lang="en-US" altLang="en-US" sz="2700" b="1" dirty="0"/>
              <a:t>Sector Studies</a:t>
            </a:r>
            <a:r>
              <a:rPr lang="en-US" altLang="en-US" sz="3200" b="1" dirty="0"/>
              <a:t>):</a:t>
            </a:r>
            <a:br>
              <a:rPr lang="en-US" altLang="en-US" sz="3200" b="1" dirty="0"/>
            </a:br>
            <a:r>
              <a:rPr lang="en-US" altLang="en-US" sz="3200" b="1" dirty="0"/>
              <a:t>SWOT Analysis</a:t>
            </a:r>
            <a:br>
              <a:rPr lang="en-US" altLang="en-US" sz="3200" b="1" dirty="0"/>
            </a:br>
            <a:br>
              <a:rPr lang="en-US" altLang="en-US" sz="3200" b="1" dirty="0"/>
            </a:br>
            <a:endParaRPr lang="en-US" sz="3200" dirty="0"/>
          </a:p>
        </p:txBody>
      </p:sp>
      <p:sp>
        <p:nvSpPr>
          <p:cNvPr id="3" name="Subtitle 2"/>
          <p:cNvSpPr>
            <a:spLocks noGrp="1"/>
          </p:cNvSpPr>
          <p:nvPr>
            <p:ph type="subTitle" idx="1"/>
          </p:nvPr>
        </p:nvSpPr>
        <p:spPr>
          <a:xfrm>
            <a:off x="4224128" y="5088967"/>
            <a:ext cx="4717291" cy="1404084"/>
          </a:xfrm>
        </p:spPr>
        <p:txBody>
          <a:bodyPr/>
          <a:lstStyle/>
          <a:p>
            <a:r>
              <a:rPr lang="en-US" altLang="en-US" b="1" dirty="0"/>
              <a:t>8 February 2022</a:t>
            </a:r>
          </a:p>
          <a:p>
            <a:r>
              <a:rPr lang="en-US" b="1" dirty="0"/>
              <a:t>(Online)</a:t>
            </a:r>
            <a:endParaRPr lang="en-US" dirty="0"/>
          </a:p>
        </p:txBody>
      </p:sp>
      <p:sp>
        <p:nvSpPr>
          <p:cNvPr id="4" name="TextBox 3">
            <a:extLst>
              <a:ext uri="{FF2B5EF4-FFF2-40B4-BE49-F238E27FC236}">
                <a16:creationId xmlns:a16="http://schemas.microsoft.com/office/drawing/2014/main" id="{FF0FFA6E-5339-0441-804C-9A60A248CB64}"/>
              </a:ext>
            </a:extLst>
          </p:cNvPr>
          <p:cNvSpPr txBox="1"/>
          <p:nvPr/>
        </p:nvSpPr>
        <p:spPr>
          <a:xfrm>
            <a:off x="6809127" y="2296886"/>
            <a:ext cx="1895071" cy="276999"/>
          </a:xfrm>
          <a:prstGeom prst="rect">
            <a:avLst/>
          </a:prstGeom>
          <a:noFill/>
        </p:spPr>
        <p:txBody>
          <a:bodyPr wrap="none" rtlCol="0">
            <a:spAutoFit/>
          </a:bodyPr>
          <a:lstStyle/>
          <a:p>
            <a:r>
              <a:rPr lang="en-US" sz="1100" b="1" dirty="0">
                <a:solidFill>
                  <a:schemeClr val="accent3"/>
                </a:solidFill>
              </a:rPr>
              <a:t>(</a:t>
            </a:r>
            <a:r>
              <a:rPr lang="en-GB" sz="1200" b="1" dirty="0">
                <a:solidFill>
                  <a:schemeClr val="accent2"/>
                </a:solidFill>
              </a:rPr>
              <a:t>TREESP1.3. FoW/P-01</a:t>
            </a:r>
            <a:r>
              <a:rPr lang="en-US" sz="1100" b="1" dirty="0">
                <a:solidFill>
                  <a:schemeClr val="accent3"/>
                </a:solidFill>
              </a:rPr>
              <a:t>)</a:t>
            </a:r>
          </a:p>
        </p:txBody>
      </p:sp>
    </p:spTree>
    <p:extLst>
      <p:ext uri="{BB962C8B-B14F-4D97-AF65-F5344CB8AC3E}">
        <p14:creationId xmlns:p14="http://schemas.microsoft.com/office/powerpoint/2010/main" val="2504971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hape, arrow&#10;&#10;Description automatically generated">
            <a:extLst>
              <a:ext uri="{FF2B5EF4-FFF2-40B4-BE49-F238E27FC236}">
                <a16:creationId xmlns:a16="http://schemas.microsoft.com/office/drawing/2014/main" id="{753F7268-61D5-CC4F-B5C8-E8DB82F25732}"/>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1524000" y="2138363"/>
            <a:ext cx="6096000" cy="3048000"/>
          </a:xfrm>
        </p:spPr>
      </p:pic>
    </p:spTree>
    <p:extLst>
      <p:ext uri="{BB962C8B-B14F-4D97-AF65-F5344CB8AC3E}">
        <p14:creationId xmlns:p14="http://schemas.microsoft.com/office/powerpoint/2010/main" val="3263553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fontScale="85000" lnSpcReduction="10000"/>
          </a:bodyPr>
          <a:lstStyle/>
          <a:p>
            <a:pPr marL="0" indent="0">
              <a:buNone/>
            </a:pPr>
            <a:r>
              <a:rPr lang="en-TR" sz="3800" b="1" dirty="0"/>
              <a:t>HEALTH – STRENGHT</a:t>
            </a:r>
            <a:r>
              <a:rPr lang="en-US" sz="3800" b="1" dirty="0"/>
              <a:t>H</a:t>
            </a:r>
            <a:r>
              <a:rPr lang="en-TR" sz="3800" b="1" dirty="0"/>
              <a:t>S</a:t>
            </a:r>
          </a:p>
          <a:p>
            <a:r>
              <a:rPr lang="en-US" dirty="0"/>
              <a:t>The number of female employees is above the Turkey average</a:t>
            </a:r>
          </a:p>
          <a:p>
            <a:r>
              <a:rPr lang="en-US" dirty="0"/>
              <a:t>The young generation in the sector is dynamic and innovative with fast learning and technology adaptation skills.</a:t>
            </a:r>
          </a:p>
          <a:p>
            <a:r>
              <a:rPr lang="en-US" dirty="0"/>
              <a:t>The high added value of the employment area</a:t>
            </a:r>
          </a:p>
          <a:p>
            <a:r>
              <a:rPr lang="en-US" dirty="0"/>
              <a:t>Supporting different sectors of the sector</a:t>
            </a:r>
          </a:p>
          <a:p>
            <a:r>
              <a:rPr lang="en-US" dirty="0"/>
              <a:t>Contributions of Health Tourism to the country's economy</a:t>
            </a:r>
          </a:p>
          <a:p>
            <a:r>
              <a:rPr lang="en-US" dirty="0"/>
              <a:t>Training given within the framework of the in-service and violence project in workplaces</a:t>
            </a:r>
          </a:p>
          <a:p>
            <a:r>
              <a:rPr lang="en-US" dirty="0"/>
              <a:t>Having a qualified infrastructure of the Health System</a:t>
            </a:r>
            <a:endParaRPr lang="en-TR" dirty="0"/>
          </a:p>
        </p:txBody>
      </p:sp>
    </p:spTree>
    <p:extLst>
      <p:ext uri="{BB962C8B-B14F-4D97-AF65-F5344CB8AC3E}">
        <p14:creationId xmlns:p14="http://schemas.microsoft.com/office/powerpoint/2010/main" val="4101528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a:xfrm>
            <a:off x="611717" y="1198881"/>
            <a:ext cx="7886700" cy="4927600"/>
          </a:xfrm>
        </p:spPr>
        <p:txBody>
          <a:bodyPr>
            <a:normAutofit/>
          </a:bodyPr>
          <a:lstStyle/>
          <a:p>
            <a:pPr marL="0" indent="0">
              <a:buNone/>
            </a:pPr>
            <a:r>
              <a:rPr lang="en-TR" b="1" dirty="0"/>
              <a:t>HEALTH – WEAKNESSES</a:t>
            </a:r>
          </a:p>
          <a:p>
            <a:r>
              <a:rPr lang="en-US" dirty="0"/>
              <a:t>Insufficient number of women in management positions</a:t>
            </a:r>
          </a:p>
          <a:p>
            <a:r>
              <a:rPr lang="en-US" dirty="0"/>
              <a:t>Loss of human resources due to the weight of working conditions</a:t>
            </a:r>
          </a:p>
          <a:p>
            <a:r>
              <a:rPr lang="en-US" dirty="0"/>
              <a:t>Lack of demand from doctors and pharmacists for vacancies</a:t>
            </a:r>
          </a:p>
          <a:p>
            <a:r>
              <a:rPr lang="en-US" dirty="0"/>
              <a:t>The recent increase in brain drain abroad</a:t>
            </a:r>
          </a:p>
          <a:p>
            <a:r>
              <a:rPr lang="en-US" dirty="0"/>
              <a:t>Citizen's ignorance of the functioning of the health system</a:t>
            </a:r>
            <a:endParaRPr lang="en-TR" dirty="0"/>
          </a:p>
        </p:txBody>
      </p:sp>
    </p:spTree>
    <p:extLst>
      <p:ext uri="{BB962C8B-B14F-4D97-AF65-F5344CB8AC3E}">
        <p14:creationId xmlns:p14="http://schemas.microsoft.com/office/powerpoint/2010/main" val="3432177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lnSpcReduction="10000"/>
          </a:bodyPr>
          <a:lstStyle/>
          <a:p>
            <a:pPr marL="0" indent="0">
              <a:buNone/>
            </a:pPr>
            <a:r>
              <a:rPr lang="en-TR" sz="3100" b="1" dirty="0"/>
              <a:t>HEALTH – OPPORTUNITIES</a:t>
            </a:r>
          </a:p>
          <a:p>
            <a:r>
              <a:rPr lang="en-US" dirty="0"/>
              <a:t>Conducting studies on the targeted components of the health transformation project</a:t>
            </a:r>
          </a:p>
          <a:p>
            <a:r>
              <a:rPr lang="en-US" dirty="0"/>
              <a:t>The positive contribution of New Technologies to the health sector</a:t>
            </a:r>
          </a:p>
          <a:p>
            <a:r>
              <a:rPr lang="en-US" dirty="0"/>
              <a:t>Positive effects that will emerge as the Health System adapts to digital transformation</a:t>
            </a:r>
          </a:p>
          <a:p>
            <a:r>
              <a:rPr lang="en-US" dirty="0"/>
              <a:t>Telemedicine, Robotic Surgery, Artificial Intelligence fields will develop in the future.</a:t>
            </a:r>
          </a:p>
          <a:p>
            <a:r>
              <a:rPr lang="en-US" dirty="0" err="1"/>
              <a:t>Standardisation</a:t>
            </a:r>
            <a:r>
              <a:rPr lang="en-US" dirty="0"/>
              <a:t> of training in the Health Sector in the legislation</a:t>
            </a:r>
            <a:endParaRPr lang="en-TR" dirty="0"/>
          </a:p>
        </p:txBody>
      </p:sp>
    </p:spTree>
    <p:extLst>
      <p:ext uri="{BB962C8B-B14F-4D97-AF65-F5344CB8AC3E}">
        <p14:creationId xmlns:p14="http://schemas.microsoft.com/office/powerpoint/2010/main" val="16574429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fontScale="92500" lnSpcReduction="20000"/>
          </a:bodyPr>
          <a:lstStyle/>
          <a:p>
            <a:pPr marL="0" indent="0">
              <a:buNone/>
            </a:pPr>
            <a:r>
              <a:rPr lang="en-TR" sz="3100" b="1" dirty="0"/>
              <a:t>HEALTH – THREA</a:t>
            </a:r>
            <a:r>
              <a:rPr lang="en-US" sz="3100" b="1" dirty="0"/>
              <a:t>T</a:t>
            </a:r>
            <a:r>
              <a:rPr lang="en-TR" sz="3100" b="1" dirty="0"/>
              <a:t>S</a:t>
            </a:r>
          </a:p>
          <a:p>
            <a:r>
              <a:rPr lang="en-US" dirty="0"/>
              <a:t>Inability of health personnel to fully develop their personal development due to workload, being affected by Burnout Syndrome</a:t>
            </a:r>
          </a:p>
          <a:p>
            <a:r>
              <a:rPr lang="en-US" dirty="0"/>
              <a:t>The possibility of falling behind if the technology is not followed adequately</a:t>
            </a:r>
            <a:endParaRPr lang="en-TR" dirty="0"/>
          </a:p>
          <a:p>
            <a:r>
              <a:rPr lang="en-US" dirty="0"/>
              <a:t>The need to address health literacy trainings for citizens within the program</a:t>
            </a:r>
          </a:p>
          <a:p>
            <a:r>
              <a:rPr lang="en-US" dirty="0"/>
              <a:t>False information, consultations, comments on products given to citizens on the internet about health, it affects trust</a:t>
            </a:r>
          </a:p>
          <a:p>
            <a:r>
              <a:rPr lang="en-US" dirty="0"/>
              <a:t>The citizens cannot use the health steps in order because they do not have enough information about the order of 1st, 2nd and 3rd in Application Referrals.</a:t>
            </a:r>
          </a:p>
        </p:txBody>
      </p:sp>
    </p:spTree>
    <p:extLst>
      <p:ext uri="{BB962C8B-B14F-4D97-AF65-F5344CB8AC3E}">
        <p14:creationId xmlns:p14="http://schemas.microsoft.com/office/powerpoint/2010/main" val="512326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iagram&#10;&#10;Description automatically generated">
            <a:extLst>
              <a:ext uri="{FF2B5EF4-FFF2-40B4-BE49-F238E27FC236}">
                <a16:creationId xmlns:a16="http://schemas.microsoft.com/office/drawing/2014/main" id="{9C381B2D-930F-9344-9773-D362D090DE5C}"/>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762000" y="1414463"/>
            <a:ext cx="7620000" cy="4495800"/>
          </a:xfrm>
        </p:spPr>
      </p:pic>
    </p:spTree>
    <p:extLst>
      <p:ext uri="{BB962C8B-B14F-4D97-AF65-F5344CB8AC3E}">
        <p14:creationId xmlns:p14="http://schemas.microsoft.com/office/powerpoint/2010/main" val="1926902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fontScale="70000" lnSpcReduction="20000"/>
          </a:bodyPr>
          <a:lstStyle/>
          <a:p>
            <a:pPr marL="0" indent="0">
              <a:buNone/>
            </a:pPr>
            <a:r>
              <a:rPr lang="en-TR" sz="3800" b="1" dirty="0"/>
              <a:t>ENERGY – STRENGHT</a:t>
            </a:r>
            <a:r>
              <a:rPr lang="en-US" sz="3800" b="1" dirty="0"/>
              <a:t>H</a:t>
            </a:r>
            <a:r>
              <a:rPr lang="en-TR" sz="3800" b="1" dirty="0"/>
              <a:t>S</a:t>
            </a:r>
          </a:p>
          <a:p>
            <a:r>
              <a:rPr lang="en-US" dirty="0"/>
              <a:t>High female employment ratio in the Wind and Solar Energy Sector among Renewable Energies</a:t>
            </a:r>
          </a:p>
          <a:p>
            <a:r>
              <a:rPr lang="en-US" dirty="0"/>
              <a:t>Having a qualified workforce in the labor market in the energy sector</a:t>
            </a:r>
          </a:p>
          <a:p>
            <a:r>
              <a:rPr lang="en-US" dirty="0"/>
              <a:t>Having an entrepreneurial young population that adapts quickly to digital transformation and has a fast language adaptation</a:t>
            </a:r>
          </a:p>
          <a:p>
            <a:r>
              <a:rPr lang="en-US" dirty="0"/>
              <a:t>The Energy Sector has International Management systems and Energy Standards</a:t>
            </a:r>
          </a:p>
          <a:p>
            <a:r>
              <a:rPr lang="en-US" dirty="0"/>
              <a:t>The development of the concept of quality of doing business in the Energy Sector with automation as a result of the effect of Digital Transformation</a:t>
            </a:r>
          </a:p>
          <a:p>
            <a:r>
              <a:rPr lang="en-US" dirty="0"/>
              <a:t>Having an entrepreneurial young population that adapts quickly to Digital Transformation and has a fast language adaptation</a:t>
            </a:r>
          </a:p>
          <a:p>
            <a:r>
              <a:rPr lang="en-US" dirty="0"/>
              <a:t>The fact that the older traditionalist generation has a lot of knowledge / experience and can adapt to digital transformation</a:t>
            </a:r>
            <a:endParaRPr lang="en-TR" dirty="0"/>
          </a:p>
        </p:txBody>
      </p:sp>
    </p:spTree>
    <p:extLst>
      <p:ext uri="{BB962C8B-B14F-4D97-AF65-F5344CB8AC3E}">
        <p14:creationId xmlns:p14="http://schemas.microsoft.com/office/powerpoint/2010/main" val="21443369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a:xfrm>
            <a:off x="611717" y="1198881"/>
            <a:ext cx="7886700" cy="4927600"/>
          </a:xfrm>
        </p:spPr>
        <p:txBody>
          <a:bodyPr>
            <a:normAutofit fontScale="70000" lnSpcReduction="20000"/>
          </a:bodyPr>
          <a:lstStyle/>
          <a:p>
            <a:pPr marL="0" indent="0">
              <a:buNone/>
            </a:pPr>
            <a:r>
              <a:rPr lang="en-TR" b="1" dirty="0"/>
              <a:t>ENERGY – WEAKNESSES</a:t>
            </a:r>
          </a:p>
          <a:p>
            <a:r>
              <a:rPr lang="en-US" dirty="0"/>
              <a:t>Fewer female employees compared to male employees as a result of the fact that gender preferences are predominantly in favor of men in the Energy Sector</a:t>
            </a:r>
          </a:p>
          <a:p>
            <a:r>
              <a:rPr lang="en-US" dirty="0"/>
              <a:t>Women show less interest in employment in the Energy Sector.</a:t>
            </a:r>
          </a:p>
          <a:p>
            <a:r>
              <a:rPr lang="en-US" dirty="0"/>
              <a:t>The fact that female students in universities use their professional field preferences mainly in favor of electronic communication.</a:t>
            </a:r>
          </a:p>
          <a:p>
            <a:r>
              <a:rPr lang="en-US" dirty="0"/>
              <a:t>Low vacancies in the industry</a:t>
            </a:r>
          </a:p>
          <a:p>
            <a:r>
              <a:rPr lang="en-US" dirty="0"/>
              <a:t>Due to the insufficient production of technological products needed in the Energy Sector, the tendency to purchase imported products is high.</a:t>
            </a:r>
          </a:p>
          <a:p>
            <a:r>
              <a:rPr lang="en-US" dirty="0"/>
              <a:t>Problems in sectoral inspection and measurement</a:t>
            </a:r>
          </a:p>
          <a:p>
            <a:r>
              <a:rPr lang="en-US" dirty="0"/>
              <a:t>Lack of branding awareness</a:t>
            </a:r>
          </a:p>
          <a:p>
            <a:r>
              <a:rPr lang="en-US" dirty="0"/>
              <a:t>Legislation is not clear enough</a:t>
            </a:r>
          </a:p>
          <a:p>
            <a:r>
              <a:rPr lang="en-US" dirty="0"/>
              <a:t>Insufficient corporate finance</a:t>
            </a:r>
          </a:p>
        </p:txBody>
      </p:sp>
    </p:spTree>
    <p:extLst>
      <p:ext uri="{BB962C8B-B14F-4D97-AF65-F5344CB8AC3E}">
        <p14:creationId xmlns:p14="http://schemas.microsoft.com/office/powerpoint/2010/main" val="806840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fontScale="92500" lnSpcReduction="20000"/>
          </a:bodyPr>
          <a:lstStyle/>
          <a:p>
            <a:pPr marL="0" indent="0">
              <a:buNone/>
            </a:pPr>
            <a:r>
              <a:rPr lang="en-TR" sz="3100" b="1" dirty="0"/>
              <a:t>ENERGY – OPPORTUNITIES</a:t>
            </a:r>
          </a:p>
          <a:p>
            <a:r>
              <a:rPr lang="en-US" dirty="0"/>
              <a:t>Women's preference for sector-oriented vocational departments of universities</a:t>
            </a:r>
          </a:p>
          <a:p>
            <a:r>
              <a:rPr lang="en-US" dirty="0"/>
              <a:t>Potential to gain an increase in energy investments in the future</a:t>
            </a:r>
          </a:p>
          <a:p>
            <a:r>
              <a:rPr lang="en-US" dirty="0"/>
              <a:t>Increase in government support provided to the sector</a:t>
            </a:r>
          </a:p>
          <a:p>
            <a:r>
              <a:rPr lang="en-US" dirty="0"/>
              <a:t>Increasing demand for investment in open business areas</a:t>
            </a:r>
          </a:p>
          <a:p>
            <a:r>
              <a:rPr lang="en-US" dirty="0"/>
              <a:t>Increased opportunities to get closer to the EU market as a result of technical harmonization with the EU Convention</a:t>
            </a:r>
          </a:p>
          <a:p>
            <a:r>
              <a:rPr lang="en-US" dirty="0"/>
              <a:t>Ensuring employee-employer collaboration environments</a:t>
            </a:r>
            <a:endParaRPr lang="en-TR" dirty="0"/>
          </a:p>
        </p:txBody>
      </p:sp>
    </p:spTree>
    <p:extLst>
      <p:ext uri="{BB962C8B-B14F-4D97-AF65-F5344CB8AC3E}">
        <p14:creationId xmlns:p14="http://schemas.microsoft.com/office/powerpoint/2010/main" val="1470327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fontScale="92500" lnSpcReduction="20000"/>
          </a:bodyPr>
          <a:lstStyle/>
          <a:p>
            <a:pPr marL="0" indent="0">
              <a:buNone/>
            </a:pPr>
            <a:r>
              <a:rPr lang="en-TR" sz="3100" b="1" dirty="0"/>
              <a:t>ENERGY – THREA</a:t>
            </a:r>
            <a:r>
              <a:rPr lang="en-US" sz="3100" b="1" dirty="0"/>
              <a:t>T</a:t>
            </a:r>
            <a:r>
              <a:rPr lang="en-TR" sz="3100" b="1" dirty="0"/>
              <a:t>S</a:t>
            </a:r>
          </a:p>
          <a:p>
            <a:r>
              <a:rPr lang="en-US" dirty="0"/>
              <a:t>Insufficient number of personnel with communication skills needed by the sector</a:t>
            </a:r>
          </a:p>
          <a:p>
            <a:r>
              <a:rPr lang="en-US" dirty="0"/>
              <a:t>The fact that gender-oriented preferences in recruitment can be resolved in the long term</a:t>
            </a:r>
          </a:p>
          <a:p>
            <a:r>
              <a:rPr lang="en-US" dirty="0"/>
              <a:t>The fact that the older traditional generation does not show enough interest in the knowledge and skills transferred by the younger generation to the teachings within the scope of their interest.</a:t>
            </a:r>
          </a:p>
          <a:p>
            <a:r>
              <a:rPr lang="en-US" dirty="0"/>
              <a:t>Automation replaces blue-collar employees if blue-collar personnel adapt late to Digital Transformation</a:t>
            </a:r>
          </a:p>
          <a:p>
            <a:r>
              <a:rPr lang="en-US" dirty="0"/>
              <a:t>Insufficient product and product duplication support</a:t>
            </a:r>
          </a:p>
        </p:txBody>
      </p:sp>
    </p:spTree>
    <p:extLst>
      <p:ext uri="{BB962C8B-B14F-4D97-AF65-F5344CB8AC3E}">
        <p14:creationId xmlns:p14="http://schemas.microsoft.com/office/powerpoint/2010/main" val="3952875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00312-EEF1-0042-99AF-2968997DCEAE}"/>
              </a:ext>
            </a:extLst>
          </p:cNvPr>
          <p:cNvSpPr>
            <a:spLocks noGrp="1"/>
          </p:cNvSpPr>
          <p:nvPr>
            <p:ph type="title"/>
          </p:nvPr>
        </p:nvSpPr>
        <p:spPr>
          <a:xfrm>
            <a:off x="6286541" y="1788200"/>
            <a:ext cx="2370762" cy="2365315"/>
          </a:xfrm>
        </p:spPr>
        <p:txBody>
          <a:bodyPr vert="horz" lIns="68580" tIns="34290" rIns="68580" bIns="34290" rtlCol="0" anchor="b">
            <a:normAutofit/>
          </a:bodyPr>
          <a:lstStyle/>
          <a:p>
            <a:r>
              <a:rPr lang="en-US" sz="4050" dirty="0"/>
              <a:t>GZFT </a:t>
            </a:r>
            <a:r>
              <a:rPr lang="en-US" sz="4050" dirty="0" err="1"/>
              <a:t>analizi</a:t>
            </a:r>
            <a:endParaRPr lang="en-US" sz="4050" dirty="0"/>
          </a:p>
        </p:txBody>
      </p:sp>
      <p:pic>
        <p:nvPicPr>
          <p:cNvPr id="22" name="Picture 21" descr="A close up of text on a white background&#10;&#10;Description automatically generated">
            <a:extLst>
              <a:ext uri="{FF2B5EF4-FFF2-40B4-BE49-F238E27FC236}">
                <a16:creationId xmlns:a16="http://schemas.microsoft.com/office/drawing/2014/main" id="{0107075C-169D-874A-BC0C-E29D224BAFA6}"/>
              </a:ext>
            </a:extLst>
          </p:cNvPr>
          <p:cNvPicPr>
            <a:picLocks noChangeAspect="1"/>
          </p:cNvPicPr>
          <p:nvPr/>
        </p:nvPicPr>
        <p:blipFill>
          <a:blip r:embed="rId2"/>
          <a:stretch>
            <a:fillRect/>
          </a:stretch>
        </p:blipFill>
        <p:spPr>
          <a:xfrm>
            <a:off x="128990" y="1482090"/>
            <a:ext cx="5767600" cy="3994061"/>
          </a:xfrm>
          <a:prstGeom prst="rect">
            <a:avLst/>
          </a:prstGeom>
        </p:spPr>
      </p:pic>
    </p:spTree>
    <p:extLst>
      <p:ext uri="{BB962C8B-B14F-4D97-AF65-F5344CB8AC3E}">
        <p14:creationId xmlns:p14="http://schemas.microsoft.com/office/powerpoint/2010/main" val="2252615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picture containing logo&#10;&#10;Description automatically generated">
            <a:extLst>
              <a:ext uri="{FF2B5EF4-FFF2-40B4-BE49-F238E27FC236}">
                <a16:creationId xmlns:a16="http://schemas.microsoft.com/office/drawing/2014/main" id="{56CE4EFF-EF20-A447-A53D-7097A4D5B64C}"/>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1313611" y="1250886"/>
            <a:ext cx="6516778" cy="4930457"/>
          </a:xfrm>
        </p:spPr>
      </p:pic>
    </p:spTree>
    <p:extLst>
      <p:ext uri="{BB962C8B-B14F-4D97-AF65-F5344CB8AC3E}">
        <p14:creationId xmlns:p14="http://schemas.microsoft.com/office/powerpoint/2010/main" val="2044014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fontScale="77500" lnSpcReduction="20000"/>
          </a:bodyPr>
          <a:lstStyle/>
          <a:p>
            <a:pPr marL="0" indent="0">
              <a:buNone/>
            </a:pPr>
            <a:r>
              <a:rPr lang="en-TR" sz="3800" b="1" dirty="0"/>
              <a:t>BANKING &amp; FINANCE – STRENGHT</a:t>
            </a:r>
            <a:r>
              <a:rPr lang="en-US" sz="3800" b="1" dirty="0"/>
              <a:t>H</a:t>
            </a:r>
            <a:r>
              <a:rPr lang="en-TR" sz="3800" b="1" dirty="0"/>
              <a:t>S</a:t>
            </a:r>
          </a:p>
          <a:p>
            <a:r>
              <a:rPr lang="en-US" dirty="0"/>
              <a:t>The fact that the number of female employees in the sector is higher than many other sectors, and the quality of manpower and the level of education are high.</a:t>
            </a:r>
          </a:p>
          <a:p>
            <a:r>
              <a:rPr lang="en-US" dirty="0"/>
              <a:t>The positive effect of Internet, Mobile Banking on business volumes, business models and employment of the sector</a:t>
            </a:r>
          </a:p>
          <a:p>
            <a:r>
              <a:rPr lang="en-US" dirty="0"/>
              <a:t>To be able to provide both domestic and foreign resources in order to provide the financing that the sector needs to the Turkish economy.</a:t>
            </a:r>
          </a:p>
          <a:p>
            <a:r>
              <a:rPr lang="en-US" dirty="0"/>
              <a:t>Having the infrastructure to develop all kinds of new applications</a:t>
            </a:r>
          </a:p>
          <a:p>
            <a:r>
              <a:rPr lang="en-US" dirty="0"/>
              <a:t>The industry is reliable and has extensive product knowledge</a:t>
            </a:r>
          </a:p>
          <a:p>
            <a:r>
              <a:rPr lang="en-US" dirty="0"/>
              <a:t>Having strong and diverse capital</a:t>
            </a:r>
          </a:p>
          <a:p>
            <a:r>
              <a:rPr lang="en-US" dirty="0"/>
              <a:t>The education system provides adequately equipped personnel to the sector.</a:t>
            </a:r>
            <a:endParaRPr lang="en-TR" dirty="0"/>
          </a:p>
        </p:txBody>
      </p:sp>
    </p:spTree>
    <p:extLst>
      <p:ext uri="{BB962C8B-B14F-4D97-AF65-F5344CB8AC3E}">
        <p14:creationId xmlns:p14="http://schemas.microsoft.com/office/powerpoint/2010/main" val="12192678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a:xfrm>
            <a:off x="611717" y="1198881"/>
            <a:ext cx="7886700" cy="4927600"/>
          </a:xfrm>
        </p:spPr>
        <p:txBody>
          <a:bodyPr>
            <a:normAutofit/>
          </a:bodyPr>
          <a:lstStyle/>
          <a:p>
            <a:pPr marL="0" indent="0">
              <a:buNone/>
            </a:pPr>
            <a:r>
              <a:rPr lang="en-TR" b="1" dirty="0"/>
              <a:t>BANKING &amp; FINANCE – WEAKNESSES</a:t>
            </a:r>
          </a:p>
          <a:p>
            <a:r>
              <a:rPr lang="en-US" dirty="0"/>
              <a:t>Decreased skilled workforce</a:t>
            </a:r>
          </a:p>
          <a:p>
            <a:r>
              <a:rPr lang="en-US" dirty="0"/>
              <a:t>Financial industry losing popularity among recent graduates and young professionals</a:t>
            </a:r>
          </a:p>
          <a:p>
            <a:r>
              <a:rPr lang="en-US" dirty="0"/>
              <a:t>Banks are not perceived as technology companies and there are not enough applications from digital departments</a:t>
            </a:r>
          </a:p>
          <a:p>
            <a:r>
              <a:rPr lang="en-US" dirty="0"/>
              <a:t>Taxonomy definition is not clear enough</a:t>
            </a:r>
          </a:p>
          <a:p>
            <a:r>
              <a:rPr lang="en-US" dirty="0"/>
              <a:t>Public-Private sector skills need further development</a:t>
            </a:r>
          </a:p>
        </p:txBody>
      </p:sp>
    </p:spTree>
    <p:extLst>
      <p:ext uri="{BB962C8B-B14F-4D97-AF65-F5344CB8AC3E}">
        <p14:creationId xmlns:p14="http://schemas.microsoft.com/office/powerpoint/2010/main" val="20937699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fontScale="92500"/>
          </a:bodyPr>
          <a:lstStyle/>
          <a:p>
            <a:pPr marL="0" indent="0">
              <a:buNone/>
            </a:pPr>
            <a:r>
              <a:rPr lang="en-TR" sz="3100" b="1" dirty="0"/>
              <a:t>BANKING &amp; FINANCE – OPPORTUNITIES</a:t>
            </a:r>
          </a:p>
          <a:p>
            <a:r>
              <a:rPr lang="en-US" dirty="0"/>
              <a:t>Increasing number of women among managers</a:t>
            </a:r>
          </a:p>
          <a:p>
            <a:r>
              <a:rPr lang="en-US" dirty="0"/>
              <a:t>The high growth potential of the financial sector</a:t>
            </a:r>
          </a:p>
          <a:p>
            <a:r>
              <a:rPr lang="en-US" dirty="0"/>
              <a:t>The disappearance of space &amp; time constraints</a:t>
            </a:r>
          </a:p>
          <a:p>
            <a:r>
              <a:rPr lang="en-US" dirty="0"/>
              <a:t>Increasing cooperation between Banks and Technology Companies</a:t>
            </a:r>
          </a:p>
          <a:p>
            <a:r>
              <a:rPr lang="en-US" dirty="0"/>
              <a:t>Increasing new generation rooted interbank communication with the cooperation of Start-Up and Fintech</a:t>
            </a:r>
          </a:p>
          <a:p>
            <a:r>
              <a:rPr lang="en-US" dirty="0"/>
              <a:t>Accelerating the transformation of alternative distribution channels</a:t>
            </a:r>
            <a:endParaRPr lang="en-TR" dirty="0"/>
          </a:p>
        </p:txBody>
      </p:sp>
    </p:spTree>
    <p:extLst>
      <p:ext uri="{BB962C8B-B14F-4D97-AF65-F5344CB8AC3E}">
        <p14:creationId xmlns:p14="http://schemas.microsoft.com/office/powerpoint/2010/main" val="38139610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fontScale="92500" lnSpcReduction="10000"/>
          </a:bodyPr>
          <a:lstStyle/>
          <a:p>
            <a:pPr marL="0" indent="0">
              <a:buNone/>
            </a:pPr>
            <a:r>
              <a:rPr lang="en-TR" sz="3100" b="1" dirty="0"/>
              <a:t>BANKING &amp; FINANCE – THREA</a:t>
            </a:r>
            <a:r>
              <a:rPr lang="en-US" sz="3100" b="1" dirty="0"/>
              <a:t>T</a:t>
            </a:r>
            <a:r>
              <a:rPr lang="en-TR" sz="3100" b="1" dirty="0"/>
              <a:t>S</a:t>
            </a:r>
          </a:p>
          <a:p>
            <a:r>
              <a:rPr lang="en-US" dirty="0"/>
              <a:t>Infrastructure need for the financial sector to be included in the system with private capital</a:t>
            </a:r>
          </a:p>
          <a:p>
            <a:r>
              <a:rPr lang="en-US" dirty="0"/>
              <a:t>Technology companies, e-Commerce, Start-Ups and the financial sector will have difficulty in competition in the long run and will have difficulty in attracting talent, so it is necessary to gain new knowledge, experience and experience.</a:t>
            </a:r>
          </a:p>
          <a:p>
            <a:r>
              <a:rPr lang="en-US" dirty="0"/>
              <a:t>Robo-technology, IT Technology replacing employees</a:t>
            </a:r>
          </a:p>
          <a:p>
            <a:r>
              <a:rPr lang="en-US" dirty="0"/>
              <a:t>Fin-Techs and new formations in e-Commerce</a:t>
            </a:r>
          </a:p>
          <a:p>
            <a:r>
              <a:rPr lang="en-US" dirty="0"/>
              <a:t>Increasing propensity to save</a:t>
            </a:r>
          </a:p>
        </p:txBody>
      </p:sp>
    </p:spTree>
    <p:extLst>
      <p:ext uri="{BB962C8B-B14F-4D97-AF65-F5344CB8AC3E}">
        <p14:creationId xmlns:p14="http://schemas.microsoft.com/office/powerpoint/2010/main" val="17504095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picture containing text&#10;&#10;Description automatically generated">
            <a:extLst>
              <a:ext uri="{FF2B5EF4-FFF2-40B4-BE49-F238E27FC236}">
                <a16:creationId xmlns:a16="http://schemas.microsoft.com/office/drawing/2014/main" id="{DDFECB37-8B09-B44F-9039-1D4F822232CF}"/>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804954" y="1198563"/>
            <a:ext cx="7534091" cy="4927600"/>
          </a:xfrm>
        </p:spPr>
      </p:pic>
    </p:spTree>
    <p:extLst>
      <p:ext uri="{BB962C8B-B14F-4D97-AF65-F5344CB8AC3E}">
        <p14:creationId xmlns:p14="http://schemas.microsoft.com/office/powerpoint/2010/main" val="9778696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fontScale="92500" lnSpcReduction="10000"/>
          </a:bodyPr>
          <a:lstStyle/>
          <a:p>
            <a:pPr marL="0" indent="0">
              <a:buNone/>
            </a:pPr>
            <a:r>
              <a:rPr lang="en-TR" sz="3800" b="1" dirty="0"/>
              <a:t>ICT – STRENGHT</a:t>
            </a:r>
            <a:r>
              <a:rPr lang="en-US" sz="3800" b="1" dirty="0"/>
              <a:t>H</a:t>
            </a:r>
            <a:r>
              <a:rPr lang="en-TR" sz="3800" b="1" dirty="0"/>
              <a:t>S</a:t>
            </a:r>
          </a:p>
          <a:p>
            <a:r>
              <a:rPr lang="en-US" dirty="0"/>
              <a:t>The approximately equal number of men and women at the engineering level in the sector</a:t>
            </a:r>
          </a:p>
          <a:p>
            <a:r>
              <a:rPr lang="en-US" dirty="0"/>
              <a:t>Young people's interest in the industry</a:t>
            </a:r>
          </a:p>
          <a:p>
            <a:r>
              <a:rPr lang="en-US" dirty="0"/>
              <a:t>The fact that the sector has intersections with all sectors</a:t>
            </a:r>
          </a:p>
          <a:p>
            <a:r>
              <a:rPr lang="en-US" dirty="0"/>
              <a:t>The IT Sector has a wide perspective</a:t>
            </a:r>
          </a:p>
          <a:p>
            <a:r>
              <a:rPr lang="en-US" dirty="0"/>
              <a:t>Including the Informatics Industry in every sector</a:t>
            </a:r>
          </a:p>
          <a:p>
            <a:r>
              <a:rPr lang="en-US" dirty="0"/>
              <a:t>Institutions/organisations have financial support </a:t>
            </a:r>
            <a:r>
              <a:rPr lang="en-US" dirty="0" err="1"/>
              <a:t>programmes</a:t>
            </a:r>
            <a:r>
              <a:rPr lang="en-US" dirty="0"/>
              <a:t> for the sector</a:t>
            </a:r>
          </a:p>
          <a:p>
            <a:r>
              <a:rPr lang="en-US" dirty="0"/>
              <a:t>Providing employability increasing trainings by NGOs and establishments/organisations</a:t>
            </a:r>
            <a:endParaRPr lang="en-TR" dirty="0"/>
          </a:p>
        </p:txBody>
      </p:sp>
    </p:spTree>
    <p:extLst>
      <p:ext uri="{BB962C8B-B14F-4D97-AF65-F5344CB8AC3E}">
        <p14:creationId xmlns:p14="http://schemas.microsoft.com/office/powerpoint/2010/main" val="41569258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a:xfrm>
            <a:off x="611717" y="1198881"/>
            <a:ext cx="7886700" cy="4927600"/>
          </a:xfrm>
        </p:spPr>
        <p:txBody>
          <a:bodyPr>
            <a:normAutofit lnSpcReduction="10000"/>
          </a:bodyPr>
          <a:lstStyle/>
          <a:p>
            <a:pPr marL="0" indent="0">
              <a:buNone/>
            </a:pPr>
            <a:r>
              <a:rPr lang="en-TR" b="1" dirty="0"/>
              <a:t>ICT – WEAKNESSES</a:t>
            </a:r>
          </a:p>
          <a:p>
            <a:r>
              <a:rPr lang="en-US" dirty="0"/>
              <a:t>Lack of qualified personnel due to brain drain abroad</a:t>
            </a:r>
          </a:p>
          <a:p>
            <a:r>
              <a:rPr lang="en-US" dirty="0"/>
              <a:t>Indifference of women to IT technicians</a:t>
            </a:r>
          </a:p>
          <a:p>
            <a:r>
              <a:rPr lang="en-US" dirty="0"/>
              <a:t>Unregistered work of individuals doing business abroad</a:t>
            </a:r>
          </a:p>
          <a:p>
            <a:r>
              <a:rPr lang="en-US" dirty="0"/>
              <a:t>Alumni profile and business demands do not match</a:t>
            </a:r>
          </a:p>
          <a:p>
            <a:r>
              <a:rPr lang="en-US" dirty="0"/>
              <a:t>Shifting trained personnel from SMEs to their structures with the opportunities offered by large-scale companies</a:t>
            </a:r>
          </a:p>
        </p:txBody>
      </p:sp>
    </p:spTree>
    <p:extLst>
      <p:ext uri="{BB962C8B-B14F-4D97-AF65-F5344CB8AC3E}">
        <p14:creationId xmlns:p14="http://schemas.microsoft.com/office/powerpoint/2010/main" val="34251029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fontScale="85000" lnSpcReduction="20000"/>
          </a:bodyPr>
          <a:lstStyle/>
          <a:p>
            <a:pPr marL="0" indent="0">
              <a:buNone/>
            </a:pPr>
            <a:r>
              <a:rPr lang="en-TR" sz="3100" b="1" dirty="0"/>
              <a:t>ICT – OPPORTUNITIES</a:t>
            </a:r>
          </a:p>
          <a:p>
            <a:r>
              <a:rPr lang="en-US" dirty="0"/>
              <a:t>High educated youth population</a:t>
            </a:r>
          </a:p>
          <a:p>
            <a:r>
              <a:rPr lang="en-US" dirty="0"/>
              <a:t>Excessive interest of the young population in the sector</a:t>
            </a:r>
          </a:p>
          <a:p>
            <a:r>
              <a:rPr lang="en-US" dirty="0"/>
              <a:t>The fact that the sector has intersections with all sectors</a:t>
            </a:r>
          </a:p>
          <a:p>
            <a:r>
              <a:rPr lang="en-US" dirty="0"/>
              <a:t>Studies to increase youth and women employment through vacant jobs</a:t>
            </a:r>
          </a:p>
          <a:p>
            <a:r>
              <a:rPr lang="en-US" dirty="0"/>
              <a:t>The positive effect of the gaming industry on women's employment</a:t>
            </a:r>
          </a:p>
          <a:p>
            <a:r>
              <a:rPr lang="en-US" dirty="0"/>
              <a:t>Fast conversion to the metaverse side</a:t>
            </a:r>
          </a:p>
          <a:p>
            <a:r>
              <a:rPr lang="en-US" dirty="0"/>
              <a:t>More involvement of the sector in the competitive market</a:t>
            </a:r>
          </a:p>
          <a:p>
            <a:r>
              <a:rPr lang="en-US" dirty="0"/>
              <a:t>There are studies to increase the incentives and supports given to the sector.</a:t>
            </a:r>
            <a:endParaRPr lang="en-TR" dirty="0"/>
          </a:p>
        </p:txBody>
      </p:sp>
    </p:spTree>
    <p:extLst>
      <p:ext uri="{BB962C8B-B14F-4D97-AF65-F5344CB8AC3E}">
        <p14:creationId xmlns:p14="http://schemas.microsoft.com/office/powerpoint/2010/main" val="1370245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lnSpcReduction="10000"/>
          </a:bodyPr>
          <a:lstStyle/>
          <a:p>
            <a:pPr marL="0" indent="0">
              <a:buNone/>
            </a:pPr>
            <a:r>
              <a:rPr lang="en-TR" sz="3100" b="1" dirty="0"/>
              <a:t>ICT – THREA</a:t>
            </a:r>
            <a:r>
              <a:rPr lang="en-US" sz="3100" b="1" dirty="0"/>
              <a:t>T</a:t>
            </a:r>
            <a:r>
              <a:rPr lang="en-TR" sz="3100" b="1" dirty="0"/>
              <a:t>S</a:t>
            </a:r>
          </a:p>
          <a:p>
            <a:r>
              <a:rPr lang="en-US" dirty="0"/>
              <a:t>Insufficient meeting of the intense human resource needs in the sector</a:t>
            </a:r>
          </a:p>
          <a:p>
            <a:r>
              <a:rPr lang="en-US" dirty="0"/>
              <a:t>The low number of female personnel in sectors other than the engineering level</a:t>
            </a:r>
          </a:p>
          <a:p>
            <a:r>
              <a:rPr lang="en-US" dirty="0"/>
              <a:t>Loss of investment as a result of the sale of game development companies abroad (killing the chicken that lays the golden egg)</a:t>
            </a:r>
          </a:p>
          <a:p>
            <a:r>
              <a:rPr lang="en-US" dirty="0"/>
              <a:t>Lack of interdisciplinary interaction for future planning</a:t>
            </a:r>
          </a:p>
          <a:p>
            <a:r>
              <a:rPr lang="en-US" dirty="0"/>
              <a:t>Planned studies to maintain competition in the global world have not yet been clarified.</a:t>
            </a:r>
          </a:p>
        </p:txBody>
      </p:sp>
    </p:spTree>
    <p:extLst>
      <p:ext uri="{BB962C8B-B14F-4D97-AF65-F5344CB8AC3E}">
        <p14:creationId xmlns:p14="http://schemas.microsoft.com/office/powerpoint/2010/main" val="4035653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8D861E74-F5E9-F04A-8722-20F9E4B1A650}"/>
              </a:ext>
            </a:extLst>
          </p:cNvPr>
          <p:cNvGraphicFramePr>
            <a:graphicFrameLocks noGrp="1"/>
          </p:cNvGraphicFramePr>
          <p:nvPr>
            <p:ph idx="1"/>
          </p:nvPr>
        </p:nvGraphicFramePr>
        <p:xfrm>
          <a:off x="628650" y="1198563"/>
          <a:ext cx="788670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37432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C500FA-17E4-4C61-AD8C-2138EC9BB398}"/>
              </a:ext>
            </a:extLst>
          </p:cNvPr>
          <p:cNvSpPr>
            <a:spLocks noGrp="1"/>
          </p:cNvSpPr>
          <p:nvPr>
            <p:ph idx="1"/>
          </p:nvPr>
        </p:nvSpPr>
        <p:spPr>
          <a:xfrm>
            <a:off x="536286" y="3325091"/>
            <a:ext cx="7886700" cy="554182"/>
          </a:xfrm>
        </p:spPr>
        <p:txBody>
          <a:bodyPr>
            <a:normAutofit lnSpcReduction="10000"/>
          </a:bodyPr>
          <a:lstStyle/>
          <a:p>
            <a:pPr marL="0" indent="0" algn="ctr">
              <a:buNone/>
            </a:pPr>
            <a:r>
              <a:rPr lang="es-AR" dirty="0"/>
              <a:t>  </a:t>
            </a:r>
            <a:r>
              <a:rPr lang="es-AR" sz="3600" b="1" dirty="0">
                <a:latin typeface="Calibri" panose="020F0502020204030204" pitchFamily="34" charset="0"/>
                <a:cs typeface="Calibri" panose="020F0502020204030204" pitchFamily="34" charset="0"/>
              </a:rPr>
              <a:t>THANK YOU!</a:t>
            </a:r>
          </a:p>
          <a:p>
            <a:endParaRPr lang="en-US" dirty="0"/>
          </a:p>
        </p:txBody>
      </p:sp>
    </p:spTree>
    <p:extLst>
      <p:ext uri="{BB962C8B-B14F-4D97-AF65-F5344CB8AC3E}">
        <p14:creationId xmlns:p14="http://schemas.microsoft.com/office/powerpoint/2010/main" val="517492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B1F69AC1-65A1-7443-BCE9-6D4785F05FC1}"/>
              </a:ext>
            </a:extLst>
          </p:cNvPr>
          <p:cNvGraphicFramePr>
            <a:graphicFrameLocks noGrp="1"/>
          </p:cNvGraphicFramePr>
          <p:nvPr>
            <p:ph idx="1"/>
            <p:extLst>
              <p:ext uri="{D42A27DB-BD31-4B8C-83A1-F6EECF244321}">
                <p14:modId xmlns:p14="http://schemas.microsoft.com/office/powerpoint/2010/main" val="4198931909"/>
              </p:ext>
            </p:extLst>
          </p:nvPr>
        </p:nvGraphicFramePr>
        <p:xfrm>
          <a:off x="628650" y="1198563"/>
          <a:ext cx="788670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9308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picture containing graphical user interface&#10;&#10;Description automatically generated">
            <a:extLst>
              <a:ext uri="{FF2B5EF4-FFF2-40B4-BE49-F238E27FC236}">
                <a16:creationId xmlns:a16="http://schemas.microsoft.com/office/drawing/2014/main" id="{745E59B5-ECA1-0B4A-91BD-20D11841DCA1}"/>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1050478" y="1638395"/>
            <a:ext cx="7043044" cy="3581209"/>
          </a:xfrm>
        </p:spPr>
      </p:pic>
    </p:spTree>
    <p:extLst>
      <p:ext uri="{BB962C8B-B14F-4D97-AF65-F5344CB8AC3E}">
        <p14:creationId xmlns:p14="http://schemas.microsoft.com/office/powerpoint/2010/main" val="27408011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fontScale="62500" lnSpcReduction="20000"/>
          </a:bodyPr>
          <a:lstStyle/>
          <a:p>
            <a:pPr marL="0" indent="0">
              <a:buNone/>
            </a:pPr>
            <a:r>
              <a:rPr lang="en-TR" sz="3800" b="1" dirty="0"/>
              <a:t>EDUCATION – STRENGHT</a:t>
            </a:r>
            <a:r>
              <a:rPr lang="en-US" sz="3800" b="1" dirty="0"/>
              <a:t>H</a:t>
            </a:r>
            <a:r>
              <a:rPr lang="en-TR" sz="3800" b="1" dirty="0"/>
              <a:t>S</a:t>
            </a:r>
          </a:p>
          <a:p>
            <a:r>
              <a:rPr lang="en-US" dirty="0"/>
              <a:t>The fact that the number of female employees in the Education Sector is higher than in many sectors</a:t>
            </a:r>
          </a:p>
          <a:p>
            <a:r>
              <a:rPr lang="en-US" dirty="0"/>
              <a:t>Providing digital education that allows young teachers who can adapt to Digital Technologies faster and experienced teachers to have the same technological skills</a:t>
            </a:r>
          </a:p>
          <a:p>
            <a:r>
              <a:rPr lang="en-US" dirty="0"/>
              <a:t>The education sector is suitable for women</a:t>
            </a:r>
          </a:p>
          <a:p>
            <a:r>
              <a:rPr lang="en-US" dirty="0"/>
              <a:t>Organizing trainings for women to be empowered and to be included in the employment structure</a:t>
            </a:r>
          </a:p>
          <a:p>
            <a:r>
              <a:rPr lang="en-US" dirty="0"/>
              <a:t>As a result of the strengthening of the bond between Vocational High Schools and Vocational Training Centers and the Private Sector, increasing employment in the Private Sector through vocational trainings for the workforce needed by the Private Sector in different fields.</a:t>
            </a:r>
          </a:p>
          <a:p>
            <a:r>
              <a:rPr lang="en-US" dirty="0"/>
              <a:t>Providing the private sector with the vocational training opportunities they need with the </a:t>
            </a:r>
            <a:r>
              <a:rPr lang="en-US" dirty="0" err="1"/>
              <a:t>programmes</a:t>
            </a:r>
            <a:r>
              <a:rPr lang="en-US" dirty="0"/>
              <a:t> and wage supports created by the institutions with competent teachers.</a:t>
            </a:r>
          </a:p>
          <a:p>
            <a:r>
              <a:rPr lang="en-US" dirty="0"/>
              <a:t>The Legislative Infrastructure/Technical infrastructure for the Education Sector is smooth</a:t>
            </a:r>
            <a:endParaRPr lang="en-TR" dirty="0"/>
          </a:p>
        </p:txBody>
      </p:sp>
    </p:spTree>
    <p:extLst>
      <p:ext uri="{BB962C8B-B14F-4D97-AF65-F5344CB8AC3E}">
        <p14:creationId xmlns:p14="http://schemas.microsoft.com/office/powerpoint/2010/main" val="3526134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a:xfrm>
            <a:off x="611717" y="1198881"/>
            <a:ext cx="7886700" cy="4927600"/>
          </a:xfrm>
        </p:spPr>
        <p:txBody>
          <a:bodyPr>
            <a:normAutofit fontScale="77500" lnSpcReduction="20000"/>
          </a:bodyPr>
          <a:lstStyle/>
          <a:p>
            <a:pPr marL="0" indent="0">
              <a:buNone/>
            </a:pPr>
            <a:r>
              <a:rPr lang="en-TR" b="1" dirty="0"/>
              <a:t>EDUCATION – WEAKNESSES</a:t>
            </a:r>
          </a:p>
          <a:p>
            <a:r>
              <a:rPr lang="en-US" dirty="0"/>
              <a:t>Participation of women in the management is not higher in the education sector</a:t>
            </a:r>
          </a:p>
          <a:p>
            <a:r>
              <a:rPr lang="en-US" dirty="0"/>
              <a:t>High workload due to women's working life and home life together, which effects professional development negatively</a:t>
            </a:r>
          </a:p>
          <a:p>
            <a:r>
              <a:rPr lang="en-US" dirty="0"/>
              <a:t>The fact that the flexible working conditions and wages of teachers working in the private sector are not satisfactory negatively affect their motivation.</a:t>
            </a:r>
          </a:p>
          <a:p>
            <a:r>
              <a:rPr lang="en-US" dirty="0"/>
              <a:t>In Disadvantaged Regions; Weaker Information Technologies and Technical Infrastructure opportunities in the formal and distance education process compared to other regions</a:t>
            </a:r>
          </a:p>
          <a:p>
            <a:r>
              <a:rPr lang="en-US" dirty="0"/>
              <a:t>The lack of integration of the education curriculum with technological developments</a:t>
            </a:r>
          </a:p>
          <a:p>
            <a:r>
              <a:rPr lang="en-US" dirty="0"/>
              <a:t>The lack of sufficient training for different branches needed in various sectors in vocational high schools and the need to increase the quality of the trainings provided</a:t>
            </a:r>
            <a:endParaRPr lang="en-TR" dirty="0"/>
          </a:p>
        </p:txBody>
      </p:sp>
    </p:spTree>
    <p:extLst>
      <p:ext uri="{BB962C8B-B14F-4D97-AF65-F5344CB8AC3E}">
        <p14:creationId xmlns:p14="http://schemas.microsoft.com/office/powerpoint/2010/main" val="163223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fontScale="77500" lnSpcReduction="20000"/>
          </a:bodyPr>
          <a:lstStyle/>
          <a:p>
            <a:pPr marL="0" indent="0">
              <a:buNone/>
            </a:pPr>
            <a:r>
              <a:rPr lang="en-TR" sz="3100" b="1" dirty="0"/>
              <a:t>EDUCATION – OPPORTUNITIES</a:t>
            </a:r>
          </a:p>
          <a:p>
            <a:r>
              <a:rPr lang="en-US" dirty="0"/>
              <a:t>Studies aimed at encouraging women to entrepreneurship</a:t>
            </a:r>
          </a:p>
          <a:p>
            <a:r>
              <a:rPr lang="en-US" dirty="0"/>
              <a:t>Increasing number of women entrepreneurs</a:t>
            </a:r>
          </a:p>
          <a:p>
            <a:r>
              <a:rPr lang="en-US" dirty="0"/>
              <a:t>Financial support programs to build capacity in education sector, to improve educational curricula and technical infrastructure of schools</a:t>
            </a:r>
          </a:p>
          <a:p>
            <a:r>
              <a:rPr lang="en-US" dirty="0"/>
              <a:t>Supporting the efforts of teachers of all age groups to improve themselves with professional development and different educational development </a:t>
            </a:r>
            <a:r>
              <a:rPr lang="en-US" dirty="0" err="1"/>
              <a:t>programmes</a:t>
            </a:r>
            <a:endParaRPr lang="en-US" dirty="0"/>
          </a:p>
          <a:p>
            <a:r>
              <a:rPr lang="en-US" dirty="0"/>
              <a:t>Carrying out special studies for Disadvantaged Regions</a:t>
            </a:r>
          </a:p>
          <a:p>
            <a:r>
              <a:rPr lang="en-US" dirty="0"/>
              <a:t>Giving practical internship applications of vocational vocational courses at workplaces in vocational high schools</a:t>
            </a:r>
          </a:p>
          <a:p>
            <a:r>
              <a:rPr lang="en-US" dirty="0"/>
              <a:t>Studies carried out to improve equal opportunities in education and vocational education</a:t>
            </a:r>
          </a:p>
          <a:p>
            <a:r>
              <a:rPr lang="en-US" dirty="0"/>
              <a:t>The need for industrial workforce is directly related to education and training.</a:t>
            </a:r>
            <a:endParaRPr lang="en-TR" dirty="0"/>
          </a:p>
        </p:txBody>
      </p:sp>
    </p:spTree>
    <p:extLst>
      <p:ext uri="{BB962C8B-B14F-4D97-AF65-F5344CB8AC3E}">
        <p14:creationId xmlns:p14="http://schemas.microsoft.com/office/powerpoint/2010/main" val="376814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508C2-91DF-A045-92B7-DD54764F7239}"/>
              </a:ext>
            </a:extLst>
          </p:cNvPr>
          <p:cNvSpPr>
            <a:spLocks noGrp="1"/>
          </p:cNvSpPr>
          <p:nvPr>
            <p:ph idx="1"/>
          </p:nvPr>
        </p:nvSpPr>
        <p:spPr/>
        <p:txBody>
          <a:bodyPr>
            <a:normAutofit fontScale="92500" lnSpcReduction="10000"/>
          </a:bodyPr>
          <a:lstStyle/>
          <a:p>
            <a:pPr marL="0" indent="0">
              <a:buNone/>
            </a:pPr>
            <a:r>
              <a:rPr lang="en-TR" sz="3100" b="1" dirty="0"/>
              <a:t>EDUCATION – THREA</a:t>
            </a:r>
            <a:r>
              <a:rPr lang="en-US" sz="3100" b="1" dirty="0"/>
              <a:t>T</a:t>
            </a:r>
            <a:r>
              <a:rPr lang="en-TR" sz="3100" b="1" dirty="0"/>
              <a:t>S</a:t>
            </a:r>
          </a:p>
          <a:p>
            <a:r>
              <a:rPr lang="en-US" dirty="0"/>
              <a:t>Sustainability of Information Technologies trainings is not at a satisfactory level</a:t>
            </a:r>
          </a:p>
          <a:p>
            <a:r>
              <a:rPr lang="en-US" dirty="0"/>
              <a:t>Experienced teachers are less equipped to use information technologies than younger teachers.</a:t>
            </a:r>
          </a:p>
          <a:p>
            <a:r>
              <a:rPr lang="en-US" dirty="0"/>
              <a:t>Insufficient coercive/binding measures for the participation of educators in educational organisations</a:t>
            </a:r>
          </a:p>
          <a:p>
            <a:r>
              <a:rPr lang="en-US" dirty="0"/>
              <a:t>Finding deficiencies in regional and </a:t>
            </a:r>
            <a:r>
              <a:rPr lang="en-US" dirty="0" err="1"/>
              <a:t>accessive</a:t>
            </a:r>
            <a:r>
              <a:rPr lang="en-US" dirty="0"/>
              <a:t> classification of knowledge skills</a:t>
            </a:r>
          </a:p>
          <a:p>
            <a:r>
              <a:rPr lang="en-US" dirty="0"/>
              <a:t>Increasing the financial resources that can meet the training demands of teachers for developing technologies</a:t>
            </a:r>
            <a:endParaRPr lang="en-TR" dirty="0"/>
          </a:p>
        </p:txBody>
      </p:sp>
    </p:spTree>
    <p:extLst>
      <p:ext uri="{BB962C8B-B14F-4D97-AF65-F5344CB8AC3E}">
        <p14:creationId xmlns:p14="http://schemas.microsoft.com/office/powerpoint/2010/main" val="1553297510"/>
      </p:ext>
    </p:extLst>
  </p:cSld>
  <p:clrMapOvr>
    <a:masterClrMapping/>
  </p:clrMapOvr>
</p:sld>
</file>

<file path=ppt/theme/theme1.xml><?xml version="1.0" encoding="utf-8"?>
<a:theme xmlns:a="http://schemas.openxmlformats.org/drawingml/2006/main" name="Office Theme">
  <a:themeElements>
    <a:clrScheme name="Gelis">
      <a:dk1>
        <a:srgbClr val="000000"/>
      </a:dk1>
      <a:lt1>
        <a:srgbClr val="FFFFFF"/>
      </a:lt1>
      <a:dk2>
        <a:srgbClr val="0089C3"/>
      </a:dk2>
      <a:lt2>
        <a:srgbClr val="E7E6E6"/>
      </a:lt2>
      <a:accent1>
        <a:srgbClr val="F2B229"/>
      </a:accent1>
      <a:accent2>
        <a:srgbClr val="682979"/>
      </a:accent2>
      <a:accent3>
        <a:srgbClr val="5D5795"/>
      </a:accent3>
      <a:accent4>
        <a:srgbClr val="272652"/>
      </a:accent4>
      <a:accent5>
        <a:srgbClr val="00A4D2"/>
      </a:accent5>
      <a:accent6>
        <a:srgbClr val="87AE3F"/>
      </a:accent6>
      <a:hlink>
        <a:srgbClr val="B4273D"/>
      </a:hlink>
      <a:folHlink>
        <a:srgbClr val="D81963"/>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4910</TotalTime>
  <Words>1677</Words>
  <Application>Microsoft Office PowerPoint</Application>
  <PresentationFormat>On-screen Show (4:3)</PresentationFormat>
  <Paragraphs>160</Paragraphs>
  <Slides>30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Arial Black</vt:lpstr>
      <vt:lpstr>Calibri</vt:lpstr>
      <vt:lpstr>Office Theme</vt:lpstr>
      <vt:lpstr> INT. 12.1: Pre-Study Workshop: (Sector Studies): SWOT Analysis  </vt:lpstr>
      <vt:lpstr>GZFT analizi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Cavlan Basarir</dc:creator>
  <cp:lastModifiedBy>Michael Chambers</cp:lastModifiedBy>
  <cp:revision>131</cp:revision>
  <dcterms:created xsi:type="dcterms:W3CDTF">2017-09-19T16:43:33Z</dcterms:created>
  <dcterms:modified xsi:type="dcterms:W3CDTF">2022-02-07T04:38:08Z</dcterms:modified>
</cp:coreProperties>
</file>