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3"/>
  </p:notesMasterIdLst>
  <p:sldIdLst>
    <p:sldId id="256" r:id="rId2"/>
    <p:sldId id="264" r:id="rId3"/>
    <p:sldId id="273" r:id="rId4"/>
    <p:sldId id="266" r:id="rId5"/>
    <p:sldId id="267" r:id="rId6"/>
    <p:sldId id="268" r:id="rId7"/>
    <p:sldId id="269" r:id="rId8"/>
    <p:sldId id="271" r:id="rId9"/>
    <p:sldId id="272" r:id="rId10"/>
    <p:sldId id="270" r:id="rId11"/>
    <p:sldId id="260"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5391"/>
    <a:srgbClr val="FFA000"/>
    <a:srgbClr val="D70000"/>
    <a:srgbClr val="C5222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696" autoAdjust="0"/>
    <p:restoredTop sz="94694"/>
  </p:normalViewPr>
  <p:slideViewPr>
    <p:cSldViewPr snapToGrid="0" snapToObjects="1" showGuides="1">
      <p:cViewPr varScale="1">
        <p:scale>
          <a:sx n="68" d="100"/>
          <a:sy n="68" d="100"/>
        </p:scale>
        <p:origin x="1212" y="52"/>
      </p:cViewPr>
      <p:guideLst>
        <p:guide orient="horz" pos="2160"/>
        <p:guide pos="2880"/>
      </p:guideLst>
    </p:cSldViewPr>
  </p:slideViewPr>
  <p:notesTextViewPr>
    <p:cViewPr>
      <p:scale>
        <a:sx n="1" d="1"/>
        <a:sy n="1" d="1"/>
      </p:scale>
      <p:origin x="0" y="0"/>
    </p:cViewPr>
  </p:notesTextViewPr>
  <p:notesViewPr>
    <p:cSldViewPr snapToGrid="0" snapToObjects="1">
      <p:cViewPr varScale="1">
        <p:scale>
          <a:sx n="97" d="100"/>
          <a:sy n="97" d="100"/>
        </p:scale>
        <p:origin x="4328" y="20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082528-6852-3B40-B59B-9A8A5812EE51}" type="datetimeFigureOut">
              <a:rPr lang="en-US" smtClean="0"/>
              <a:t>10/30/2022</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E73337-8829-2C45-839C-997651227188}" type="slidenum">
              <a:rPr lang="en-US" smtClean="0"/>
              <a:t>‹#›</a:t>
            </a:fld>
            <a:endParaRPr lang="en-US" dirty="0"/>
          </a:p>
        </p:txBody>
      </p:sp>
    </p:spTree>
    <p:extLst>
      <p:ext uri="{BB962C8B-B14F-4D97-AF65-F5344CB8AC3E}">
        <p14:creationId xmlns:p14="http://schemas.microsoft.com/office/powerpoint/2010/main" val="20661952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E73337-8829-2C45-839C-997651227188}" type="slidenum">
              <a:rPr lang="en-US" smtClean="0"/>
              <a:t>1</a:t>
            </a:fld>
            <a:endParaRPr lang="en-US" dirty="0"/>
          </a:p>
        </p:txBody>
      </p:sp>
    </p:spTree>
    <p:extLst>
      <p:ext uri="{BB962C8B-B14F-4D97-AF65-F5344CB8AC3E}">
        <p14:creationId xmlns:p14="http://schemas.microsoft.com/office/powerpoint/2010/main" val="12429721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224130" y="2037522"/>
            <a:ext cx="4717290" cy="2601385"/>
          </a:xfrm>
          <a:prstGeom prst="rect">
            <a:avLst/>
          </a:prstGeom>
          <a:noFill/>
        </p:spPr>
        <p:txBody>
          <a:bodyPr anchor="b">
            <a:normAutofit/>
          </a:bodyPr>
          <a:lstStyle>
            <a:lvl1pPr algn="r">
              <a:defRPr sz="4800">
                <a:solidFill>
                  <a:schemeClr val="accent2"/>
                </a:solidFill>
              </a:defRPr>
            </a:lvl1pPr>
          </a:lstStyle>
          <a:p>
            <a:r>
              <a:rPr lang="en-US" dirty="0"/>
              <a:t>Click to edit Master title style</a:t>
            </a:r>
          </a:p>
        </p:txBody>
      </p:sp>
      <p:sp>
        <p:nvSpPr>
          <p:cNvPr id="3" name="Subtitle 2"/>
          <p:cNvSpPr>
            <a:spLocks noGrp="1"/>
          </p:cNvSpPr>
          <p:nvPr>
            <p:ph type="subTitle" idx="1"/>
          </p:nvPr>
        </p:nvSpPr>
        <p:spPr>
          <a:xfrm>
            <a:off x="4224128" y="4638907"/>
            <a:ext cx="4717291" cy="1404084"/>
          </a:xfrm>
          <a:noFill/>
        </p:spPr>
        <p:txBody>
          <a:bodyPr/>
          <a:lstStyle>
            <a:lvl1pPr marL="0" indent="0" algn="r">
              <a:buNone/>
              <a:defRPr sz="24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533913B-6D7E-4547-89E3-830639433B1A}" type="datetimeFigureOut">
              <a:rPr lang="en-US" smtClean="0"/>
              <a:t>10/30/2022</a:t>
            </a:fld>
            <a:endParaRPr lang="en-US" dirty="0"/>
          </a:p>
        </p:txBody>
      </p:sp>
      <p:sp>
        <p:nvSpPr>
          <p:cNvPr id="8" name="Slide Number Placeholder 7"/>
          <p:cNvSpPr>
            <a:spLocks noGrp="1"/>
          </p:cNvSpPr>
          <p:nvPr>
            <p:ph type="sldNum" sz="quarter" idx="11"/>
          </p:nvPr>
        </p:nvSpPr>
        <p:spPr/>
        <p:txBody>
          <a:bodyPr/>
          <a:lstStyle/>
          <a:p>
            <a:fld id="{36A237DA-38EE-F64F-9654-469C4A158CF9}" type="slidenum">
              <a:rPr lang="en-US" smtClean="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8650" y="4701224"/>
            <a:ext cx="7886700" cy="1413771"/>
          </a:xfrm>
        </p:spPr>
        <p:txBody>
          <a:bodyPr/>
          <a:lstStyle>
            <a:lvl1pPr marL="0" indent="0">
              <a:buNone/>
              <a:defRPr sz="2400">
                <a:solidFill>
                  <a:schemeClr val="accent4"/>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7" name="Date Placeholder 6"/>
          <p:cNvSpPr>
            <a:spLocks noGrp="1"/>
          </p:cNvSpPr>
          <p:nvPr>
            <p:ph type="dt" sz="half" idx="10"/>
          </p:nvPr>
        </p:nvSpPr>
        <p:spPr/>
        <p:txBody>
          <a:bodyPr/>
          <a:lstStyle/>
          <a:p>
            <a:fld id="{1533913B-6D7E-4547-89E3-830639433B1A}" type="datetimeFigureOut">
              <a:rPr lang="en-US" smtClean="0"/>
              <a:t>10/30/2022</a:t>
            </a:fld>
            <a:endParaRPr lang="en-US" dirty="0"/>
          </a:p>
        </p:txBody>
      </p:sp>
      <p:sp>
        <p:nvSpPr>
          <p:cNvPr id="8" name="Slide Number Placeholder 7"/>
          <p:cNvSpPr>
            <a:spLocks noGrp="1"/>
          </p:cNvSpPr>
          <p:nvPr>
            <p:ph type="sldNum" sz="quarter" idx="11"/>
          </p:nvPr>
        </p:nvSpPr>
        <p:spPr/>
        <p:txBody>
          <a:bodyPr/>
          <a:lstStyle/>
          <a:p>
            <a:fld id="{36A237DA-38EE-F64F-9654-469C4A158CF9}" type="slidenum">
              <a:rPr lang="en-US" smtClean="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28650" y="1188720"/>
            <a:ext cx="3886200" cy="491744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0" y="1188720"/>
            <a:ext cx="3886200" cy="49174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fld id="{1533913B-6D7E-4547-89E3-830639433B1A}" type="datetimeFigureOut">
              <a:rPr lang="en-US" smtClean="0"/>
              <a:t>10/30/2022</a:t>
            </a:fld>
            <a:endParaRPr lang="en-US" dirty="0"/>
          </a:p>
        </p:txBody>
      </p:sp>
      <p:sp>
        <p:nvSpPr>
          <p:cNvPr id="9" name="Slide Number Placeholder 8"/>
          <p:cNvSpPr>
            <a:spLocks noGrp="1"/>
          </p:cNvSpPr>
          <p:nvPr>
            <p:ph type="sldNum" sz="quarter" idx="11"/>
          </p:nvPr>
        </p:nvSpPr>
        <p:spPr/>
        <p:txBody>
          <a:bodyPr/>
          <a:lstStyle/>
          <a:p>
            <a:fld id="{36A237DA-38EE-F64F-9654-469C4A158CF9}" type="slidenum">
              <a:rPr lang="en-US" smtClean="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9842" y="1170600"/>
            <a:ext cx="3868340" cy="753550"/>
          </a:xfrm>
        </p:spPr>
        <p:txBody>
          <a:bodyPr anchor="b"/>
          <a:lstStyle>
            <a:lvl1pPr marL="0" indent="0">
              <a:buNone/>
              <a:defRPr sz="24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29842" y="2042161"/>
            <a:ext cx="3868340" cy="408432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29150" y="1170600"/>
            <a:ext cx="3887391" cy="753550"/>
          </a:xfrm>
        </p:spPr>
        <p:txBody>
          <a:bodyPr anchor="b"/>
          <a:lstStyle>
            <a:lvl1pPr marL="0" indent="0">
              <a:buNone/>
              <a:defRPr sz="24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042161"/>
            <a:ext cx="3887391" cy="40843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Date Placeholder 9"/>
          <p:cNvSpPr>
            <a:spLocks noGrp="1"/>
          </p:cNvSpPr>
          <p:nvPr>
            <p:ph type="dt" sz="half" idx="10"/>
          </p:nvPr>
        </p:nvSpPr>
        <p:spPr/>
        <p:txBody>
          <a:bodyPr/>
          <a:lstStyle/>
          <a:p>
            <a:fld id="{1533913B-6D7E-4547-89E3-830639433B1A}" type="datetimeFigureOut">
              <a:rPr lang="en-US" smtClean="0"/>
              <a:t>10/30/2022</a:t>
            </a:fld>
            <a:endParaRPr lang="en-US" dirty="0"/>
          </a:p>
        </p:txBody>
      </p:sp>
      <p:sp>
        <p:nvSpPr>
          <p:cNvPr id="11" name="Slide Number Placeholder 10"/>
          <p:cNvSpPr>
            <a:spLocks noGrp="1"/>
          </p:cNvSpPr>
          <p:nvPr>
            <p:ph type="sldNum" sz="quarter" idx="11"/>
          </p:nvPr>
        </p:nvSpPr>
        <p:spPr/>
        <p:txBody>
          <a:bodyPr/>
          <a:lstStyle/>
          <a:p>
            <a:fld id="{36A237DA-38EE-F64F-9654-469C4A158CF9}" type="slidenum">
              <a:rPr lang="en-US" smtClean="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Date Placeholder 5"/>
          <p:cNvSpPr>
            <a:spLocks noGrp="1"/>
          </p:cNvSpPr>
          <p:nvPr>
            <p:ph type="dt" sz="half" idx="10"/>
          </p:nvPr>
        </p:nvSpPr>
        <p:spPr/>
        <p:txBody>
          <a:bodyPr/>
          <a:lstStyle/>
          <a:p>
            <a:fld id="{1533913B-6D7E-4547-89E3-830639433B1A}" type="datetimeFigureOut">
              <a:rPr lang="en-US" smtClean="0"/>
              <a:t>10/30/2022</a:t>
            </a:fld>
            <a:endParaRPr lang="en-US" dirty="0"/>
          </a:p>
        </p:txBody>
      </p:sp>
      <p:sp>
        <p:nvSpPr>
          <p:cNvPr id="7" name="Slide Number Placeholder 6"/>
          <p:cNvSpPr>
            <a:spLocks noGrp="1"/>
          </p:cNvSpPr>
          <p:nvPr>
            <p:ph type="sldNum" sz="quarter" idx="11"/>
          </p:nvPr>
        </p:nvSpPr>
        <p:spPr/>
        <p:txBody>
          <a:bodyPr/>
          <a:lstStyle/>
          <a:p>
            <a:fld id="{36A237DA-38EE-F64F-9654-469C4A158CF9}" type="slidenum">
              <a:rPr lang="en-US" smtClean="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1177373"/>
            <a:ext cx="2949178" cy="1459018"/>
          </a:xfrm>
          <a:prstGeom prst="rect">
            <a:avLst/>
          </a:prstGeom>
        </p:spPr>
        <p:txBody>
          <a:bodyPr anchor="b"/>
          <a:lstStyle>
            <a:lvl1pPr>
              <a:defRPr sz="3200">
                <a:solidFill>
                  <a:schemeClr val="accent2"/>
                </a:solidFill>
              </a:defRPr>
            </a:lvl1pPr>
          </a:lstStyle>
          <a:p>
            <a:r>
              <a:rPr lang="en-US" dirty="0"/>
              <a:t>Click to edit Master title style</a:t>
            </a:r>
          </a:p>
        </p:txBody>
      </p:sp>
      <p:sp>
        <p:nvSpPr>
          <p:cNvPr id="3" name="Content Placeholder 2"/>
          <p:cNvSpPr>
            <a:spLocks noGrp="1"/>
          </p:cNvSpPr>
          <p:nvPr>
            <p:ph idx="1"/>
          </p:nvPr>
        </p:nvSpPr>
        <p:spPr>
          <a:xfrm>
            <a:off x="3887391" y="1177372"/>
            <a:ext cx="4629150" cy="492583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627780" y="2636391"/>
            <a:ext cx="2949178" cy="346681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Date Placeholder 7"/>
          <p:cNvSpPr>
            <a:spLocks noGrp="1"/>
          </p:cNvSpPr>
          <p:nvPr>
            <p:ph type="dt" sz="half" idx="10"/>
          </p:nvPr>
        </p:nvSpPr>
        <p:spPr/>
        <p:txBody>
          <a:bodyPr/>
          <a:lstStyle/>
          <a:p>
            <a:fld id="{1533913B-6D7E-4547-89E3-830639433B1A}" type="datetimeFigureOut">
              <a:rPr lang="en-US" smtClean="0"/>
              <a:t>10/30/2022</a:t>
            </a:fld>
            <a:endParaRPr lang="en-US" dirty="0"/>
          </a:p>
        </p:txBody>
      </p:sp>
      <p:sp>
        <p:nvSpPr>
          <p:cNvPr id="9" name="Slide Number Placeholder 8"/>
          <p:cNvSpPr>
            <a:spLocks noGrp="1"/>
          </p:cNvSpPr>
          <p:nvPr>
            <p:ph type="sldNum" sz="quarter" idx="11"/>
          </p:nvPr>
        </p:nvSpPr>
        <p:spPr/>
        <p:txBody>
          <a:bodyPr/>
          <a:lstStyle/>
          <a:p>
            <a:fld id="{36A237DA-38EE-F64F-9654-469C4A158CF9}" type="slidenum">
              <a:rPr lang="en-US" smtClean="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3887391" y="1158240"/>
            <a:ext cx="4629150" cy="4947920"/>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8" name="Date Placeholder 7"/>
          <p:cNvSpPr>
            <a:spLocks noGrp="1"/>
          </p:cNvSpPr>
          <p:nvPr>
            <p:ph type="dt" sz="half" idx="10"/>
          </p:nvPr>
        </p:nvSpPr>
        <p:spPr/>
        <p:txBody>
          <a:bodyPr/>
          <a:lstStyle/>
          <a:p>
            <a:fld id="{1533913B-6D7E-4547-89E3-830639433B1A}" type="datetimeFigureOut">
              <a:rPr lang="en-US" smtClean="0"/>
              <a:t>10/30/2022</a:t>
            </a:fld>
            <a:endParaRPr lang="en-US" dirty="0"/>
          </a:p>
        </p:txBody>
      </p:sp>
      <p:sp>
        <p:nvSpPr>
          <p:cNvPr id="9" name="Slide Number Placeholder 8"/>
          <p:cNvSpPr>
            <a:spLocks noGrp="1"/>
          </p:cNvSpPr>
          <p:nvPr>
            <p:ph type="sldNum" sz="quarter" idx="11"/>
          </p:nvPr>
        </p:nvSpPr>
        <p:spPr/>
        <p:txBody>
          <a:bodyPr/>
          <a:lstStyle/>
          <a:p>
            <a:fld id="{36A237DA-38EE-F64F-9654-469C4A158CF9}" type="slidenum">
              <a:rPr lang="en-US" smtClean="0"/>
              <a:t>‹#›</a:t>
            </a:fld>
            <a:endParaRPr lang="en-US" dirty="0"/>
          </a:p>
        </p:txBody>
      </p:sp>
      <p:sp>
        <p:nvSpPr>
          <p:cNvPr id="7" name="Title 1">
            <a:extLst>
              <a:ext uri="{FF2B5EF4-FFF2-40B4-BE49-F238E27FC236}">
                <a16:creationId xmlns:a16="http://schemas.microsoft.com/office/drawing/2014/main" id="{F7876329-77EF-CB40-AA67-F7A144BDA846}"/>
              </a:ext>
            </a:extLst>
          </p:cNvPr>
          <p:cNvSpPr>
            <a:spLocks noGrp="1"/>
          </p:cNvSpPr>
          <p:nvPr>
            <p:ph type="title"/>
          </p:nvPr>
        </p:nvSpPr>
        <p:spPr>
          <a:xfrm>
            <a:off x="629841" y="1158240"/>
            <a:ext cx="2949178" cy="1467990"/>
          </a:xfrm>
          <a:prstGeom prst="rect">
            <a:avLst/>
          </a:prstGeom>
        </p:spPr>
        <p:txBody>
          <a:bodyPr anchor="b"/>
          <a:lstStyle>
            <a:lvl1pPr>
              <a:defRPr sz="3200">
                <a:solidFill>
                  <a:schemeClr val="accent2"/>
                </a:solidFill>
              </a:defRPr>
            </a:lvl1pPr>
          </a:lstStyle>
          <a:p>
            <a:r>
              <a:rPr lang="en-US" dirty="0"/>
              <a:t>Click to edit Master title style</a:t>
            </a:r>
          </a:p>
        </p:txBody>
      </p:sp>
      <p:sp>
        <p:nvSpPr>
          <p:cNvPr id="10" name="Text Placeholder 3">
            <a:extLst>
              <a:ext uri="{FF2B5EF4-FFF2-40B4-BE49-F238E27FC236}">
                <a16:creationId xmlns:a16="http://schemas.microsoft.com/office/drawing/2014/main" id="{5F92547F-25D2-A046-8333-F0CB14957A1A}"/>
              </a:ext>
            </a:extLst>
          </p:cNvPr>
          <p:cNvSpPr>
            <a:spLocks noGrp="1"/>
          </p:cNvSpPr>
          <p:nvPr>
            <p:ph type="body" sz="half" idx="2"/>
          </p:nvPr>
        </p:nvSpPr>
        <p:spPr>
          <a:xfrm>
            <a:off x="627780" y="2626229"/>
            <a:ext cx="2949178" cy="347993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8650" y="1198881"/>
            <a:ext cx="7886700" cy="49276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1586364" y="6279515"/>
            <a:ext cx="20574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lgn="ctr"/>
            <a:fld id="{1533913B-6D7E-4547-89E3-830639433B1A}" type="datetimeFigureOut">
              <a:rPr lang="en-US" smtClean="0"/>
              <a:pPr algn="ctr"/>
              <a:t>10/30/2022</a:t>
            </a:fld>
            <a:endParaRPr lang="en-US" dirty="0"/>
          </a:p>
        </p:txBody>
      </p:sp>
      <p:sp>
        <p:nvSpPr>
          <p:cNvPr id="6" name="Slide Number Placeholder 5"/>
          <p:cNvSpPr>
            <a:spLocks noGrp="1"/>
          </p:cNvSpPr>
          <p:nvPr>
            <p:ph type="sldNum" sz="quarter" idx="4"/>
          </p:nvPr>
        </p:nvSpPr>
        <p:spPr>
          <a:xfrm>
            <a:off x="5107604" y="6279515"/>
            <a:ext cx="20574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lgn="ctr"/>
            <a:fld id="{36A237DA-38EE-F64F-9654-469C4A158CF9}" type="slidenum">
              <a:rPr lang="en-US" smtClean="0"/>
              <a:pPr/>
              <a:t>‹#›</a:t>
            </a:fld>
            <a:endParaRPr lang="en-US" dirty="0"/>
          </a:p>
        </p:txBody>
      </p:sp>
    </p:spTree>
    <p:extLst>
      <p:ext uri="{BB962C8B-B14F-4D97-AF65-F5344CB8AC3E}">
        <p14:creationId xmlns:p14="http://schemas.microsoft.com/office/powerpoint/2010/main" val="91517302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8" r:id="rId7"/>
    <p:sldLayoutId id="2147483669"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4"/>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4"/>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4"/>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4"/>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224130" y="2487582"/>
            <a:ext cx="4717290" cy="2601385"/>
          </a:xfrm>
          <a:prstGeom prst="rect">
            <a:avLst/>
          </a:prstGeom>
        </p:spPr>
        <p:txBody>
          <a:bodyPr>
            <a:normAutofit fontScale="90000"/>
          </a:bodyPr>
          <a:lstStyle/>
          <a:p>
            <a:br>
              <a:rPr lang="en-US" altLang="en-US" sz="3200" b="1" dirty="0"/>
            </a:br>
            <a:br>
              <a:rPr lang="en-US" altLang="en-US" sz="3200" b="1" dirty="0"/>
            </a:br>
            <a:r>
              <a:rPr lang="en-US" altLang="en-US" sz="3200" b="1" dirty="0"/>
              <a:t>Int. 10 </a:t>
            </a:r>
            <a:br>
              <a:rPr lang="en-US" altLang="en-US" sz="3200" b="1" dirty="0"/>
            </a:br>
            <a:r>
              <a:rPr lang="en-US" altLang="en-US" sz="3200" b="1" dirty="0"/>
              <a:t>Pre-Study Workshop</a:t>
            </a:r>
            <a:br>
              <a:rPr lang="en-US" altLang="en-US" sz="3200" b="1" dirty="0"/>
            </a:br>
            <a:br>
              <a:rPr lang="en-US" altLang="en-US" sz="3200" b="1" dirty="0"/>
            </a:br>
            <a:endParaRPr lang="en-US" sz="3200" dirty="0"/>
          </a:p>
        </p:txBody>
      </p:sp>
      <p:sp>
        <p:nvSpPr>
          <p:cNvPr id="3" name="Subtitle 2"/>
          <p:cNvSpPr>
            <a:spLocks noGrp="1"/>
          </p:cNvSpPr>
          <p:nvPr>
            <p:ph type="subTitle" idx="1"/>
          </p:nvPr>
        </p:nvSpPr>
        <p:spPr>
          <a:xfrm>
            <a:off x="4224128" y="5088967"/>
            <a:ext cx="4717291" cy="1404084"/>
          </a:xfrm>
        </p:spPr>
        <p:txBody>
          <a:bodyPr/>
          <a:lstStyle/>
          <a:p>
            <a:r>
              <a:rPr lang="en-US" altLang="en-US" b="1" dirty="0"/>
              <a:t>10 March 2022</a:t>
            </a:r>
          </a:p>
          <a:p>
            <a:r>
              <a:rPr lang="en-US" b="1" dirty="0"/>
              <a:t>(Online)</a:t>
            </a:r>
            <a:endParaRPr lang="en-US" dirty="0"/>
          </a:p>
        </p:txBody>
      </p:sp>
      <p:sp>
        <p:nvSpPr>
          <p:cNvPr id="4" name="TextBox 3">
            <a:extLst>
              <a:ext uri="{FF2B5EF4-FFF2-40B4-BE49-F238E27FC236}">
                <a16:creationId xmlns:a16="http://schemas.microsoft.com/office/drawing/2014/main" id="{FF0FFA6E-5339-0441-804C-9A60A248CB64}"/>
              </a:ext>
            </a:extLst>
          </p:cNvPr>
          <p:cNvSpPr txBox="1"/>
          <p:nvPr/>
        </p:nvSpPr>
        <p:spPr>
          <a:xfrm>
            <a:off x="6809127" y="2296886"/>
            <a:ext cx="1895071" cy="276999"/>
          </a:xfrm>
          <a:prstGeom prst="rect">
            <a:avLst/>
          </a:prstGeom>
          <a:noFill/>
        </p:spPr>
        <p:txBody>
          <a:bodyPr wrap="none" rtlCol="0">
            <a:spAutoFit/>
          </a:bodyPr>
          <a:lstStyle/>
          <a:p>
            <a:r>
              <a:rPr lang="en-US" sz="1100" b="1" dirty="0">
                <a:solidFill>
                  <a:schemeClr val="accent3"/>
                </a:solidFill>
              </a:rPr>
              <a:t>(</a:t>
            </a:r>
            <a:r>
              <a:rPr lang="en-GB" sz="1200" b="1" dirty="0">
                <a:solidFill>
                  <a:schemeClr val="accent2"/>
                </a:solidFill>
              </a:rPr>
              <a:t>TREESP1.3. FoW/P-01</a:t>
            </a:r>
            <a:r>
              <a:rPr lang="en-US" sz="1100" b="1" dirty="0">
                <a:solidFill>
                  <a:schemeClr val="accent3"/>
                </a:solidFill>
              </a:rPr>
              <a:t>)</a:t>
            </a:r>
          </a:p>
        </p:txBody>
      </p:sp>
    </p:spTree>
    <p:extLst>
      <p:ext uri="{BB962C8B-B14F-4D97-AF65-F5344CB8AC3E}">
        <p14:creationId xmlns:p14="http://schemas.microsoft.com/office/powerpoint/2010/main" val="25049711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FCBF3DF-0F00-411F-8598-9645E6D48236}"/>
              </a:ext>
            </a:extLst>
          </p:cNvPr>
          <p:cNvSpPr>
            <a:spLocks noGrp="1"/>
          </p:cNvSpPr>
          <p:nvPr>
            <p:ph idx="1"/>
          </p:nvPr>
        </p:nvSpPr>
        <p:spPr/>
        <p:txBody>
          <a:bodyPr>
            <a:normAutofit/>
          </a:bodyPr>
          <a:lstStyle/>
          <a:p>
            <a:pPr marL="0" indent="0">
              <a:buNone/>
            </a:pPr>
            <a:r>
              <a:rPr lang="en-US" sz="2000" b="1" dirty="0"/>
              <a:t>3.4.Policies and Initiatives in Europe</a:t>
            </a:r>
          </a:p>
          <a:p>
            <a:pPr marL="0" indent="0">
              <a:buNone/>
            </a:pPr>
            <a:endParaRPr lang="en-US" sz="2000" dirty="0"/>
          </a:p>
          <a:p>
            <a:pPr marL="0" indent="0">
              <a:buNone/>
            </a:pPr>
            <a:r>
              <a:rPr lang="en-US" sz="2000" dirty="0"/>
              <a:t>In many European countries, specific non-legislative policies, or codes of conduct at the enterprise level have been introduced to prevent third party violence. </a:t>
            </a:r>
          </a:p>
          <a:p>
            <a:pPr marL="0" indent="0">
              <a:buNone/>
            </a:pPr>
            <a:r>
              <a:rPr lang="en-US" sz="2000" dirty="0"/>
              <a:t>e.g.: New Quality of Work (Germany) (2001)</a:t>
            </a:r>
          </a:p>
          <a:p>
            <a:r>
              <a:rPr lang="en-GB" sz="2000" b="1" dirty="0"/>
              <a:t>Creation of a thematic group with different organisations </a:t>
            </a:r>
            <a:r>
              <a:rPr lang="en-GB" sz="2000" dirty="0"/>
              <a:t>(e.g., enterprises, OSH insurances, trade unions, professional associations) of ‘Traumatic incidents at work’. Its aims are: </a:t>
            </a:r>
          </a:p>
          <a:p>
            <a:pPr lvl="1"/>
            <a:r>
              <a:rPr lang="en-GB" sz="2000" dirty="0"/>
              <a:t>to increase the awareness for the problem; </a:t>
            </a:r>
          </a:p>
          <a:p>
            <a:pPr lvl="1"/>
            <a:r>
              <a:rPr lang="en-GB" sz="2000" dirty="0"/>
              <a:t>to provide information and tools; </a:t>
            </a:r>
          </a:p>
          <a:p>
            <a:pPr lvl="1"/>
            <a:r>
              <a:rPr lang="en-GB" sz="2000" dirty="0"/>
              <a:t>to share experiences and examples of good practices</a:t>
            </a:r>
          </a:p>
        </p:txBody>
      </p:sp>
    </p:spTree>
    <p:extLst>
      <p:ext uri="{BB962C8B-B14F-4D97-AF65-F5344CB8AC3E}">
        <p14:creationId xmlns:p14="http://schemas.microsoft.com/office/powerpoint/2010/main" val="6765799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6C500FA-17E4-4C61-AD8C-2138EC9BB398}"/>
              </a:ext>
            </a:extLst>
          </p:cNvPr>
          <p:cNvSpPr>
            <a:spLocks noGrp="1"/>
          </p:cNvSpPr>
          <p:nvPr>
            <p:ph idx="1"/>
          </p:nvPr>
        </p:nvSpPr>
        <p:spPr>
          <a:xfrm>
            <a:off x="536286" y="3325091"/>
            <a:ext cx="7886700" cy="554182"/>
          </a:xfrm>
        </p:spPr>
        <p:txBody>
          <a:bodyPr>
            <a:normAutofit lnSpcReduction="10000"/>
          </a:bodyPr>
          <a:lstStyle/>
          <a:p>
            <a:pPr marL="0" indent="0" algn="ctr">
              <a:buNone/>
            </a:pPr>
            <a:r>
              <a:rPr lang="es-AR" dirty="0"/>
              <a:t>  </a:t>
            </a:r>
            <a:r>
              <a:rPr lang="es-AR" sz="3600" b="1" dirty="0">
                <a:latin typeface="Calibri" panose="020F0502020204030204" pitchFamily="34" charset="0"/>
                <a:cs typeface="Calibri" panose="020F0502020204030204" pitchFamily="34" charset="0"/>
              </a:rPr>
              <a:t>THANK YOU!</a:t>
            </a:r>
          </a:p>
          <a:p>
            <a:endParaRPr lang="en-US" dirty="0"/>
          </a:p>
        </p:txBody>
      </p:sp>
    </p:spTree>
    <p:extLst>
      <p:ext uri="{BB962C8B-B14F-4D97-AF65-F5344CB8AC3E}">
        <p14:creationId xmlns:p14="http://schemas.microsoft.com/office/powerpoint/2010/main" val="5174923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8279BC9-B995-45DA-8F9F-BA712DA83265}"/>
              </a:ext>
            </a:extLst>
          </p:cNvPr>
          <p:cNvSpPr>
            <a:spLocks noGrp="1"/>
          </p:cNvSpPr>
          <p:nvPr>
            <p:ph idx="1"/>
          </p:nvPr>
        </p:nvSpPr>
        <p:spPr/>
        <p:txBody>
          <a:bodyPr>
            <a:normAutofit/>
          </a:bodyPr>
          <a:lstStyle/>
          <a:p>
            <a:pPr marL="0" indent="0">
              <a:buNone/>
            </a:pPr>
            <a:r>
              <a:rPr lang="en-US" sz="2200" b="1" dirty="0"/>
              <a:t>FoW Project: Desk Research</a:t>
            </a:r>
          </a:p>
          <a:p>
            <a:pPr marL="0" indent="0">
              <a:buNone/>
            </a:pPr>
            <a:endParaRPr lang="en-US" sz="2400" dirty="0"/>
          </a:p>
          <a:p>
            <a:r>
              <a:rPr lang="en-US" sz="2000" dirty="0"/>
              <a:t>Exhaustive process - 100s of documents, articles, laws and policies </a:t>
            </a:r>
            <a:r>
              <a:rPr lang="en-GB" sz="2000" dirty="0"/>
              <a:t>analysed.</a:t>
            </a:r>
          </a:p>
          <a:p>
            <a:r>
              <a:rPr lang="en-US" sz="2000" dirty="0"/>
              <a:t>Combination of quantitative and qualitative approaches.</a:t>
            </a:r>
          </a:p>
          <a:p>
            <a:r>
              <a:rPr lang="en-US" sz="2000" dirty="0"/>
              <a:t>Aim: to provide baseline of current situation in 4 Interventions + start to assess trends for future.</a:t>
            </a:r>
          </a:p>
          <a:p>
            <a:pPr marL="0" indent="0">
              <a:buNone/>
            </a:pPr>
            <a:endParaRPr lang="en-US" sz="2000" dirty="0"/>
          </a:p>
          <a:p>
            <a:pPr lvl="1"/>
            <a:r>
              <a:rPr lang="en-US" sz="2000" b="1" dirty="0"/>
              <a:t>Int. 8: Sector Studies</a:t>
            </a:r>
            <a:r>
              <a:rPr lang="en-US" sz="2000" dirty="0"/>
              <a:t>: ICT - Health – Education – Energy – Finance/Banking</a:t>
            </a:r>
          </a:p>
          <a:p>
            <a:pPr lvl="1"/>
            <a:r>
              <a:rPr lang="en-US" sz="2000" b="1" dirty="0"/>
              <a:t>Int. 9: PwDs</a:t>
            </a:r>
          </a:p>
          <a:p>
            <a:pPr lvl="1"/>
            <a:r>
              <a:rPr lang="en-US" sz="2000" b="1" dirty="0"/>
              <a:t>Int. 10: Mobbing</a:t>
            </a:r>
          </a:p>
          <a:p>
            <a:pPr lvl="1"/>
            <a:r>
              <a:rPr lang="en-US" sz="2000" b="1" dirty="0"/>
              <a:t>Int. 11: Impact Assessment</a:t>
            </a:r>
          </a:p>
          <a:p>
            <a:pPr marL="0" indent="0">
              <a:buNone/>
            </a:pPr>
            <a:endParaRPr lang="en-US" sz="2400" dirty="0"/>
          </a:p>
        </p:txBody>
      </p:sp>
    </p:spTree>
    <p:extLst>
      <p:ext uri="{BB962C8B-B14F-4D97-AF65-F5344CB8AC3E}">
        <p14:creationId xmlns:p14="http://schemas.microsoft.com/office/powerpoint/2010/main" val="17698576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501AA3-B8BF-46EC-AD40-2FBCE813E436}"/>
              </a:ext>
            </a:extLst>
          </p:cNvPr>
          <p:cNvSpPr>
            <a:spLocks noGrp="1"/>
          </p:cNvSpPr>
          <p:nvPr>
            <p:ph idx="1"/>
          </p:nvPr>
        </p:nvSpPr>
        <p:spPr/>
        <p:txBody>
          <a:bodyPr>
            <a:normAutofit/>
          </a:bodyPr>
          <a:lstStyle/>
          <a:p>
            <a:pPr marL="0" indent="0">
              <a:buNone/>
            </a:pPr>
            <a:r>
              <a:rPr lang="en-US" sz="2000" b="1" dirty="0"/>
              <a:t>1. DEFINITIONS FOR MOBBING/ BULLYING/ VIOLENCE/ HARASSMENT AT WORK </a:t>
            </a:r>
          </a:p>
          <a:p>
            <a:pPr marL="0" indent="0">
              <a:buNone/>
            </a:pPr>
            <a:endParaRPr lang="en-US" sz="2200" dirty="0"/>
          </a:p>
          <a:p>
            <a:pPr marL="0" indent="0">
              <a:buNone/>
            </a:pPr>
            <a:endParaRPr lang="en-US" sz="2200" dirty="0"/>
          </a:p>
          <a:p>
            <a:pPr marL="0" indent="0">
              <a:buNone/>
            </a:pPr>
            <a:r>
              <a:rPr lang="en-US" sz="2000" dirty="0"/>
              <a:t>Brodsky: ‘</a:t>
            </a:r>
            <a:r>
              <a:rPr lang="en-US" sz="2000" b="1" dirty="0"/>
              <a:t>repeated and persistent attempts </a:t>
            </a:r>
            <a:r>
              <a:rPr lang="en-US" sz="2000" dirty="0"/>
              <a:t>by one person to </a:t>
            </a:r>
            <a:r>
              <a:rPr lang="en-US" sz="2000" b="1" dirty="0"/>
              <a:t>torment, wear down, frustrate, or get a reaction </a:t>
            </a:r>
            <a:r>
              <a:rPr lang="en-US" sz="2000" dirty="0"/>
              <a:t>from another.’ </a:t>
            </a:r>
          </a:p>
          <a:p>
            <a:pPr marL="0" indent="0">
              <a:buNone/>
            </a:pPr>
            <a:r>
              <a:rPr lang="en-US" sz="2000" dirty="0"/>
              <a:t>Leymann: ‘</a:t>
            </a:r>
            <a:r>
              <a:rPr lang="en-US" sz="2000" b="1" dirty="0"/>
              <a:t>hostile and unethical communication </a:t>
            </a:r>
            <a:r>
              <a:rPr lang="en-US" sz="2000" dirty="0"/>
              <a:t>(…) These actions occur on </a:t>
            </a:r>
            <a:r>
              <a:rPr lang="en-US" sz="2000" b="1" dirty="0"/>
              <a:t>a very frequent basis and over an extended period”</a:t>
            </a:r>
          </a:p>
          <a:p>
            <a:pPr marL="0" indent="0">
              <a:buNone/>
            </a:pPr>
            <a:r>
              <a:rPr lang="en-US" sz="2000" dirty="0"/>
              <a:t>Zapf: ‘It is a process in the course of which </a:t>
            </a:r>
            <a:r>
              <a:rPr lang="en-US" sz="2000" b="1" dirty="0"/>
              <a:t>the person confronted end up in an inferior position</a:t>
            </a:r>
            <a:r>
              <a:rPr lang="en-US" sz="2000" dirty="0"/>
              <a:t>.’ </a:t>
            </a:r>
          </a:p>
          <a:p>
            <a:pPr marL="0" indent="0">
              <a:buNone/>
            </a:pPr>
            <a:endParaRPr lang="en-US" dirty="0"/>
          </a:p>
        </p:txBody>
      </p:sp>
    </p:spTree>
    <p:extLst>
      <p:ext uri="{BB962C8B-B14F-4D97-AF65-F5344CB8AC3E}">
        <p14:creationId xmlns:p14="http://schemas.microsoft.com/office/powerpoint/2010/main" val="3671642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9965BCA-08E5-47E6-A010-F31BCB57BF0D}"/>
              </a:ext>
            </a:extLst>
          </p:cNvPr>
          <p:cNvSpPr>
            <a:spLocks noGrp="1"/>
          </p:cNvSpPr>
          <p:nvPr>
            <p:ph idx="1"/>
          </p:nvPr>
        </p:nvSpPr>
        <p:spPr/>
        <p:txBody>
          <a:bodyPr>
            <a:normAutofit fontScale="25000" lnSpcReduction="20000"/>
          </a:bodyPr>
          <a:lstStyle/>
          <a:p>
            <a:pPr marL="0" indent="0">
              <a:buNone/>
            </a:pPr>
            <a:endParaRPr lang="en-US" sz="8000" dirty="0"/>
          </a:p>
          <a:p>
            <a:pPr marL="0" indent="0">
              <a:buNone/>
            </a:pPr>
            <a:r>
              <a:rPr lang="en-US" sz="8000" dirty="0"/>
              <a:t>European Commission (1994/2007): Includes 3 aspects on Violence at work: </a:t>
            </a:r>
          </a:p>
          <a:p>
            <a:pPr lvl="1"/>
            <a:r>
              <a:rPr lang="en-US" sz="8000" dirty="0"/>
              <a:t>Different forms of </a:t>
            </a:r>
            <a:r>
              <a:rPr lang="en-US" sz="8000" b="1" dirty="0"/>
              <a:t>violence, abuse, threatening and physical attacks. </a:t>
            </a:r>
          </a:p>
          <a:p>
            <a:pPr lvl="1"/>
            <a:r>
              <a:rPr lang="en-US" sz="8000" dirty="0"/>
              <a:t>To </a:t>
            </a:r>
            <a:r>
              <a:rPr lang="en-US" sz="8000" b="1" dirty="0"/>
              <a:t>occur</a:t>
            </a:r>
            <a:r>
              <a:rPr lang="en-US" sz="8000" dirty="0"/>
              <a:t> </a:t>
            </a:r>
            <a:r>
              <a:rPr lang="en-US" sz="8000" b="1" dirty="0"/>
              <a:t>in the workplace</a:t>
            </a:r>
            <a:r>
              <a:rPr lang="en-US" sz="8000" dirty="0"/>
              <a:t>, or in </a:t>
            </a:r>
            <a:r>
              <a:rPr lang="en-US" sz="8000" b="1" dirty="0"/>
              <a:t>circumstances related to work</a:t>
            </a:r>
          </a:p>
          <a:p>
            <a:pPr lvl="1"/>
            <a:r>
              <a:rPr lang="en-US" sz="8000" dirty="0"/>
              <a:t>Violence means a </a:t>
            </a:r>
            <a:r>
              <a:rPr lang="en-US" sz="8000" b="1" dirty="0"/>
              <a:t>challenge to employees’ safety, well-being, and health. </a:t>
            </a:r>
          </a:p>
          <a:p>
            <a:pPr marL="0" indent="0">
              <a:buNone/>
            </a:pPr>
            <a:endParaRPr lang="en-US" sz="8000" dirty="0"/>
          </a:p>
          <a:p>
            <a:pPr marL="0" indent="0">
              <a:buNone/>
            </a:pPr>
            <a:r>
              <a:rPr lang="en-US" sz="8000" dirty="0"/>
              <a:t>ILO C190, Violence and Harassment Convention (2019), the definitions are:</a:t>
            </a:r>
          </a:p>
          <a:p>
            <a:pPr lvl="1"/>
            <a:r>
              <a:rPr lang="en-US" sz="8000" dirty="0"/>
              <a:t>the term “violence and harassment” in the world of work refers to ´a range of </a:t>
            </a:r>
            <a:r>
              <a:rPr lang="en-US" sz="8000" b="1" dirty="0"/>
              <a:t>unacceptable </a:t>
            </a:r>
            <a:r>
              <a:rPr lang="en-GB" sz="8000" b="1" dirty="0"/>
              <a:t>behaviours</a:t>
            </a:r>
            <a:r>
              <a:rPr lang="en-US" sz="8000" b="1" dirty="0"/>
              <a:t> and practices</a:t>
            </a:r>
            <a:r>
              <a:rPr lang="en-US" sz="8000" dirty="0"/>
              <a:t>, or </a:t>
            </a:r>
            <a:r>
              <a:rPr lang="en-US" sz="8000" b="1" dirty="0"/>
              <a:t>threats </a:t>
            </a:r>
            <a:r>
              <a:rPr lang="en-US" sz="8000" dirty="0"/>
              <a:t>thereof, (…), that aim at, result in, or are likely to result </a:t>
            </a:r>
            <a:r>
              <a:rPr lang="en-US" sz="8000" b="1" dirty="0"/>
              <a:t>in physical, psychological, sexual, or economic harm, and includes gender-based violence</a:t>
            </a:r>
            <a:r>
              <a:rPr lang="en-US" sz="8000" dirty="0"/>
              <a:t> and harassment´</a:t>
            </a:r>
          </a:p>
          <a:p>
            <a:pPr marL="0" indent="0">
              <a:buNone/>
            </a:pPr>
            <a:endParaRPr lang="en-US" dirty="0"/>
          </a:p>
        </p:txBody>
      </p:sp>
    </p:spTree>
    <p:extLst>
      <p:ext uri="{BB962C8B-B14F-4D97-AF65-F5344CB8AC3E}">
        <p14:creationId xmlns:p14="http://schemas.microsoft.com/office/powerpoint/2010/main" val="40108106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F0F867A-221B-48E8-85D5-FF81FBEE2820}"/>
              </a:ext>
            </a:extLst>
          </p:cNvPr>
          <p:cNvSpPr>
            <a:spLocks noGrp="1"/>
          </p:cNvSpPr>
          <p:nvPr>
            <p:ph idx="1"/>
          </p:nvPr>
        </p:nvSpPr>
        <p:spPr/>
        <p:txBody>
          <a:bodyPr>
            <a:normAutofit fontScale="92500" lnSpcReduction="10000"/>
          </a:bodyPr>
          <a:lstStyle/>
          <a:p>
            <a:pPr marL="0" indent="0">
              <a:buNone/>
            </a:pPr>
            <a:r>
              <a:rPr lang="en-US" sz="2200" b="1" dirty="0"/>
              <a:t>2. Awareness of problems of mobbing </a:t>
            </a:r>
          </a:p>
          <a:p>
            <a:pPr marL="0" indent="0">
              <a:buNone/>
            </a:pPr>
            <a:r>
              <a:rPr lang="en-US" sz="2200" b="1" dirty="0"/>
              <a:t>2.1. National legislation of mobbing and work- related violence in European countries</a:t>
            </a:r>
          </a:p>
          <a:p>
            <a:r>
              <a:rPr lang="en-US" sz="2200" b="1" dirty="0"/>
              <a:t>France: </a:t>
            </a:r>
            <a:r>
              <a:rPr lang="en-US" sz="2200" dirty="0"/>
              <a:t>the Labour Code stipulates an obligation, for the director of the enterprise, to prevent moral harassment at work by making ‘all the necessary provisions aimed at preventing activities constituting moral harassment’ </a:t>
            </a:r>
          </a:p>
          <a:p>
            <a:r>
              <a:rPr lang="en-US" sz="2200" b="1" dirty="0"/>
              <a:t>Resolution of European Parliament (2018),</a:t>
            </a:r>
            <a:r>
              <a:rPr lang="en-US" sz="2200" dirty="0"/>
              <a:t> includes measures in the EU: </a:t>
            </a:r>
          </a:p>
          <a:p>
            <a:pPr lvl="1"/>
            <a:r>
              <a:rPr lang="en-US" sz="2200" dirty="0"/>
              <a:t>To </a:t>
            </a:r>
            <a:r>
              <a:rPr lang="en-US" sz="2200" b="1" dirty="0"/>
              <a:t>understand the barriers </a:t>
            </a:r>
            <a:r>
              <a:rPr lang="en-US" sz="2200" dirty="0"/>
              <a:t>that victims face in reporting cases of mobbing in the workplace and </a:t>
            </a:r>
            <a:r>
              <a:rPr lang="en-US" sz="2200" b="1" dirty="0"/>
              <a:t>to offer them full support to report these cases safely</a:t>
            </a:r>
            <a:r>
              <a:rPr lang="en-US" sz="2200" dirty="0"/>
              <a:t>, without fear of consequences. </a:t>
            </a:r>
          </a:p>
          <a:p>
            <a:pPr lvl="1"/>
            <a:r>
              <a:rPr lang="en-US" sz="2200" dirty="0"/>
              <a:t>It also calls on member states to encourage workplace policies based on </a:t>
            </a:r>
            <a:r>
              <a:rPr lang="en-US" sz="2200" b="1" dirty="0"/>
              <a:t>prevention, confidential procedures to deal with complaints</a:t>
            </a:r>
            <a:r>
              <a:rPr lang="en-US" sz="2200" dirty="0"/>
              <a:t>, and tough and </a:t>
            </a:r>
            <a:r>
              <a:rPr lang="en-US" sz="2200" b="1" dirty="0"/>
              <a:t>dissuasive sanctions for perpetrators</a:t>
            </a:r>
          </a:p>
          <a:p>
            <a:pPr marL="457200" lvl="1" indent="0">
              <a:buNone/>
            </a:pPr>
            <a:endParaRPr lang="en-US" sz="2200" b="1" dirty="0"/>
          </a:p>
        </p:txBody>
      </p:sp>
    </p:spTree>
    <p:extLst>
      <p:ext uri="{BB962C8B-B14F-4D97-AF65-F5344CB8AC3E}">
        <p14:creationId xmlns:p14="http://schemas.microsoft.com/office/powerpoint/2010/main" val="27243340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8815A75-77EA-463D-9947-285B5686874D}"/>
              </a:ext>
            </a:extLst>
          </p:cNvPr>
          <p:cNvSpPr>
            <a:spLocks noGrp="1"/>
          </p:cNvSpPr>
          <p:nvPr>
            <p:ph idx="1"/>
          </p:nvPr>
        </p:nvSpPr>
        <p:spPr/>
        <p:txBody>
          <a:bodyPr>
            <a:normAutofit/>
          </a:bodyPr>
          <a:lstStyle/>
          <a:p>
            <a:pPr marL="0" indent="0">
              <a:buNone/>
            </a:pPr>
            <a:r>
              <a:rPr lang="en-US" sz="2000" b="1" dirty="0"/>
              <a:t>2.2.Public Policies on Mobbing and Work- Related Violence in European Countries</a:t>
            </a:r>
          </a:p>
          <a:p>
            <a:pPr marL="0" indent="0">
              <a:buNone/>
            </a:pPr>
            <a:endParaRPr lang="en-US" sz="2000" b="1" dirty="0"/>
          </a:p>
          <a:p>
            <a:r>
              <a:rPr lang="en-GB" sz="2000" dirty="0"/>
              <a:t>The Netherlands: </a:t>
            </a:r>
            <a:r>
              <a:rPr lang="en-GB" sz="2000" b="1" dirty="0"/>
              <a:t>The responsibilities of the employer </a:t>
            </a:r>
            <a:r>
              <a:rPr lang="en-GB" sz="2000" dirty="0"/>
              <a:t>according to Article 1.3e of the Working Conditions Act:</a:t>
            </a:r>
          </a:p>
          <a:p>
            <a:pPr lvl="1"/>
            <a:r>
              <a:rPr lang="en-GB" sz="2000" b="1" dirty="0"/>
              <a:t>Each employer must ensure that psychosocial aspects </a:t>
            </a:r>
            <a:r>
              <a:rPr lang="en-GB" sz="2000" dirty="0"/>
              <a:t>such as sexual harassment, bullying, and violence do not cause harm to the workers. </a:t>
            </a:r>
          </a:p>
          <a:p>
            <a:pPr lvl="1"/>
            <a:r>
              <a:rPr lang="en-GB" sz="2000" dirty="0"/>
              <a:t>The employer must set up a </a:t>
            </a:r>
            <a:r>
              <a:rPr lang="en-GB" sz="2000" b="1" dirty="0"/>
              <a:t>preventive policy </a:t>
            </a:r>
            <a:r>
              <a:rPr lang="en-GB" sz="2000" dirty="0"/>
              <a:t>in the company and develop a plan of how to approach these risks. </a:t>
            </a:r>
          </a:p>
          <a:p>
            <a:pPr lvl="1"/>
            <a:r>
              <a:rPr lang="en-GB" sz="2000" dirty="0"/>
              <a:t>The policy must be part of a </a:t>
            </a:r>
            <a:r>
              <a:rPr lang="en-GB" sz="2000" b="1" dirty="0"/>
              <a:t>global prevention policy </a:t>
            </a:r>
            <a:r>
              <a:rPr lang="en-GB" sz="2000" dirty="0"/>
              <a:t>in the company. </a:t>
            </a:r>
          </a:p>
          <a:p>
            <a:pPr lvl="1"/>
            <a:r>
              <a:rPr lang="en-GB" sz="2000" dirty="0"/>
              <a:t>The </a:t>
            </a:r>
            <a:r>
              <a:rPr lang="en-GB" sz="2000" b="1" dirty="0"/>
              <a:t>psychosocial risks </a:t>
            </a:r>
            <a:r>
              <a:rPr lang="en-GB" sz="2000" dirty="0"/>
              <a:t>are inventoried in the risk analysis of the company. </a:t>
            </a:r>
            <a:endParaRPr lang="en-US" sz="2000" dirty="0"/>
          </a:p>
        </p:txBody>
      </p:sp>
    </p:spTree>
    <p:extLst>
      <p:ext uri="{BB962C8B-B14F-4D97-AF65-F5344CB8AC3E}">
        <p14:creationId xmlns:p14="http://schemas.microsoft.com/office/powerpoint/2010/main" val="31321121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E2EE56C-25E7-4EBE-BDFC-1ECF18E3AFF6}"/>
              </a:ext>
            </a:extLst>
          </p:cNvPr>
          <p:cNvSpPr>
            <a:spLocks noGrp="1"/>
          </p:cNvSpPr>
          <p:nvPr>
            <p:ph idx="1"/>
          </p:nvPr>
        </p:nvSpPr>
        <p:spPr/>
        <p:txBody>
          <a:bodyPr>
            <a:normAutofit fontScale="70000" lnSpcReduction="20000"/>
          </a:bodyPr>
          <a:lstStyle/>
          <a:p>
            <a:pPr marL="0" indent="0">
              <a:buNone/>
            </a:pPr>
            <a:r>
              <a:rPr lang="en-US" b="1" dirty="0"/>
              <a:t>3. </a:t>
            </a:r>
            <a:r>
              <a:rPr lang="en-US" sz="2900" b="1" dirty="0"/>
              <a:t>EUROPEAN AND INTERNATIONAL APPROACHES TO REDUCE MOBBING/WORK-RELATED VIOLENCE</a:t>
            </a:r>
          </a:p>
          <a:p>
            <a:pPr marL="0" indent="0">
              <a:buNone/>
            </a:pPr>
            <a:r>
              <a:rPr lang="en-US" sz="2900" b="1" dirty="0"/>
              <a:t>3.1. European Framework for Psychosocial Risk Management (PRIMA-EF)  (2000)</a:t>
            </a:r>
          </a:p>
          <a:p>
            <a:endParaRPr lang="en-GB" sz="2900" dirty="0"/>
          </a:p>
          <a:p>
            <a:r>
              <a:rPr lang="en-GB" sz="2900" dirty="0"/>
              <a:t>Promotion of awareness and recognition of bullying/mobbing in EU countries and organisations  </a:t>
            </a:r>
          </a:p>
          <a:p>
            <a:r>
              <a:rPr lang="en-GB" sz="2900" dirty="0"/>
              <a:t>Bullying/mobbing at work needs to be seen as a work environment problem and prevention and reduction should concentrate on reducing the risks</a:t>
            </a:r>
          </a:p>
          <a:p>
            <a:r>
              <a:rPr lang="en-GB" sz="2900" dirty="0"/>
              <a:t>Anti-bullying/mobbing policies and codes of conduct including clear and operable procedures to prevent and deal with bullying should be built</a:t>
            </a:r>
          </a:p>
          <a:p>
            <a:r>
              <a:rPr lang="en-GB" sz="2900" dirty="0"/>
              <a:t>Management interventions are essential in the prevention of bullying/mobbing</a:t>
            </a:r>
          </a:p>
          <a:p>
            <a:r>
              <a:rPr lang="en-GB" sz="2900" dirty="0"/>
              <a:t>When a bullying/mobbing case arises, it needs to be oversaw and settled immediately with those involved</a:t>
            </a:r>
          </a:p>
          <a:p>
            <a:pPr marL="0" indent="0">
              <a:buNone/>
            </a:pPr>
            <a:endParaRPr lang="en-US" dirty="0"/>
          </a:p>
          <a:p>
            <a:endParaRPr lang="en-US" dirty="0"/>
          </a:p>
          <a:p>
            <a:endParaRPr lang="en-US" dirty="0"/>
          </a:p>
        </p:txBody>
      </p:sp>
    </p:spTree>
    <p:extLst>
      <p:ext uri="{BB962C8B-B14F-4D97-AF65-F5344CB8AC3E}">
        <p14:creationId xmlns:p14="http://schemas.microsoft.com/office/powerpoint/2010/main" val="13978896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0693144-3802-409F-9366-8FE81910584D}"/>
              </a:ext>
            </a:extLst>
          </p:cNvPr>
          <p:cNvSpPr>
            <a:spLocks noGrp="1"/>
          </p:cNvSpPr>
          <p:nvPr>
            <p:ph idx="1"/>
          </p:nvPr>
        </p:nvSpPr>
        <p:spPr/>
        <p:txBody>
          <a:bodyPr>
            <a:normAutofit/>
          </a:bodyPr>
          <a:lstStyle/>
          <a:p>
            <a:pPr marL="0" indent="0">
              <a:buNone/>
            </a:pPr>
            <a:r>
              <a:rPr lang="en-US" sz="2200" b="1" dirty="0"/>
              <a:t>3.2. ILO Strategies to tackle mobbing/violence at work</a:t>
            </a:r>
          </a:p>
          <a:p>
            <a:endParaRPr lang="en-US" sz="2200" dirty="0"/>
          </a:p>
          <a:p>
            <a:r>
              <a:rPr lang="en-US" sz="2200" dirty="0"/>
              <a:t>After approbation of the Convention 190 on Violence and Harassment:</a:t>
            </a:r>
          </a:p>
          <a:p>
            <a:pPr lvl="1"/>
            <a:r>
              <a:rPr lang="en-US" sz="2200" b="1" dirty="0"/>
              <a:t>They intentionally broaden the definition of where and how work happens (</a:t>
            </a:r>
            <a:r>
              <a:rPr lang="en-US" sz="2200" dirty="0"/>
              <a:t>including related activities—such as communication, travel, and commute—and account for the impacts of domestic violence)</a:t>
            </a:r>
          </a:p>
          <a:p>
            <a:r>
              <a:rPr lang="en-US" sz="2200" dirty="0"/>
              <a:t>The recommendation 206 establish a uniform set of minimum standards that can help shape new policies and practices to recognize the dignity and value of all workers, avoiding any kind of violence</a:t>
            </a:r>
          </a:p>
          <a:p>
            <a:endParaRPr lang="en-US" dirty="0"/>
          </a:p>
        </p:txBody>
      </p:sp>
    </p:spTree>
    <p:extLst>
      <p:ext uri="{BB962C8B-B14F-4D97-AF65-F5344CB8AC3E}">
        <p14:creationId xmlns:p14="http://schemas.microsoft.com/office/powerpoint/2010/main" val="23423108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2D5FD2A-92CA-42DB-8C3F-DD8C31B5F003}"/>
              </a:ext>
            </a:extLst>
          </p:cNvPr>
          <p:cNvSpPr>
            <a:spLocks noGrp="1"/>
          </p:cNvSpPr>
          <p:nvPr>
            <p:ph idx="1"/>
          </p:nvPr>
        </p:nvSpPr>
        <p:spPr/>
        <p:txBody>
          <a:bodyPr>
            <a:normAutofit/>
          </a:bodyPr>
          <a:lstStyle/>
          <a:p>
            <a:pPr marL="0" indent="0">
              <a:buNone/>
            </a:pPr>
            <a:r>
              <a:rPr lang="en-US" sz="2000" b="1" dirty="0"/>
              <a:t>3. 3. World Health </a:t>
            </a:r>
            <a:r>
              <a:rPr lang="en-GB" sz="2000" b="1" dirty="0"/>
              <a:t>Organisation (WHO)</a:t>
            </a:r>
          </a:p>
          <a:p>
            <a:pPr marL="0" indent="0">
              <a:buNone/>
            </a:pPr>
            <a:r>
              <a:rPr lang="en-GB" sz="2000" dirty="0"/>
              <a:t>1. The employer should adopt </a:t>
            </a:r>
            <a:r>
              <a:rPr lang="en-US" sz="2000" dirty="0"/>
              <a:t>ways to inform and train managers and staff. </a:t>
            </a:r>
          </a:p>
          <a:p>
            <a:pPr marL="0" indent="0">
              <a:buNone/>
            </a:pPr>
            <a:r>
              <a:rPr lang="en-US" sz="2000" dirty="0"/>
              <a:t>2. Once harassment (mobbing) has started, the following methods proposed includes:</a:t>
            </a:r>
          </a:p>
          <a:p>
            <a:pPr marL="457200" lvl="1" indent="0">
              <a:buNone/>
            </a:pPr>
            <a:r>
              <a:rPr lang="en-US" sz="2000" dirty="0"/>
              <a:t>•	a confidant/e</a:t>
            </a:r>
          </a:p>
          <a:p>
            <a:pPr marL="457200" lvl="1" indent="0">
              <a:buNone/>
            </a:pPr>
            <a:r>
              <a:rPr lang="en-US" sz="2000" dirty="0"/>
              <a:t>•	a mediator</a:t>
            </a:r>
          </a:p>
          <a:p>
            <a:pPr marL="0" indent="0">
              <a:buNone/>
            </a:pPr>
            <a:r>
              <a:rPr lang="en-US" sz="2000" dirty="0"/>
              <a:t>3. Measures to help workers recover their health and dignity. </a:t>
            </a:r>
          </a:p>
          <a:p>
            <a:pPr lvl="1"/>
            <a:r>
              <a:rPr lang="en-US" sz="2000" b="1" dirty="0"/>
              <a:t>Early diagnosis of health effects </a:t>
            </a:r>
            <a:r>
              <a:rPr lang="en-US" sz="2000" dirty="0"/>
              <a:t>can help reduce the consequences at all levels (the individual, the family, the social network). </a:t>
            </a:r>
          </a:p>
          <a:p>
            <a:pPr lvl="1"/>
            <a:r>
              <a:rPr lang="en-US" sz="2000" b="1" dirty="0"/>
              <a:t>Consciousness-raising groups </a:t>
            </a:r>
            <a:r>
              <a:rPr lang="en-US" sz="2000" dirty="0"/>
              <a:t>that bring together people who have suffered mobbing in different situations. </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3324844413"/>
      </p:ext>
    </p:extLst>
  </p:cSld>
  <p:clrMapOvr>
    <a:masterClrMapping/>
  </p:clrMapOvr>
</p:sld>
</file>

<file path=ppt/theme/theme1.xml><?xml version="1.0" encoding="utf-8"?>
<a:theme xmlns:a="http://schemas.openxmlformats.org/drawingml/2006/main" name="Office Theme">
  <a:themeElements>
    <a:clrScheme name="Gelis">
      <a:dk1>
        <a:srgbClr val="000000"/>
      </a:dk1>
      <a:lt1>
        <a:srgbClr val="FFFFFF"/>
      </a:lt1>
      <a:dk2>
        <a:srgbClr val="0089C3"/>
      </a:dk2>
      <a:lt2>
        <a:srgbClr val="E7E6E6"/>
      </a:lt2>
      <a:accent1>
        <a:srgbClr val="F2B229"/>
      </a:accent1>
      <a:accent2>
        <a:srgbClr val="682979"/>
      </a:accent2>
      <a:accent3>
        <a:srgbClr val="5D5795"/>
      </a:accent3>
      <a:accent4>
        <a:srgbClr val="272652"/>
      </a:accent4>
      <a:accent5>
        <a:srgbClr val="00A4D2"/>
      </a:accent5>
      <a:accent6>
        <a:srgbClr val="87AE3F"/>
      </a:accent6>
      <a:hlink>
        <a:srgbClr val="B4273D"/>
      </a:hlink>
      <a:folHlink>
        <a:srgbClr val="D81963"/>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2763</TotalTime>
  <Words>887</Words>
  <Application>Microsoft Office PowerPoint</Application>
  <PresentationFormat>On-screen Show (4:3)</PresentationFormat>
  <Paragraphs>73</Paragraphs>
  <Slides>11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Arial Black</vt:lpstr>
      <vt:lpstr>Calibri</vt:lpstr>
      <vt:lpstr>Office Theme</vt:lpstr>
      <vt:lpstr>  Int. 10  Pre-Study Workshop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Cavlan Basarir</dc:creator>
  <cp:lastModifiedBy>Michael Chambers</cp:lastModifiedBy>
  <cp:revision>112</cp:revision>
  <dcterms:created xsi:type="dcterms:W3CDTF">2017-09-19T16:43:33Z</dcterms:created>
  <dcterms:modified xsi:type="dcterms:W3CDTF">2022-10-30T09:25:46Z</dcterms:modified>
</cp:coreProperties>
</file>