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4"/>
  </p:notesMasterIdLst>
  <p:sldIdLst>
    <p:sldId id="256" r:id="rId2"/>
    <p:sldId id="294" r:id="rId3"/>
    <p:sldId id="295" r:id="rId4"/>
    <p:sldId id="296" r:id="rId5"/>
    <p:sldId id="272" r:id="rId6"/>
    <p:sldId id="276" r:id="rId7"/>
    <p:sldId id="293" r:id="rId8"/>
    <p:sldId id="284" r:id="rId9"/>
    <p:sldId id="285" r:id="rId10"/>
    <p:sldId id="286" r:id="rId11"/>
    <p:sldId id="287" r:id="rId12"/>
    <p:sldId id="278" r:id="rId13"/>
    <p:sldId id="282" r:id="rId14"/>
    <p:sldId id="283" r:id="rId15"/>
    <p:sldId id="291" r:id="rId16"/>
    <p:sldId id="290" r:id="rId17"/>
    <p:sldId id="289" r:id="rId18"/>
    <p:sldId id="292" r:id="rId19"/>
    <p:sldId id="279" r:id="rId20"/>
    <p:sldId id="280" r:id="rId21"/>
    <p:sldId id="297" r:id="rId22"/>
    <p:sldId id="298" r:id="rId23"/>
    <p:sldId id="299" r:id="rId24"/>
    <p:sldId id="300" r:id="rId25"/>
    <p:sldId id="301" r:id="rId26"/>
    <p:sldId id="281" r:id="rId27"/>
    <p:sldId id="309" r:id="rId28"/>
    <p:sldId id="302" r:id="rId29"/>
    <p:sldId id="310" r:id="rId30"/>
    <p:sldId id="311" r:id="rId31"/>
    <p:sldId id="312" r:id="rId32"/>
    <p:sldId id="313" r:id="rId33"/>
    <p:sldId id="314" r:id="rId34"/>
    <p:sldId id="303" r:id="rId35"/>
    <p:sldId id="315" r:id="rId36"/>
    <p:sldId id="304" r:id="rId37"/>
    <p:sldId id="316" r:id="rId38"/>
    <p:sldId id="317" r:id="rId39"/>
    <p:sldId id="318" r:id="rId40"/>
    <p:sldId id="319" r:id="rId41"/>
    <p:sldId id="305" r:id="rId42"/>
    <p:sldId id="308"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5391"/>
    <a:srgbClr val="FFA000"/>
    <a:srgbClr val="D70000"/>
    <a:srgbClr val="C522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89" autoAdjust="0"/>
    <p:restoredTop sz="95238" autoAdjust="0"/>
  </p:normalViewPr>
  <p:slideViewPr>
    <p:cSldViewPr snapToGrid="0" snapToObjects="1" showGuides="1">
      <p:cViewPr varScale="1">
        <p:scale>
          <a:sx n="72" d="100"/>
          <a:sy n="72" d="100"/>
        </p:scale>
        <p:origin x="1036" y="52"/>
      </p:cViewPr>
      <p:guideLst>
        <p:guide orient="horz" pos="2160"/>
        <p:guide pos="2880"/>
      </p:guideLst>
    </p:cSldViewPr>
  </p:slideViewPr>
  <p:notesTextViewPr>
    <p:cViewPr>
      <p:scale>
        <a:sx n="1" d="1"/>
        <a:sy n="1" d="1"/>
      </p:scale>
      <p:origin x="0" y="0"/>
    </p:cViewPr>
  </p:notesText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 Id="rId4" Type="http://schemas.openxmlformats.org/officeDocument/2006/relationships/image" Target="../media/image6.png"/></Relationships>
</file>

<file path=ppt/diagrams/_rels/data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 Id="rId4" Type="http://schemas.openxmlformats.org/officeDocument/2006/relationships/image" Target="../media/image12.png"/></Relationships>
</file>

<file path=ppt/diagrams/_rels/drawing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 Id="rId4" Type="http://schemas.openxmlformats.org/officeDocument/2006/relationships/image" Target="../media/image6.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 Id="rId4"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CBA2A4-AAAE-474D-A676-FD9AE1B46626}" type="doc">
      <dgm:prSet loTypeId="urn:microsoft.com/office/officeart/2005/8/layout/vList3" loCatId="list" qsTypeId="urn:microsoft.com/office/officeart/2005/8/quickstyle/simple5" qsCatId="simple" csTypeId="urn:microsoft.com/office/officeart/2005/8/colors/accent3_3" csCatId="accent3" phldr="1"/>
      <dgm:spPr/>
      <dgm:t>
        <a:bodyPr/>
        <a:lstStyle/>
        <a:p>
          <a:endParaRPr lang="en-US"/>
        </a:p>
      </dgm:t>
    </dgm:pt>
    <dgm:pt modelId="{D3590CF5-B1FF-F74C-9E19-03D6F5E805E8}">
      <dgm:prSet/>
      <dgm:spPr>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dgm:spPr>
      <dgm:t>
        <a:bodyPr lIns="1080000"/>
        <a:lstStyle/>
        <a:p>
          <a:pPr algn="l"/>
          <a:r>
            <a:rPr lang="tr-TR" b="1" noProof="0" dirty="0">
              <a:solidFill>
                <a:schemeClr val="accent4"/>
              </a:solidFill>
            </a:rPr>
            <a:t>Geliştiren: </a:t>
          </a:r>
          <a:r>
            <a:rPr lang="tr-TR" noProof="0" dirty="0">
              <a:solidFill>
                <a:schemeClr val="accent4"/>
              </a:solidFill>
            </a:rPr>
            <a:t>Çalışma ve Sosyal Güvenlik Bakanlığı</a:t>
          </a:r>
          <a:br>
            <a:rPr lang="tr-TR" noProof="0" dirty="0">
              <a:solidFill>
                <a:schemeClr val="accent4"/>
              </a:solidFill>
            </a:rPr>
          </a:br>
          <a:r>
            <a:rPr lang="tr-TR" noProof="0" dirty="0">
              <a:solidFill>
                <a:schemeClr val="accent4"/>
              </a:solidFill>
            </a:rPr>
            <a:t>(Çalışma Genel Müdürlüğü/İstihdam Politikaları Daire Başkanlığı)</a:t>
          </a:r>
          <a:endParaRPr lang="tr-TR" b="1" noProof="0" dirty="0">
            <a:solidFill>
              <a:schemeClr val="accent4"/>
            </a:solidFill>
          </a:endParaRPr>
        </a:p>
      </dgm:t>
    </dgm:pt>
    <dgm:pt modelId="{40EF138E-5DED-7D46-849D-B48EEB388902}" type="parTrans" cxnId="{FEE34F32-F94D-D44F-9799-DD72B4B0A2D1}">
      <dgm:prSet/>
      <dgm:spPr/>
      <dgm:t>
        <a:bodyPr/>
        <a:lstStyle/>
        <a:p>
          <a:endParaRPr lang="en-US"/>
        </a:p>
      </dgm:t>
    </dgm:pt>
    <dgm:pt modelId="{CD3858D5-C35B-4A4F-A797-3C1E86FAEBC1}" type="sibTrans" cxnId="{FEE34F32-F94D-D44F-9799-DD72B4B0A2D1}">
      <dgm:prSet/>
      <dgm:spPr/>
      <dgm:t>
        <a:bodyPr/>
        <a:lstStyle/>
        <a:p>
          <a:endParaRPr lang="en-US"/>
        </a:p>
      </dgm:t>
    </dgm:pt>
    <dgm:pt modelId="{DDB2E8BE-1C55-174D-A3E1-A627892D25C7}">
      <dgm:prSet/>
      <dgm:spPr>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dgm:spPr>
      <dgm:t>
        <a:bodyPr lIns="1080000"/>
        <a:lstStyle/>
        <a:p>
          <a:pPr algn="l"/>
          <a:r>
            <a:rPr lang="tr-TR" b="1" noProof="0" dirty="0">
              <a:solidFill>
                <a:schemeClr val="accent4"/>
              </a:solidFill>
            </a:rPr>
            <a:t>Uygulayan: </a:t>
          </a:r>
          <a:r>
            <a:rPr lang="tr-TR" noProof="0" dirty="0">
              <a:solidFill>
                <a:schemeClr val="accent4"/>
              </a:solidFill>
            </a:rPr>
            <a:t>W</a:t>
          </a:r>
          <a:r>
            <a:rPr lang="en-US" noProof="0" dirty="0">
              <a:solidFill>
                <a:schemeClr val="accent4"/>
              </a:solidFill>
            </a:rPr>
            <a:t>E</a:t>
          </a:r>
          <a:r>
            <a:rPr lang="tr-TR" noProof="0" dirty="0">
              <a:solidFill>
                <a:schemeClr val="accent4"/>
              </a:solidFill>
            </a:rPr>
            <a:t>global liderliğinde kurulan konsorsiyum</a:t>
          </a:r>
          <a:endParaRPr lang="tr-TR" b="1" noProof="0" dirty="0">
            <a:solidFill>
              <a:schemeClr val="accent4"/>
            </a:solidFill>
          </a:endParaRPr>
        </a:p>
      </dgm:t>
    </dgm:pt>
    <dgm:pt modelId="{889ABB1D-E722-9A45-9539-4879355E209D}" type="sibTrans" cxnId="{266AC045-5AD4-B04A-81C6-591EBC4916F1}">
      <dgm:prSet/>
      <dgm:spPr/>
      <dgm:t>
        <a:bodyPr/>
        <a:lstStyle/>
        <a:p>
          <a:endParaRPr lang="en-US"/>
        </a:p>
      </dgm:t>
    </dgm:pt>
    <dgm:pt modelId="{A842FC8F-1E06-0A40-A3EA-F25E49441DEC}" type="parTrans" cxnId="{266AC045-5AD4-B04A-81C6-591EBC4916F1}">
      <dgm:prSet/>
      <dgm:spPr/>
      <dgm:t>
        <a:bodyPr/>
        <a:lstStyle/>
        <a:p>
          <a:endParaRPr lang="en-US"/>
        </a:p>
      </dgm:t>
    </dgm:pt>
    <dgm:pt modelId="{EB62F695-9FFB-AE41-A300-521D78C1616F}">
      <dgm:prSet/>
      <dgm:spPr>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dgm:spPr>
      <dgm:t>
        <a:bodyPr lIns="1080000"/>
        <a:lstStyle/>
        <a:p>
          <a:pPr algn="l"/>
          <a:r>
            <a:rPr lang="tr-TR" b="1" noProof="0" dirty="0">
              <a:solidFill>
                <a:schemeClr val="accent4"/>
              </a:solidFill>
            </a:rPr>
            <a:t>Finans</a:t>
          </a:r>
          <a:r>
            <a:rPr lang="en-GB" b="1" noProof="0" dirty="0">
              <a:solidFill>
                <a:schemeClr val="accent4"/>
              </a:solidFill>
            </a:rPr>
            <a:t>e </a:t>
          </a:r>
          <a:r>
            <a:rPr lang="en-GB" b="1" noProof="0" dirty="0" err="1">
              <a:solidFill>
                <a:schemeClr val="accent4"/>
              </a:solidFill>
            </a:rPr>
            <a:t>eden</a:t>
          </a:r>
          <a:r>
            <a:rPr lang="tr-TR" b="1" noProof="0" dirty="0">
              <a:solidFill>
                <a:schemeClr val="accent4"/>
              </a:solidFill>
            </a:rPr>
            <a:t>: </a:t>
          </a:r>
          <a:r>
            <a:rPr lang="tr-TR" noProof="0" dirty="0">
              <a:solidFill>
                <a:schemeClr val="accent4"/>
              </a:solidFill>
            </a:rPr>
            <a:t>A</a:t>
          </a:r>
          <a:r>
            <a:rPr lang="en-GB" noProof="0" dirty="0" err="1">
              <a:solidFill>
                <a:schemeClr val="accent4"/>
              </a:solidFill>
            </a:rPr>
            <a:t>vrupa</a:t>
          </a:r>
          <a:r>
            <a:rPr lang="en-GB" noProof="0" dirty="0">
              <a:solidFill>
                <a:schemeClr val="accent4"/>
              </a:solidFill>
            </a:rPr>
            <a:t> </a:t>
          </a:r>
          <a:r>
            <a:rPr lang="tr-TR" noProof="0" dirty="0">
              <a:solidFill>
                <a:schemeClr val="accent4"/>
              </a:solidFill>
            </a:rPr>
            <a:t>B</a:t>
          </a:r>
          <a:r>
            <a:rPr lang="en-GB" noProof="0" dirty="0" err="1">
              <a:solidFill>
                <a:schemeClr val="accent4"/>
              </a:solidFill>
            </a:rPr>
            <a:t>irliği</a:t>
          </a:r>
          <a:r>
            <a:rPr lang="tr-TR" noProof="0" dirty="0">
              <a:solidFill>
                <a:schemeClr val="accent4"/>
              </a:solidFill>
            </a:rPr>
            <a:t> ve Türkiye Cumhuriyeti</a:t>
          </a:r>
          <a:endParaRPr lang="tr-TR" b="1" noProof="0" dirty="0">
            <a:solidFill>
              <a:schemeClr val="accent4"/>
            </a:solidFill>
          </a:endParaRPr>
        </a:p>
      </dgm:t>
    </dgm:pt>
    <dgm:pt modelId="{784893A3-4F9E-0B4A-99BD-E78D4F1C78FE}" type="sibTrans" cxnId="{27D6B200-57F7-8941-BE83-FDEEB6B2FC3D}">
      <dgm:prSet/>
      <dgm:spPr/>
      <dgm:t>
        <a:bodyPr/>
        <a:lstStyle/>
        <a:p>
          <a:endParaRPr lang="en-US"/>
        </a:p>
      </dgm:t>
    </dgm:pt>
    <dgm:pt modelId="{DEBB58D9-90D3-B746-BB23-1211FABAD21B}" type="parTrans" cxnId="{27D6B200-57F7-8941-BE83-FDEEB6B2FC3D}">
      <dgm:prSet/>
      <dgm:spPr/>
      <dgm:t>
        <a:bodyPr/>
        <a:lstStyle/>
        <a:p>
          <a:endParaRPr lang="en-US"/>
        </a:p>
      </dgm:t>
    </dgm:pt>
    <dgm:pt modelId="{A01F9824-1BE7-A245-AA90-C1A48DB72512}">
      <dgm:prSet/>
      <dgm:spPr>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dgm:spPr>
      <dgm:t>
        <a:bodyPr lIns="1080000"/>
        <a:lstStyle/>
        <a:p>
          <a:pPr algn="l"/>
          <a:r>
            <a:rPr lang="en-GB" b="1" noProof="0" dirty="0" err="1">
              <a:solidFill>
                <a:schemeClr val="accent4"/>
              </a:solidFill>
            </a:rPr>
            <a:t>Denetleyici</a:t>
          </a:r>
          <a:r>
            <a:rPr lang="tr-TR" b="1" noProof="0" dirty="0">
              <a:solidFill>
                <a:schemeClr val="accent4"/>
              </a:solidFill>
            </a:rPr>
            <a:t>: </a:t>
          </a:r>
          <a:r>
            <a:rPr lang="tr-TR" noProof="0" dirty="0">
              <a:solidFill>
                <a:schemeClr val="accent4"/>
              </a:solidFill>
            </a:rPr>
            <a:t>Çalışma ve Sosyal Güvenlik Bakanlığı</a:t>
          </a:r>
          <a:br>
            <a:rPr lang="tr-TR" noProof="0" dirty="0">
              <a:solidFill>
                <a:schemeClr val="accent4"/>
              </a:solidFill>
            </a:rPr>
          </a:br>
          <a:r>
            <a:rPr lang="tr-TR" noProof="0" dirty="0">
              <a:solidFill>
                <a:schemeClr val="accent4"/>
              </a:solidFill>
            </a:rPr>
            <a:t>(AB ve Mali Yardımlar Daire Başkanlığı)</a:t>
          </a:r>
          <a:endParaRPr lang="tr-TR" b="1" noProof="0" dirty="0">
            <a:solidFill>
              <a:schemeClr val="accent4"/>
            </a:solidFill>
          </a:endParaRPr>
        </a:p>
      </dgm:t>
    </dgm:pt>
    <dgm:pt modelId="{8386C8A7-BE84-EA41-BE90-028FE5637BB0}" type="sibTrans" cxnId="{66E75497-1492-E24A-9743-9D9FC42481CA}">
      <dgm:prSet/>
      <dgm:spPr/>
      <dgm:t>
        <a:bodyPr/>
        <a:lstStyle/>
        <a:p>
          <a:endParaRPr lang="en-US"/>
        </a:p>
      </dgm:t>
    </dgm:pt>
    <dgm:pt modelId="{D0386063-1600-1B41-BEAE-E5403D1B16E0}" type="parTrans" cxnId="{66E75497-1492-E24A-9743-9D9FC42481CA}">
      <dgm:prSet/>
      <dgm:spPr/>
      <dgm:t>
        <a:bodyPr/>
        <a:lstStyle/>
        <a:p>
          <a:endParaRPr lang="en-US"/>
        </a:p>
      </dgm:t>
    </dgm:pt>
    <dgm:pt modelId="{867DA4CA-FA00-764F-B2A0-776BB5417304}">
      <dgm:prSet/>
      <dgm:spPr>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dgm:spPr>
      <dgm:t>
        <a:bodyPr lIns="1080000"/>
        <a:lstStyle/>
        <a:p>
          <a:pPr algn="l"/>
          <a:r>
            <a:rPr lang="en-GB" b="1" noProof="0" dirty="0" err="1">
              <a:solidFill>
                <a:schemeClr val="accent4"/>
              </a:solidFill>
            </a:rPr>
            <a:t>Faydalanıcı</a:t>
          </a:r>
          <a:r>
            <a:rPr lang="en-GB" b="1" noProof="0" dirty="0">
              <a:solidFill>
                <a:schemeClr val="accent4"/>
              </a:solidFill>
            </a:rPr>
            <a:t> </a:t>
          </a:r>
          <a:r>
            <a:rPr lang="en-GB" b="1" noProof="0" dirty="0" err="1">
              <a:solidFill>
                <a:schemeClr val="accent4"/>
              </a:solidFill>
            </a:rPr>
            <a:t>Kurum</a:t>
          </a:r>
          <a:r>
            <a:rPr lang="tr-TR" b="1" noProof="0" dirty="0">
              <a:solidFill>
                <a:schemeClr val="accent4"/>
              </a:solidFill>
            </a:rPr>
            <a:t>: </a:t>
          </a:r>
          <a:r>
            <a:rPr lang="tr-TR" noProof="0" dirty="0">
              <a:solidFill>
                <a:schemeClr val="accent4"/>
              </a:solidFill>
            </a:rPr>
            <a:t>Çalışma ve Sosyal Güvenlik Bakanlığı</a:t>
          </a:r>
          <a:br>
            <a:rPr lang="tr-TR" noProof="0" dirty="0">
              <a:solidFill>
                <a:schemeClr val="accent4"/>
              </a:solidFill>
            </a:rPr>
          </a:br>
          <a:r>
            <a:rPr lang="tr-TR" noProof="0" dirty="0">
              <a:solidFill>
                <a:schemeClr val="accent4"/>
              </a:solidFill>
            </a:rPr>
            <a:t>(Çalışma Genel Müdürlüğü/İstihdam Politikaları Daire Başkanlığı)</a:t>
          </a:r>
          <a:endParaRPr lang="tr-TR" b="1" noProof="0" dirty="0">
            <a:solidFill>
              <a:schemeClr val="accent4"/>
            </a:solidFill>
          </a:endParaRPr>
        </a:p>
      </dgm:t>
    </dgm:pt>
    <dgm:pt modelId="{6E3D57FB-1E6F-C54A-8EAE-0EB796EB3157}" type="parTrans" cxnId="{C650BEF1-BE3D-6841-9988-2207E05DB131}">
      <dgm:prSet/>
      <dgm:spPr/>
      <dgm:t>
        <a:bodyPr/>
        <a:lstStyle/>
        <a:p>
          <a:endParaRPr lang="en-US"/>
        </a:p>
      </dgm:t>
    </dgm:pt>
    <dgm:pt modelId="{87830529-C90B-1A48-A533-19CA418680A7}" type="sibTrans" cxnId="{C650BEF1-BE3D-6841-9988-2207E05DB131}">
      <dgm:prSet/>
      <dgm:spPr/>
      <dgm:t>
        <a:bodyPr/>
        <a:lstStyle/>
        <a:p>
          <a:endParaRPr lang="en-US"/>
        </a:p>
      </dgm:t>
    </dgm:pt>
    <dgm:pt modelId="{99BBE5C5-0CB4-AF4A-84B0-3818E099012D}">
      <dgm:prSet/>
      <dgm:spPr>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dgm:spPr>
      <dgm:t>
        <a:bodyPr lIns="1080000"/>
        <a:lstStyle/>
        <a:p>
          <a:pPr algn="l"/>
          <a:r>
            <a:rPr lang="en-GB" b="1" noProof="0" dirty="0" err="1">
              <a:solidFill>
                <a:schemeClr val="accent4"/>
              </a:solidFill>
            </a:rPr>
            <a:t>Uygulama</a:t>
          </a:r>
          <a:r>
            <a:rPr lang="en-GB" b="1" noProof="0" dirty="0">
              <a:solidFill>
                <a:schemeClr val="accent4"/>
              </a:solidFill>
            </a:rPr>
            <a:t> </a:t>
          </a:r>
          <a:r>
            <a:rPr lang="en-GB" b="1" noProof="0" dirty="0" err="1">
              <a:solidFill>
                <a:schemeClr val="accent4"/>
              </a:solidFill>
            </a:rPr>
            <a:t>Süresi</a:t>
          </a:r>
          <a:r>
            <a:rPr lang="tr-TR" b="1" noProof="0" dirty="0">
              <a:solidFill>
                <a:schemeClr val="accent4"/>
              </a:solidFill>
            </a:rPr>
            <a:t>: </a:t>
          </a:r>
          <a:r>
            <a:rPr lang="tr-TR" b="0" i="0" u="none" noProof="0" dirty="0">
              <a:solidFill>
                <a:schemeClr val="accent4"/>
              </a:solidFill>
            </a:rPr>
            <a:t>01 Şubat 2021- 31 Temmuz 2023</a:t>
          </a:r>
          <a:endParaRPr lang="tr-TR" b="1" noProof="0" dirty="0">
            <a:solidFill>
              <a:schemeClr val="accent4"/>
            </a:solidFill>
          </a:endParaRPr>
        </a:p>
      </dgm:t>
    </dgm:pt>
    <dgm:pt modelId="{EDF2FD21-B64D-F449-8F54-8AA1F9DF4740}" type="parTrans" cxnId="{3083CDA7-33FD-6F40-9E93-1C41C565A6D2}">
      <dgm:prSet/>
      <dgm:spPr/>
      <dgm:t>
        <a:bodyPr/>
        <a:lstStyle/>
        <a:p>
          <a:endParaRPr lang="en-US"/>
        </a:p>
      </dgm:t>
    </dgm:pt>
    <dgm:pt modelId="{2011E739-A52A-6E47-968A-2BB3D885E9CB}" type="sibTrans" cxnId="{3083CDA7-33FD-6F40-9E93-1C41C565A6D2}">
      <dgm:prSet/>
      <dgm:spPr/>
      <dgm:t>
        <a:bodyPr/>
        <a:lstStyle/>
        <a:p>
          <a:endParaRPr lang="en-US"/>
        </a:p>
      </dgm:t>
    </dgm:pt>
    <dgm:pt modelId="{F3B9A890-1F59-D049-99C0-9E662A6F1F2F}" type="pres">
      <dgm:prSet presAssocID="{1ACBA2A4-AAAE-474D-A676-FD9AE1B46626}" presName="linearFlow" presStyleCnt="0">
        <dgm:presLayoutVars>
          <dgm:dir/>
          <dgm:resizeHandles val="exact"/>
        </dgm:presLayoutVars>
      </dgm:prSet>
      <dgm:spPr/>
    </dgm:pt>
    <dgm:pt modelId="{55630A03-01D7-E04F-BEB9-E2F0B5BDBDCE}" type="pres">
      <dgm:prSet presAssocID="{D3590CF5-B1FF-F74C-9E19-03D6F5E805E8}" presName="composite" presStyleCnt="0"/>
      <dgm:spPr/>
    </dgm:pt>
    <dgm:pt modelId="{AD1E45B0-DD2F-8D49-9BCC-AB466916FB2D}" type="pres">
      <dgm:prSet presAssocID="{D3590CF5-B1FF-F74C-9E19-03D6F5E805E8}" presName="imgShp" presStyleLbl="fgImgPlace1" presStyleIdx="0" presStyleCnt="6" custScaleX="62410" custScaleY="62410" custLinFactNeighborX="-27818"/>
      <dgm:spPr>
        <a:blipFill>
          <a:blip xmlns:r="http://schemas.openxmlformats.org/officeDocument/2006/relationships" r:embed="rId1"/>
          <a:srcRect/>
          <a:stretch>
            <a:fillRect/>
          </a:stretch>
        </a:blipFill>
      </dgm:spPr>
    </dgm:pt>
    <dgm:pt modelId="{8AAC28BE-9A12-134A-BB98-909E5643C5AC}" type="pres">
      <dgm:prSet presAssocID="{D3590CF5-B1FF-F74C-9E19-03D6F5E805E8}" presName="txShp" presStyleLbl="node1" presStyleIdx="0" presStyleCnt="6" custScaleX="133356" custLinFactNeighborX="-193" custLinFactNeighborY="-136">
        <dgm:presLayoutVars>
          <dgm:bulletEnabled val="1"/>
        </dgm:presLayoutVars>
      </dgm:prSet>
      <dgm:spPr>
        <a:prstGeom prst="flowChartAlternateProcess">
          <a:avLst/>
        </a:prstGeom>
      </dgm:spPr>
    </dgm:pt>
    <dgm:pt modelId="{21ACB5FB-1BE3-4B43-8FFF-8A78BA9710C1}" type="pres">
      <dgm:prSet presAssocID="{CD3858D5-C35B-4A4F-A797-3C1E86FAEBC1}" presName="spacing" presStyleCnt="0"/>
      <dgm:spPr/>
    </dgm:pt>
    <dgm:pt modelId="{24A0AB35-7BC7-E64C-833F-9F20541DB843}" type="pres">
      <dgm:prSet presAssocID="{EB62F695-9FFB-AE41-A300-521D78C1616F}" presName="composite" presStyleCnt="0"/>
      <dgm:spPr/>
    </dgm:pt>
    <dgm:pt modelId="{1D5994AB-E56D-EE46-ABB8-943F597A56CE}" type="pres">
      <dgm:prSet presAssocID="{EB62F695-9FFB-AE41-A300-521D78C1616F}" presName="imgShp" presStyleLbl="fgImgPlace1" presStyleIdx="1" presStyleCnt="6" custLinFactNeighborX="-27818"/>
      <dgm:spPr>
        <a:prstGeom prst="flowChartProcess">
          <a:avLst/>
        </a:prstGeom>
        <a:blipFill dpi="0" rotWithShape="1">
          <a:blip xmlns:r="http://schemas.openxmlformats.org/officeDocument/2006/relationships" r:embed="rId2"/>
          <a:srcRect/>
          <a:stretch>
            <a:fillRect l="4513" t="32226" r="5567" b="31806"/>
          </a:stretch>
        </a:blipFill>
      </dgm:spPr>
    </dgm:pt>
    <dgm:pt modelId="{26BBBFD1-3C8E-2E43-8EB3-705398BC4DBC}" type="pres">
      <dgm:prSet presAssocID="{EB62F695-9FFB-AE41-A300-521D78C1616F}" presName="txShp" presStyleLbl="node1" presStyleIdx="1" presStyleCnt="6" custScaleX="133356">
        <dgm:presLayoutVars>
          <dgm:bulletEnabled val="1"/>
        </dgm:presLayoutVars>
      </dgm:prSet>
      <dgm:spPr>
        <a:prstGeom prst="flowChartAlternateProcess">
          <a:avLst/>
        </a:prstGeom>
      </dgm:spPr>
    </dgm:pt>
    <dgm:pt modelId="{91AD1DA8-BEC0-9D43-9D37-FAC6C54DA042}" type="pres">
      <dgm:prSet presAssocID="{784893A3-4F9E-0B4A-99BD-E78D4F1C78FE}" presName="spacing" presStyleCnt="0"/>
      <dgm:spPr/>
    </dgm:pt>
    <dgm:pt modelId="{1830CA21-1735-5C48-86CC-E464B62224B4}" type="pres">
      <dgm:prSet presAssocID="{867DA4CA-FA00-764F-B2A0-776BB5417304}" presName="composite" presStyleCnt="0"/>
      <dgm:spPr/>
    </dgm:pt>
    <dgm:pt modelId="{8B617F0C-CAC1-484D-8CB0-680B15B86D91}" type="pres">
      <dgm:prSet presAssocID="{867DA4CA-FA00-764F-B2A0-776BB5417304}" presName="imgShp" presStyleLbl="fgImgPlace1" presStyleIdx="2" presStyleCnt="6" custScaleX="62410" custScaleY="62410" custLinFactNeighborX="-28057"/>
      <dgm:spPr>
        <a:blipFill>
          <a:blip xmlns:r="http://schemas.openxmlformats.org/officeDocument/2006/relationships" r:embed="rId1"/>
          <a:srcRect/>
          <a:stretch>
            <a:fillRect/>
          </a:stretch>
        </a:blipFill>
      </dgm:spPr>
    </dgm:pt>
    <dgm:pt modelId="{BAF95C35-0849-4349-945D-2F05D87D8878}" type="pres">
      <dgm:prSet presAssocID="{867DA4CA-FA00-764F-B2A0-776BB5417304}" presName="txShp" presStyleLbl="node1" presStyleIdx="2" presStyleCnt="6" custScaleX="133356">
        <dgm:presLayoutVars>
          <dgm:bulletEnabled val="1"/>
        </dgm:presLayoutVars>
      </dgm:prSet>
      <dgm:spPr>
        <a:prstGeom prst="flowChartAlternateProcess">
          <a:avLst/>
        </a:prstGeom>
      </dgm:spPr>
    </dgm:pt>
    <dgm:pt modelId="{BE32B4D9-ACF5-6343-AB68-F257F15D4B80}" type="pres">
      <dgm:prSet presAssocID="{87830529-C90B-1A48-A533-19CA418680A7}" presName="spacing" presStyleCnt="0"/>
      <dgm:spPr/>
    </dgm:pt>
    <dgm:pt modelId="{1F4B8172-1250-6B41-9705-105AC9EB305C}" type="pres">
      <dgm:prSet presAssocID="{A01F9824-1BE7-A245-AA90-C1A48DB72512}" presName="composite" presStyleCnt="0"/>
      <dgm:spPr/>
    </dgm:pt>
    <dgm:pt modelId="{9238AC07-7C64-E948-B280-D392AAD1FBA1}" type="pres">
      <dgm:prSet presAssocID="{A01F9824-1BE7-A245-AA90-C1A48DB72512}" presName="imgShp" presStyleLbl="fgImgPlace1" presStyleIdx="3" presStyleCnt="6" custScaleX="62410" custScaleY="62410" custLinFactNeighborX="-27818"/>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6960A9F9-6CCA-C24F-B60D-9302588E53F4}" type="pres">
      <dgm:prSet presAssocID="{A01F9824-1BE7-A245-AA90-C1A48DB72512}" presName="txShp" presStyleLbl="node1" presStyleIdx="3" presStyleCnt="6" custScaleX="133356">
        <dgm:presLayoutVars>
          <dgm:bulletEnabled val="1"/>
        </dgm:presLayoutVars>
      </dgm:prSet>
      <dgm:spPr>
        <a:prstGeom prst="flowChartAlternateProcess">
          <a:avLst/>
        </a:prstGeom>
      </dgm:spPr>
    </dgm:pt>
    <dgm:pt modelId="{B7B625CA-FBEA-D145-B66F-1A4027099237}" type="pres">
      <dgm:prSet presAssocID="{8386C8A7-BE84-EA41-BE90-028FE5637BB0}" presName="spacing" presStyleCnt="0"/>
      <dgm:spPr/>
    </dgm:pt>
    <dgm:pt modelId="{615552B3-CB4C-CF48-B399-03F34C0FBC24}" type="pres">
      <dgm:prSet presAssocID="{DDB2E8BE-1C55-174D-A3E1-A627892D25C7}" presName="composite" presStyleCnt="0"/>
      <dgm:spPr/>
    </dgm:pt>
    <dgm:pt modelId="{11F25AE1-C626-CE45-96D8-E40D887A05DB}" type="pres">
      <dgm:prSet presAssocID="{DDB2E8BE-1C55-174D-A3E1-A627892D25C7}" presName="imgShp" presStyleLbl="fgImgPlace1" presStyleIdx="4" presStyleCnt="6" custLinFactNeighborX="-27818" custLinFactNeighborY="79"/>
      <dgm:spPr>
        <a:blipFill dpi="0" rotWithShape="1">
          <a:blip xmlns:r="http://schemas.openxmlformats.org/officeDocument/2006/relationships" r:embed="rId3"/>
          <a:srcRect/>
          <a:stretch>
            <a:fillRect l="4782" t="38918" r="-314" b="40039"/>
          </a:stretch>
        </a:blipFill>
      </dgm:spPr>
    </dgm:pt>
    <dgm:pt modelId="{213B38FE-2586-E14A-A9A4-4D00B4D1F576}" type="pres">
      <dgm:prSet presAssocID="{DDB2E8BE-1C55-174D-A3E1-A627892D25C7}" presName="txShp" presStyleLbl="node1" presStyleIdx="4" presStyleCnt="6" custScaleX="133356" custLinFactNeighborY="0">
        <dgm:presLayoutVars>
          <dgm:bulletEnabled val="1"/>
        </dgm:presLayoutVars>
      </dgm:prSet>
      <dgm:spPr>
        <a:prstGeom prst="flowChartAlternateProcess">
          <a:avLst/>
        </a:prstGeom>
      </dgm:spPr>
    </dgm:pt>
    <dgm:pt modelId="{57037ABE-26A4-934B-87B7-B211CE54B067}" type="pres">
      <dgm:prSet presAssocID="{889ABB1D-E722-9A45-9539-4879355E209D}" presName="spacing" presStyleCnt="0"/>
      <dgm:spPr/>
    </dgm:pt>
    <dgm:pt modelId="{983BD741-AF80-7149-952C-E6D6A84E4884}" type="pres">
      <dgm:prSet presAssocID="{99BBE5C5-0CB4-AF4A-84B0-3818E099012D}" presName="composite" presStyleCnt="0"/>
      <dgm:spPr/>
    </dgm:pt>
    <dgm:pt modelId="{14F5BDF1-EA92-D941-BCA8-27F8AB591A8C}" type="pres">
      <dgm:prSet presAssocID="{99BBE5C5-0CB4-AF4A-84B0-3818E099012D}" presName="imgShp" presStyleLbl="fgImgPlace1" presStyleIdx="5" presStyleCnt="6" custScaleX="80348" custScaleY="73653" custLinFactNeighborX="-20249"/>
      <dgm:spPr>
        <a:blipFill>
          <a:blip xmlns:r="http://schemas.openxmlformats.org/officeDocument/2006/relationships" r:embed="rId4"/>
          <a:srcRect/>
          <a:stretch>
            <a:fillRect/>
          </a:stretch>
        </a:blipFill>
      </dgm:spPr>
      <dgm:extLst>
        <a:ext uri="{E40237B7-FDA0-4F09-8148-C483321AD2D9}">
          <dgm14:cNvPr xmlns:dgm14="http://schemas.microsoft.com/office/drawing/2010/diagram" id="0" name="" descr="Daily calendar with solid fill"/>
        </a:ext>
      </dgm:extLst>
    </dgm:pt>
    <dgm:pt modelId="{C5C0E08A-CD7C-F040-ADF5-F697DFEF2A27}" type="pres">
      <dgm:prSet presAssocID="{99BBE5C5-0CB4-AF4A-84B0-3818E099012D}" presName="txShp" presStyleLbl="node1" presStyleIdx="5" presStyleCnt="6" custScaleX="133356" custLinFactNeighborY="0">
        <dgm:presLayoutVars>
          <dgm:bulletEnabled val="1"/>
        </dgm:presLayoutVars>
      </dgm:prSet>
      <dgm:spPr>
        <a:prstGeom prst="flowChartAlternateProcess">
          <a:avLst/>
        </a:prstGeom>
      </dgm:spPr>
    </dgm:pt>
  </dgm:ptLst>
  <dgm:cxnLst>
    <dgm:cxn modelId="{0EF17300-25F3-3940-B45B-C1A2E9A0C725}" type="presOf" srcId="{1ACBA2A4-AAAE-474D-A676-FD9AE1B46626}" destId="{F3B9A890-1F59-D049-99C0-9E662A6F1F2F}" srcOrd="0" destOrd="0" presId="urn:microsoft.com/office/officeart/2005/8/layout/vList3"/>
    <dgm:cxn modelId="{27D6B200-57F7-8941-BE83-FDEEB6B2FC3D}" srcId="{1ACBA2A4-AAAE-474D-A676-FD9AE1B46626}" destId="{EB62F695-9FFB-AE41-A300-521D78C1616F}" srcOrd="1" destOrd="0" parTransId="{DEBB58D9-90D3-B746-BB23-1211FABAD21B}" sibTransId="{784893A3-4F9E-0B4A-99BD-E78D4F1C78FE}"/>
    <dgm:cxn modelId="{4ED53A17-5D50-FA45-8523-CC2E55D97732}" type="presOf" srcId="{EB62F695-9FFB-AE41-A300-521D78C1616F}" destId="{26BBBFD1-3C8E-2E43-8EB3-705398BC4DBC}" srcOrd="0" destOrd="0" presId="urn:microsoft.com/office/officeart/2005/8/layout/vList3"/>
    <dgm:cxn modelId="{FEE34F32-F94D-D44F-9799-DD72B4B0A2D1}" srcId="{1ACBA2A4-AAAE-474D-A676-FD9AE1B46626}" destId="{D3590CF5-B1FF-F74C-9E19-03D6F5E805E8}" srcOrd="0" destOrd="0" parTransId="{40EF138E-5DED-7D46-849D-B48EEB388902}" sibTransId="{CD3858D5-C35B-4A4F-A797-3C1E86FAEBC1}"/>
    <dgm:cxn modelId="{7A34B840-73B8-3A41-AFEC-F0B5648AB6AE}" type="presOf" srcId="{867DA4CA-FA00-764F-B2A0-776BB5417304}" destId="{BAF95C35-0849-4349-945D-2F05D87D8878}" srcOrd="0" destOrd="0" presId="urn:microsoft.com/office/officeart/2005/8/layout/vList3"/>
    <dgm:cxn modelId="{266AC045-5AD4-B04A-81C6-591EBC4916F1}" srcId="{1ACBA2A4-AAAE-474D-A676-FD9AE1B46626}" destId="{DDB2E8BE-1C55-174D-A3E1-A627892D25C7}" srcOrd="4" destOrd="0" parTransId="{A842FC8F-1E06-0A40-A3EA-F25E49441DEC}" sibTransId="{889ABB1D-E722-9A45-9539-4879355E209D}"/>
    <dgm:cxn modelId="{8B5BFE6C-3B68-E943-936F-DF799EF9D739}" type="presOf" srcId="{99BBE5C5-0CB4-AF4A-84B0-3818E099012D}" destId="{C5C0E08A-CD7C-F040-ADF5-F697DFEF2A27}" srcOrd="0" destOrd="0" presId="urn:microsoft.com/office/officeart/2005/8/layout/vList3"/>
    <dgm:cxn modelId="{F6687554-CBCC-424C-BEB6-7373D8D48A59}" type="presOf" srcId="{D3590CF5-B1FF-F74C-9E19-03D6F5E805E8}" destId="{8AAC28BE-9A12-134A-BB98-909E5643C5AC}" srcOrd="0" destOrd="0" presId="urn:microsoft.com/office/officeart/2005/8/layout/vList3"/>
    <dgm:cxn modelId="{235CC087-C99B-8F42-A868-A1E7D5FBA7A0}" type="presOf" srcId="{DDB2E8BE-1C55-174D-A3E1-A627892D25C7}" destId="{213B38FE-2586-E14A-A9A4-4D00B4D1F576}" srcOrd="0" destOrd="0" presId="urn:microsoft.com/office/officeart/2005/8/layout/vList3"/>
    <dgm:cxn modelId="{66E75497-1492-E24A-9743-9D9FC42481CA}" srcId="{1ACBA2A4-AAAE-474D-A676-FD9AE1B46626}" destId="{A01F9824-1BE7-A245-AA90-C1A48DB72512}" srcOrd="3" destOrd="0" parTransId="{D0386063-1600-1B41-BEAE-E5403D1B16E0}" sibTransId="{8386C8A7-BE84-EA41-BE90-028FE5637BB0}"/>
    <dgm:cxn modelId="{3083CDA7-33FD-6F40-9E93-1C41C565A6D2}" srcId="{1ACBA2A4-AAAE-474D-A676-FD9AE1B46626}" destId="{99BBE5C5-0CB4-AF4A-84B0-3818E099012D}" srcOrd="5" destOrd="0" parTransId="{EDF2FD21-B64D-F449-8F54-8AA1F9DF4740}" sibTransId="{2011E739-A52A-6E47-968A-2BB3D885E9CB}"/>
    <dgm:cxn modelId="{DBB531F0-2894-F448-858A-BD8830E94A64}" type="presOf" srcId="{A01F9824-1BE7-A245-AA90-C1A48DB72512}" destId="{6960A9F9-6CCA-C24F-B60D-9302588E53F4}" srcOrd="0" destOrd="0" presId="urn:microsoft.com/office/officeart/2005/8/layout/vList3"/>
    <dgm:cxn modelId="{C650BEF1-BE3D-6841-9988-2207E05DB131}" srcId="{1ACBA2A4-AAAE-474D-A676-FD9AE1B46626}" destId="{867DA4CA-FA00-764F-B2A0-776BB5417304}" srcOrd="2" destOrd="0" parTransId="{6E3D57FB-1E6F-C54A-8EAE-0EB796EB3157}" sibTransId="{87830529-C90B-1A48-A533-19CA418680A7}"/>
    <dgm:cxn modelId="{E7D4F76C-28DB-E346-B11A-F69A2126F8F6}" type="presParOf" srcId="{F3B9A890-1F59-D049-99C0-9E662A6F1F2F}" destId="{55630A03-01D7-E04F-BEB9-E2F0B5BDBDCE}" srcOrd="0" destOrd="0" presId="urn:microsoft.com/office/officeart/2005/8/layout/vList3"/>
    <dgm:cxn modelId="{42E45BEE-5383-0C4A-8961-92BC524A6F8C}" type="presParOf" srcId="{55630A03-01D7-E04F-BEB9-E2F0B5BDBDCE}" destId="{AD1E45B0-DD2F-8D49-9BCC-AB466916FB2D}" srcOrd="0" destOrd="0" presId="urn:microsoft.com/office/officeart/2005/8/layout/vList3"/>
    <dgm:cxn modelId="{67A69C7C-1DD8-B44C-8AEF-C23C644CD93A}" type="presParOf" srcId="{55630A03-01D7-E04F-BEB9-E2F0B5BDBDCE}" destId="{8AAC28BE-9A12-134A-BB98-909E5643C5AC}" srcOrd="1" destOrd="0" presId="urn:microsoft.com/office/officeart/2005/8/layout/vList3"/>
    <dgm:cxn modelId="{E59F2D30-490F-8544-87AC-84A4849C5F2C}" type="presParOf" srcId="{F3B9A890-1F59-D049-99C0-9E662A6F1F2F}" destId="{21ACB5FB-1BE3-4B43-8FFF-8A78BA9710C1}" srcOrd="1" destOrd="0" presId="urn:microsoft.com/office/officeart/2005/8/layout/vList3"/>
    <dgm:cxn modelId="{EA16692D-0A97-214F-A9EA-A6028F3813F9}" type="presParOf" srcId="{F3B9A890-1F59-D049-99C0-9E662A6F1F2F}" destId="{24A0AB35-7BC7-E64C-833F-9F20541DB843}" srcOrd="2" destOrd="0" presId="urn:microsoft.com/office/officeart/2005/8/layout/vList3"/>
    <dgm:cxn modelId="{A1BE8926-DAD9-8241-8E0E-96ACC3123857}" type="presParOf" srcId="{24A0AB35-7BC7-E64C-833F-9F20541DB843}" destId="{1D5994AB-E56D-EE46-ABB8-943F597A56CE}" srcOrd="0" destOrd="0" presId="urn:microsoft.com/office/officeart/2005/8/layout/vList3"/>
    <dgm:cxn modelId="{90BF2A67-5CEA-0440-B68E-DF442EEFA442}" type="presParOf" srcId="{24A0AB35-7BC7-E64C-833F-9F20541DB843}" destId="{26BBBFD1-3C8E-2E43-8EB3-705398BC4DBC}" srcOrd="1" destOrd="0" presId="urn:microsoft.com/office/officeart/2005/8/layout/vList3"/>
    <dgm:cxn modelId="{FBF78C17-9B98-E24E-BE3B-3AF279275EAD}" type="presParOf" srcId="{F3B9A890-1F59-D049-99C0-9E662A6F1F2F}" destId="{91AD1DA8-BEC0-9D43-9D37-FAC6C54DA042}" srcOrd="3" destOrd="0" presId="urn:microsoft.com/office/officeart/2005/8/layout/vList3"/>
    <dgm:cxn modelId="{6655924B-63EA-AF4F-913F-BB61A56DB6CB}" type="presParOf" srcId="{F3B9A890-1F59-D049-99C0-9E662A6F1F2F}" destId="{1830CA21-1735-5C48-86CC-E464B62224B4}" srcOrd="4" destOrd="0" presId="urn:microsoft.com/office/officeart/2005/8/layout/vList3"/>
    <dgm:cxn modelId="{7E3B6E50-B990-9040-8BA6-059849B34E2D}" type="presParOf" srcId="{1830CA21-1735-5C48-86CC-E464B62224B4}" destId="{8B617F0C-CAC1-484D-8CB0-680B15B86D91}" srcOrd="0" destOrd="0" presId="urn:microsoft.com/office/officeart/2005/8/layout/vList3"/>
    <dgm:cxn modelId="{90B1EF87-6AB5-7944-AF1A-437A65321EC1}" type="presParOf" srcId="{1830CA21-1735-5C48-86CC-E464B62224B4}" destId="{BAF95C35-0849-4349-945D-2F05D87D8878}" srcOrd="1" destOrd="0" presId="urn:microsoft.com/office/officeart/2005/8/layout/vList3"/>
    <dgm:cxn modelId="{BD7F7D8A-09FB-B347-9AF4-DB6869E7F0E4}" type="presParOf" srcId="{F3B9A890-1F59-D049-99C0-9E662A6F1F2F}" destId="{BE32B4D9-ACF5-6343-AB68-F257F15D4B80}" srcOrd="5" destOrd="0" presId="urn:microsoft.com/office/officeart/2005/8/layout/vList3"/>
    <dgm:cxn modelId="{93C5EB5B-DDE9-FA41-8A80-204F587D82A9}" type="presParOf" srcId="{F3B9A890-1F59-D049-99C0-9E662A6F1F2F}" destId="{1F4B8172-1250-6B41-9705-105AC9EB305C}" srcOrd="6" destOrd="0" presId="urn:microsoft.com/office/officeart/2005/8/layout/vList3"/>
    <dgm:cxn modelId="{0B1FD55A-691F-544C-BA76-43E351BFED51}" type="presParOf" srcId="{1F4B8172-1250-6B41-9705-105AC9EB305C}" destId="{9238AC07-7C64-E948-B280-D392AAD1FBA1}" srcOrd="0" destOrd="0" presId="urn:microsoft.com/office/officeart/2005/8/layout/vList3"/>
    <dgm:cxn modelId="{EFB487B6-2A78-274D-A30B-E6BA10F3B170}" type="presParOf" srcId="{1F4B8172-1250-6B41-9705-105AC9EB305C}" destId="{6960A9F9-6CCA-C24F-B60D-9302588E53F4}" srcOrd="1" destOrd="0" presId="urn:microsoft.com/office/officeart/2005/8/layout/vList3"/>
    <dgm:cxn modelId="{F65BC379-6B91-8849-982E-49560C5FCE82}" type="presParOf" srcId="{F3B9A890-1F59-D049-99C0-9E662A6F1F2F}" destId="{B7B625CA-FBEA-D145-B66F-1A4027099237}" srcOrd="7" destOrd="0" presId="urn:microsoft.com/office/officeart/2005/8/layout/vList3"/>
    <dgm:cxn modelId="{1AAC5A79-F595-6449-A9F7-4FACC17F13BA}" type="presParOf" srcId="{F3B9A890-1F59-D049-99C0-9E662A6F1F2F}" destId="{615552B3-CB4C-CF48-B399-03F34C0FBC24}" srcOrd="8" destOrd="0" presId="urn:microsoft.com/office/officeart/2005/8/layout/vList3"/>
    <dgm:cxn modelId="{8DBD4950-2D3A-884F-B51A-9F2A97006BDC}" type="presParOf" srcId="{615552B3-CB4C-CF48-B399-03F34C0FBC24}" destId="{11F25AE1-C626-CE45-96D8-E40D887A05DB}" srcOrd="0" destOrd="0" presId="urn:microsoft.com/office/officeart/2005/8/layout/vList3"/>
    <dgm:cxn modelId="{8F62E073-113D-F349-8AE5-3876CE001AE9}" type="presParOf" srcId="{615552B3-CB4C-CF48-B399-03F34C0FBC24}" destId="{213B38FE-2586-E14A-A9A4-4D00B4D1F576}" srcOrd="1" destOrd="0" presId="urn:microsoft.com/office/officeart/2005/8/layout/vList3"/>
    <dgm:cxn modelId="{ED7574AB-08D3-B544-BCD1-7DEDFD36134F}" type="presParOf" srcId="{F3B9A890-1F59-D049-99C0-9E662A6F1F2F}" destId="{57037ABE-26A4-934B-87B7-B211CE54B067}" srcOrd="9" destOrd="0" presId="urn:microsoft.com/office/officeart/2005/8/layout/vList3"/>
    <dgm:cxn modelId="{4C4031ED-A6B1-CD4F-B178-6991B80E02AD}" type="presParOf" srcId="{F3B9A890-1F59-D049-99C0-9E662A6F1F2F}" destId="{983BD741-AF80-7149-952C-E6D6A84E4884}" srcOrd="10" destOrd="0" presId="urn:microsoft.com/office/officeart/2005/8/layout/vList3"/>
    <dgm:cxn modelId="{9C52C9EC-9039-644B-A0DC-7C454135A672}" type="presParOf" srcId="{983BD741-AF80-7149-952C-E6D6A84E4884}" destId="{14F5BDF1-EA92-D941-BCA8-27F8AB591A8C}" srcOrd="0" destOrd="0" presId="urn:microsoft.com/office/officeart/2005/8/layout/vList3"/>
    <dgm:cxn modelId="{9CA3E540-8BFB-4B49-A70C-CE2E23C4F96A}" type="presParOf" srcId="{983BD741-AF80-7149-952C-E6D6A84E4884}" destId="{C5C0E08A-CD7C-F040-ADF5-F697DFEF2A27}"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CBA2A4-AAAE-474D-A676-FD9AE1B46626}" type="doc">
      <dgm:prSet loTypeId="urn:microsoft.com/office/officeart/2005/8/layout/vList3" loCatId="list" qsTypeId="urn:microsoft.com/office/officeart/2005/8/quickstyle/simple5" qsCatId="simple" csTypeId="urn:microsoft.com/office/officeart/2005/8/colors/colorful5" csCatId="colorful" phldr="1"/>
      <dgm:spPr/>
      <dgm:t>
        <a:bodyPr/>
        <a:lstStyle/>
        <a:p>
          <a:endParaRPr lang="en-US"/>
        </a:p>
      </dgm:t>
    </dgm:pt>
    <dgm:pt modelId="{D3590CF5-B1FF-F74C-9E19-03D6F5E805E8}">
      <dgm:prSet/>
      <dgm:spPr/>
      <dgm:t>
        <a:bodyPr lIns="1007999"/>
        <a:lstStyle/>
        <a:p>
          <a:pPr algn="l"/>
          <a:r>
            <a:rPr lang="tr-TR" b="1" noProof="0" dirty="0"/>
            <a:t>Sektör Çalışmaları – Enerji; Sağlık; Eğitim; Bilgi ve İletişim Teknolojileri; Bankacılık/Finans;</a:t>
          </a:r>
        </a:p>
      </dgm:t>
    </dgm:pt>
    <dgm:pt modelId="{40EF138E-5DED-7D46-849D-B48EEB388902}" type="parTrans" cxnId="{FEE34F32-F94D-D44F-9799-DD72B4B0A2D1}">
      <dgm:prSet/>
      <dgm:spPr/>
      <dgm:t>
        <a:bodyPr/>
        <a:lstStyle/>
        <a:p>
          <a:endParaRPr lang="en-US"/>
        </a:p>
      </dgm:t>
    </dgm:pt>
    <dgm:pt modelId="{CD3858D5-C35B-4A4F-A797-3C1E86FAEBC1}" type="sibTrans" cxnId="{FEE34F32-F94D-D44F-9799-DD72B4B0A2D1}">
      <dgm:prSet/>
      <dgm:spPr/>
      <dgm:t>
        <a:bodyPr/>
        <a:lstStyle/>
        <a:p>
          <a:endParaRPr lang="en-US"/>
        </a:p>
      </dgm:t>
    </dgm:pt>
    <dgm:pt modelId="{EB62F695-9FFB-AE41-A300-521D78C1616F}">
      <dgm:prSet/>
      <dgm:spPr/>
      <dgm:t>
        <a:bodyPr lIns="1007999"/>
        <a:lstStyle/>
        <a:p>
          <a:pPr algn="l"/>
          <a:r>
            <a:rPr lang="tr-TR" b="1" noProof="0" dirty="0"/>
            <a:t>Engelli Bireyler (</a:t>
          </a:r>
          <a:r>
            <a:rPr lang="en-GB" b="1" noProof="0" dirty="0"/>
            <a:t>G</a:t>
          </a:r>
          <a:r>
            <a:rPr lang="tr-TR" b="1" noProof="0" dirty="0" err="1"/>
            <a:t>eleceğin</a:t>
          </a:r>
          <a:r>
            <a:rPr lang="tr-TR" b="1" noProof="0" dirty="0"/>
            <a:t> insana yakışır işleri bağlamında);</a:t>
          </a:r>
        </a:p>
      </dgm:t>
    </dgm:pt>
    <dgm:pt modelId="{DEBB58D9-90D3-B746-BB23-1211FABAD21B}" type="parTrans" cxnId="{27D6B200-57F7-8941-BE83-FDEEB6B2FC3D}">
      <dgm:prSet/>
      <dgm:spPr/>
      <dgm:t>
        <a:bodyPr/>
        <a:lstStyle/>
        <a:p>
          <a:endParaRPr lang="en-US"/>
        </a:p>
      </dgm:t>
    </dgm:pt>
    <dgm:pt modelId="{784893A3-4F9E-0B4A-99BD-E78D4F1C78FE}" type="sibTrans" cxnId="{27D6B200-57F7-8941-BE83-FDEEB6B2FC3D}">
      <dgm:prSet/>
      <dgm:spPr/>
      <dgm:t>
        <a:bodyPr/>
        <a:lstStyle/>
        <a:p>
          <a:endParaRPr lang="en-US"/>
        </a:p>
      </dgm:t>
    </dgm:pt>
    <dgm:pt modelId="{A01F9824-1BE7-A245-AA90-C1A48DB72512}">
      <dgm:prSet/>
      <dgm:spPr/>
      <dgm:t>
        <a:bodyPr lIns="1007999"/>
        <a:lstStyle/>
        <a:p>
          <a:pPr algn="l"/>
          <a:r>
            <a:rPr lang="tr-TR" b="1" noProof="0" dirty="0"/>
            <a:t>İş Yerinde Psikolojik Taciz Şikayetleri;</a:t>
          </a:r>
        </a:p>
      </dgm:t>
    </dgm:pt>
    <dgm:pt modelId="{D0386063-1600-1B41-BEAE-E5403D1B16E0}" type="parTrans" cxnId="{66E75497-1492-E24A-9743-9D9FC42481CA}">
      <dgm:prSet/>
      <dgm:spPr/>
      <dgm:t>
        <a:bodyPr/>
        <a:lstStyle/>
        <a:p>
          <a:endParaRPr lang="en-US"/>
        </a:p>
      </dgm:t>
    </dgm:pt>
    <dgm:pt modelId="{8386C8A7-BE84-EA41-BE90-028FE5637BB0}" type="sibTrans" cxnId="{66E75497-1492-E24A-9743-9D9FC42481CA}">
      <dgm:prSet/>
      <dgm:spPr/>
      <dgm:t>
        <a:bodyPr/>
        <a:lstStyle/>
        <a:p>
          <a:endParaRPr lang="en-US"/>
        </a:p>
      </dgm:t>
    </dgm:pt>
    <dgm:pt modelId="{DDB2E8BE-1C55-174D-A3E1-A627892D25C7}">
      <dgm:prSet/>
      <dgm:spPr/>
      <dgm:t>
        <a:bodyPr lIns="1007999"/>
        <a:lstStyle/>
        <a:p>
          <a:pPr algn="l"/>
          <a:r>
            <a:rPr lang="tr-TR" b="1" noProof="0" dirty="0"/>
            <a:t>Etki Analizi (mevcut mevzuatın uygulamaları).</a:t>
          </a:r>
        </a:p>
      </dgm:t>
    </dgm:pt>
    <dgm:pt modelId="{A842FC8F-1E06-0A40-A3EA-F25E49441DEC}" type="parTrans" cxnId="{266AC045-5AD4-B04A-81C6-591EBC4916F1}">
      <dgm:prSet/>
      <dgm:spPr/>
      <dgm:t>
        <a:bodyPr/>
        <a:lstStyle/>
        <a:p>
          <a:endParaRPr lang="en-US"/>
        </a:p>
      </dgm:t>
    </dgm:pt>
    <dgm:pt modelId="{889ABB1D-E722-9A45-9539-4879355E209D}" type="sibTrans" cxnId="{266AC045-5AD4-B04A-81C6-591EBC4916F1}">
      <dgm:prSet/>
      <dgm:spPr/>
      <dgm:t>
        <a:bodyPr/>
        <a:lstStyle/>
        <a:p>
          <a:endParaRPr lang="en-US"/>
        </a:p>
      </dgm:t>
    </dgm:pt>
    <dgm:pt modelId="{F3B9A890-1F59-D049-99C0-9E662A6F1F2F}" type="pres">
      <dgm:prSet presAssocID="{1ACBA2A4-AAAE-474D-A676-FD9AE1B46626}" presName="linearFlow" presStyleCnt="0">
        <dgm:presLayoutVars>
          <dgm:dir/>
          <dgm:resizeHandles val="exact"/>
        </dgm:presLayoutVars>
      </dgm:prSet>
      <dgm:spPr/>
    </dgm:pt>
    <dgm:pt modelId="{55630A03-01D7-E04F-BEB9-E2F0B5BDBDCE}" type="pres">
      <dgm:prSet presAssocID="{D3590CF5-B1FF-F74C-9E19-03D6F5E805E8}" presName="composite" presStyleCnt="0"/>
      <dgm:spPr/>
    </dgm:pt>
    <dgm:pt modelId="{AD1E45B0-DD2F-8D49-9BCC-AB466916FB2D}" type="pres">
      <dgm:prSet presAssocID="{D3590CF5-B1FF-F74C-9E19-03D6F5E805E8}" presName="imgShp" presStyleLbl="fgImgPlace1" presStyleIdx="0" presStyleCnt="4" custLinFactNeighborX="-3980"/>
      <dgm:spPr>
        <a:blipFill>
          <a:blip xmlns:r="http://schemas.openxmlformats.org/officeDocument/2006/relationships" r:embed="rId1"/>
          <a:srcRect/>
          <a:stretch>
            <a:fillRect/>
          </a:stretch>
        </a:blipFill>
      </dgm:spPr>
      <dgm:extLst>
        <a:ext uri="{E40237B7-FDA0-4F09-8148-C483321AD2D9}">
          <dgm14:cNvPr xmlns:dgm14="http://schemas.microsoft.com/office/drawing/2010/diagram" id="0" name="" descr="Books with solid fill"/>
        </a:ext>
      </dgm:extLst>
    </dgm:pt>
    <dgm:pt modelId="{8AAC28BE-9A12-134A-BB98-909E5643C5AC}" type="pres">
      <dgm:prSet presAssocID="{D3590CF5-B1FF-F74C-9E19-03D6F5E805E8}" presName="txShp" presStyleLbl="node1" presStyleIdx="0" presStyleCnt="4" custScaleX="133356">
        <dgm:presLayoutVars>
          <dgm:bulletEnabled val="1"/>
        </dgm:presLayoutVars>
      </dgm:prSet>
      <dgm:spPr>
        <a:prstGeom prst="flowChartAlternateProcess">
          <a:avLst/>
        </a:prstGeom>
      </dgm:spPr>
    </dgm:pt>
    <dgm:pt modelId="{21ACB5FB-1BE3-4B43-8FFF-8A78BA9710C1}" type="pres">
      <dgm:prSet presAssocID="{CD3858D5-C35B-4A4F-A797-3C1E86FAEBC1}" presName="spacing" presStyleCnt="0"/>
      <dgm:spPr/>
    </dgm:pt>
    <dgm:pt modelId="{24A0AB35-7BC7-E64C-833F-9F20541DB843}" type="pres">
      <dgm:prSet presAssocID="{EB62F695-9FFB-AE41-A300-521D78C1616F}" presName="composite" presStyleCnt="0"/>
      <dgm:spPr/>
    </dgm:pt>
    <dgm:pt modelId="{1D5994AB-E56D-EE46-ABB8-943F597A56CE}" type="pres">
      <dgm:prSet presAssocID="{EB62F695-9FFB-AE41-A300-521D78C1616F}" presName="imgShp" presStyleLbl="fgImgPlace1" presStyleIdx="1" presStyleCnt="4" custLinFactNeighborX="-3980"/>
      <dgm:spPr>
        <a:blipFill>
          <a:blip xmlns:r="http://schemas.openxmlformats.org/officeDocument/2006/relationships" r:embed="rId2"/>
          <a:srcRect/>
          <a:stretch>
            <a:fillRect/>
          </a:stretch>
        </a:blipFill>
      </dgm:spPr>
      <dgm:extLst>
        <a:ext uri="{E40237B7-FDA0-4F09-8148-C483321AD2D9}">
          <dgm14:cNvPr xmlns:dgm14="http://schemas.microsoft.com/office/drawing/2010/diagram" id="0" name="" descr="Person in wheelchair with solid fill"/>
        </a:ext>
      </dgm:extLst>
    </dgm:pt>
    <dgm:pt modelId="{26BBBFD1-3C8E-2E43-8EB3-705398BC4DBC}" type="pres">
      <dgm:prSet presAssocID="{EB62F695-9FFB-AE41-A300-521D78C1616F}" presName="txShp" presStyleLbl="node1" presStyleIdx="1" presStyleCnt="4" custScaleX="133356">
        <dgm:presLayoutVars>
          <dgm:bulletEnabled val="1"/>
        </dgm:presLayoutVars>
      </dgm:prSet>
      <dgm:spPr>
        <a:prstGeom prst="flowChartAlternateProcess">
          <a:avLst/>
        </a:prstGeom>
      </dgm:spPr>
    </dgm:pt>
    <dgm:pt modelId="{91AD1DA8-BEC0-9D43-9D37-FAC6C54DA042}" type="pres">
      <dgm:prSet presAssocID="{784893A3-4F9E-0B4A-99BD-E78D4F1C78FE}" presName="spacing" presStyleCnt="0"/>
      <dgm:spPr/>
    </dgm:pt>
    <dgm:pt modelId="{1F4B8172-1250-6B41-9705-105AC9EB305C}" type="pres">
      <dgm:prSet presAssocID="{A01F9824-1BE7-A245-AA90-C1A48DB72512}" presName="composite" presStyleCnt="0"/>
      <dgm:spPr/>
    </dgm:pt>
    <dgm:pt modelId="{9238AC07-7C64-E948-B280-D392AAD1FBA1}" type="pres">
      <dgm:prSet presAssocID="{A01F9824-1BE7-A245-AA90-C1A48DB72512}" presName="imgShp" presStyleLbl="fgImgPlace1" presStyleIdx="2" presStyleCnt="4" custLinFactNeighborX="-3980"/>
      <dgm:spPr>
        <a:blipFill>
          <a:blip xmlns:r="http://schemas.openxmlformats.org/officeDocument/2006/relationships" r:embed="rId3"/>
          <a:srcRect/>
          <a:stretch>
            <a:fillRect/>
          </a:stretch>
        </a:blipFill>
      </dgm:spPr>
      <dgm:extLst>
        <a:ext uri="{E40237B7-FDA0-4F09-8148-C483321AD2D9}">
          <dgm14:cNvPr xmlns:dgm14="http://schemas.microsoft.com/office/drawing/2010/diagram" id="0" name="" descr="Worried face with solid fill with solid fill"/>
        </a:ext>
      </dgm:extLst>
    </dgm:pt>
    <dgm:pt modelId="{6960A9F9-6CCA-C24F-B60D-9302588E53F4}" type="pres">
      <dgm:prSet presAssocID="{A01F9824-1BE7-A245-AA90-C1A48DB72512}" presName="txShp" presStyleLbl="node1" presStyleIdx="2" presStyleCnt="4" custScaleX="133356">
        <dgm:presLayoutVars>
          <dgm:bulletEnabled val="1"/>
        </dgm:presLayoutVars>
      </dgm:prSet>
      <dgm:spPr>
        <a:prstGeom prst="flowChartAlternateProcess">
          <a:avLst/>
        </a:prstGeom>
      </dgm:spPr>
    </dgm:pt>
    <dgm:pt modelId="{B7B625CA-FBEA-D145-B66F-1A4027099237}" type="pres">
      <dgm:prSet presAssocID="{8386C8A7-BE84-EA41-BE90-028FE5637BB0}" presName="spacing" presStyleCnt="0"/>
      <dgm:spPr/>
    </dgm:pt>
    <dgm:pt modelId="{615552B3-CB4C-CF48-B399-03F34C0FBC24}" type="pres">
      <dgm:prSet presAssocID="{DDB2E8BE-1C55-174D-A3E1-A627892D25C7}" presName="composite" presStyleCnt="0"/>
      <dgm:spPr/>
    </dgm:pt>
    <dgm:pt modelId="{11F25AE1-C626-CE45-96D8-E40D887A05DB}" type="pres">
      <dgm:prSet presAssocID="{DDB2E8BE-1C55-174D-A3E1-A627892D25C7}" presName="imgShp" presStyleLbl="fgImgPlace1" presStyleIdx="3" presStyleCnt="4" custLinFactNeighborX="-3980" custLinFactNeighborY="417"/>
      <dgm:spPr>
        <a:blipFill>
          <a:blip xmlns:r="http://schemas.openxmlformats.org/officeDocument/2006/relationships" r:embed="rId4"/>
          <a:srcRect/>
          <a:stretch>
            <a:fillRect/>
          </a:stretch>
        </a:blipFill>
      </dgm:spPr>
      <dgm:extLst>
        <a:ext uri="{E40237B7-FDA0-4F09-8148-C483321AD2D9}">
          <dgm14:cNvPr xmlns:dgm14="http://schemas.microsoft.com/office/drawing/2010/diagram" id="0" name="" descr="Ripple with solid fill"/>
        </a:ext>
      </dgm:extLst>
    </dgm:pt>
    <dgm:pt modelId="{213B38FE-2586-E14A-A9A4-4D00B4D1F576}" type="pres">
      <dgm:prSet presAssocID="{DDB2E8BE-1C55-174D-A3E1-A627892D25C7}" presName="txShp" presStyleLbl="node1" presStyleIdx="3" presStyleCnt="4" custScaleX="133356" custLinFactNeighborY="0">
        <dgm:presLayoutVars>
          <dgm:bulletEnabled val="1"/>
        </dgm:presLayoutVars>
      </dgm:prSet>
      <dgm:spPr>
        <a:prstGeom prst="flowChartAlternateProcess">
          <a:avLst/>
        </a:prstGeom>
      </dgm:spPr>
    </dgm:pt>
  </dgm:ptLst>
  <dgm:cxnLst>
    <dgm:cxn modelId="{0EF17300-25F3-3940-B45B-C1A2E9A0C725}" type="presOf" srcId="{1ACBA2A4-AAAE-474D-A676-FD9AE1B46626}" destId="{F3B9A890-1F59-D049-99C0-9E662A6F1F2F}" srcOrd="0" destOrd="0" presId="urn:microsoft.com/office/officeart/2005/8/layout/vList3"/>
    <dgm:cxn modelId="{27D6B200-57F7-8941-BE83-FDEEB6B2FC3D}" srcId="{1ACBA2A4-AAAE-474D-A676-FD9AE1B46626}" destId="{EB62F695-9FFB-AE41-A300-521D78C1616F}" srcOrd="1" destOrd="0" parTransId="{DEBB58D9-90D3-B746-BB23-1211FABAD21B}" sibTransId="{784893A3-4F9E-0B4A-99BD-E78D4F1C78FE}"/>
    <dgm:cxn modelId="{4ED53A17-5D50-FA45-8523-CC2E55D97732}" type="presOf" srcId="{EB62F695-9FFB-AE41-A300-521D78C1616F}" destId="{26BBBFD1-3C8E-2E43-8EB3-705398BC4DBC}" srcOrd="0" destOrd="0" presId="urn:microsoft.com/office/officeart/2005/8/layout/vList3"/>
    <dgm:cxn modelId="{FEE34F32-F94D-D44F-9799-DD72B4B0A2D1}" srcId="{1ACBA2A4-AAAE-474D-A676-FD9AE1B46626}" destId="{D3590CF5-B1FF-F74C-9E19-03D6F5E805E8}" srcOrd="0" destOrd="0" parTransId="{40EF138E-5DED-7D46-849D-B48EEB388902}" sibTransId="{CD3858D5-C35B-4A4F-A797-3C1E86FAEBC1}"/>
    <dgm:cxn modelId="{266AC045-5AD4-B04A-81C6-591EBC4916F1}" srcId="{1ACBA2A4-AAAE-474D-A676-FD9AE1B46626}" destId="{DDB2E8BE-1C55-174D-A3E1-A627892D25C7}" srcOrd="3" destOrd="0" parTransId="{A842FC8F-1E06-0A40-A3EA-F25E49441DEC}" sibTransId="{889ABB1D-E722-9A45-9539-4879355E209D}"/>
    <dgm:cxn modelId="{F6687554-CBCC-424C-BEB6-7373D8D48A59}" type="presOf" srcId="{D3590CF5-B1FF-F74C-9E19-03D6F5E805E8}" destId="{8AAC28BE-9A12-134A-BB98-909E5643C5AC}" srcOrd="0" destOrd="0" presId="urn:microsoft.com/office/officeart/2005/8/layout/vList3"/>
    <dgm:cxn modelId="{235CC087-C99B-8F42-A868-A1E7D5FBA7A0}" type="presOf" srcId="{DDB2E8BE-1C55-174D-A3E1-A627892D25C7}" destId="{213B38FE-2586-E14A-A9A4-4D00B4D1F576}" srcOrd="0" destOrd="0" presId="urn:microsoft.com/office/officeart/2005/8/layout/vList3"/>
    <dgm:cxn modelId="{66E75497-1492-E24A-9743-9D9FC42481CA}" srcId="{1ACBA2A4-AAAE-474D-A676-FD9AE1B46626}" destId="{A01F9824-1BE7-A245-AA90-C1A48DB72512}" srcOrd="2" destOrd="0" parTransId="{D0386063-1600-1B41-BEAE-E5403D1B16E0}" sibTransId="{8386C8A7-BE84-EA41-BE90-028FE5637BB0}"/>
    <dgm:cxn modelId="{DBB531F0-2894-F448-858A-BD8830E94A64}" type="presOf" srcId="{A01F9824-1BE7-A245-AA90-C1A48DB72512}" destId="{6960A9F9-6CCA-C24F-B60D-9302588E53F4}" srcOrd="0" destOrd="0" presId="urn:microsoft.com/office/officeart/2005/8/layout/vList3"/>
    <dgm:cxn modelId="{E7D4F76C-28DB-E346-B11A-F69A2126F8F6}" type="presParOf" srcId="{F3B9A890-1F59-D049-99C0-9E662A6F1F2F}" destId="{55630A03-01D7-E04F-BEB9-E2F0B5BDBDCE}" srcOrd="0" destOrd="0" presId="urn:microsoft.com/office/officeart/2005/8/layout/vList3"/>
    <dgm:cxn modelId="{42E45BEE-5383-0C4A-8961-92BC524A6F8C}" type="presParOf" srcId="{55630A03-01D7-E04F-BEB9-E2F0B5BDBDCE}" destId="{AD1E45B0-DD2F-8D49-9BCC-AB466916FB2D}" srcOrd="0" destOrd="0" presId="urn:microsoft.com/office/officeart/2005/8/layout/vList3"/>
    <dgm:cxn modelId="{67A69C7C-1DD8-B44C-8AEF-C23C644CD93A}" type="presParOf" srcId="{55630A03-01D7-E04F-BEB9-E2F0B5BDBDCE}" destId="{8AAC28BE-9A12-134A-BB98-909E5643C5AC}" srcOrd="1" destOrd="0" presId="urn:microsoft.com/office/officeart/2005/8/layout/vList3"/>
    <dgm:cxn modelId="{E59F2D30-490F-8544-87AC-84A4849C5F2C}" type="presParOf" srcId="{F3B9A890-1F59-D049-99C0-9E662A6F1F2F}" destId="{21ACB5FB-1BE3-4B43-8FFF-8A78BA9710C1}" srcOrd="1" destOrd="0" presId="urn:microsoft.com/office/officeart/2005/8/layout/vList3"/>
    <dgm:cxn modelId="{EA16692D-0A97-214F-A9EA-A6028F3813F9}" type="presParOf" srcId="{F3B9A890-1F59-D049-99C0-9E662A6F1F2F}" destId="{24A0AB35-7BC7-E64C-833F-9F20541DB843}" srcOrd="2" destOrd="0" presId="urn:microsoft.com/office/officeart/2005/8/layout/vList3"/>
    <dgm:cxn modelId="{A1BE8926-DAD9-8241-8E0E-96ACC3123857}" type="presParOf" srcId="{24A0AB35-7BC7-E64C-833F-9F20541DB843}" destId="{1D5994AB-E56D-EE46-ABB8-943F597A56CE}" srcOrd="0" destOrd="0" presId="urn:microsoft.com/office/officeart/2005/8/layout/vList3"/>
    <dgm:cxn modelId="{90BF2A67-5CEA-0440-B68E-DF442EEFA442}" type="presParOf" srcId="{24A0AB35-7BC7-E64C-833F-9F20541DB843}" destId="{26BBBFD1-3C8E-2E43-8EB3-705398BC4DBC}" srcOrd="1" destOrd="0" presId="urn:microsoft.com/office/officeart/2005/8/layout/vList3"/>
    <dgm:cxn modelId="{FBF78C17-9B98-E24E-BE3B-3AF279275EAD}" type="presParOf" srcId="{F3B9A890-1F59-D049-99C0-9E662A6F1F2F}" destId="{91AD1DA8-BEC0-9D43-9D37-FAC6C54DA042}" srcOrd="3" destOrd="0" presId="urn:microsoft.com/office/officeart/2005/8/layout/vList3"/>
    <dgm:cxn modelId="{93C5EB5B-DDE9-FA41-8A80-204F587D82A9}" type="presParOf" srcId="{F3B9A890-1F59-D049-99C0-9E662A6F1F2F}" destId="{1F4B8172-1250-6B41-9705-105AC9EB305C}" srcOrd="4" destOrd="0" presId="urn:microsoft.com/office/officeart/2005/8/layout/vList3"/>
    <dgm:cxn modelId="{0B1FD55A-691F-544C-BA76-43E351BFED51}" type="presParOf" srcId="{1F4B8172-1250-6B41-9705-105AC9EB305C}" destId="{9238AC07-7C64-E948-B280-D392AAD1FBA1}" srcOrd="0" destOrd="0" presId="urn:microsoft.com/office/officeart/2005/8/layout/vList3"/>
    <dgm:cxn modelId="{EFB487B6-2A78-274D-A30B-E6BA10F3B170}" type="presParOf" srcId="{1F4B8172-1250-6B41-9705-105AC9EB305C}" destId="{6960A9F9-6CCA-C24F-B60D-9302588E53F4}" srcOrd="1" destOrd="0" presId="urn:microsoft.com/office/officeart/2005/8/layout/vList3"/>
    <dgm:cxn modelId="{F65BC379-6B91-8849-982E-49560C5FCE82}" type="presParOf" srcId="{F3B9A890-1F59-D049-99C0-9E662A6F1F2F}" destId="{B7B625CA-FBEA-D145-B66F-1A4027099237}" srcOrd="5" destOrd="0" presId="urn:microsoft.com/office/officeart/2005/8/layout/vList3"/>
    <dgm:cxn modelId="{1AAC5A79-F595-6449-A9F7-4FACC17F13BA}" type="presParOf" srcId="{F3B9A890-1F59-D049-99C0-9E662A6F1F2F}" destId="{615552B3-CB4C-CF48-B399-03F34C0FBC24}" srcOrd="6" destOrd="0" presId="urn:microsoft.com/office/officeart/2005/8/layout/vList3"/>
    <dgm:cxn modelId="{8DBD4950-2D3A-884F-B51A-9F2A97006BDC}" type="presParOf" srcId="{615552B3-CB4C-CF48-B399-03F34C0FBC24}" destId="{11F25AE1-C626-CE45-96D8-E40D887A05DB}" srcOrd="0" destOrd="0" presId="urn:microsoft.com/office/officeart/2005/8/layout/vList3"/>
    <dgm:cxn modelId="{8F62E073-113D-F349-8AE5-3876CE001AE9}" type="presParOf" srcId="{615552B3-CB4C-CF48-B399-03F34C0FBC24}" destId="{213B38FE-2586-E14A-A9A4-4D00B4D1F576}"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AC28BE-9A12-134A-BB98-909E5643C5AC}">
      <dsp:nvSpPr>
        <dsp:cNvPr id="0" name=""/>
        <dsp:cNvSpPr/>
      </dsp:nvSpPr>
      <dsp:spPr>
        <a:xfrm rot="10800000">
          <a:off x="397363" y="0"/>
          <a:ext cx="6371403" cy="537658"/>
        </a:xfrm>
        <a:prstGeom prst="flowChartAlternateProcess">
          <a:avLst/>
        </a:prstGeom>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80000" tIns="45720" rIns="85344" bIns="45720" numCol="1" spcCol="1270" anchor="ctr" anchorCtr="0">
          <a:noAutofit/>
        </a:bodyPr>
        <a:lstStyle/>
        <a:p>
          <a:pPr marL="0" lvl="0" indent="0" algn="l" defTabSz="533400">
            <a:lnSpc>
              <a:spcPct val="90000"/>
            </a:lnSpc>
            <a:spcBef>
              <a:spcPct val="0"/>
            </a:spcBef>
            <a:spcAft>
              <a:spcPct val="35000"/>
            </a:spcAft>
            <a:buNone/>
          </a:pPr>
          <a:r>
            <a:rPr lang="tr-TR" sz="1200" b="1" kern="1200" noProof="0" dirty="0">
              <a:solidFill>
                <a:schemeClr val="accent4"/>
              </a:solidFill>
            </a:rPr>
            <a:t>Geliştiren: </a:t>
          </a:r>
          <a:r>
            <a:rPr lang="tr-TR" sz="1200" kern="1200" noProof="0" dirty="0">
              <a:solidFill>
                <a:schemeClr val="accent4"/>
              </a:solidFill>
            </a:rPr>
            <a:t>Çalışma ve Sosyal Güvenlik Bakanlığı</a:t>
          </a:r>
          <a:br>
            <a:rPr lang="tr-TR" sz="1200" kern="1200" noProof="0" dirty="0">
              <a:solidFill>
                <a:schemeClr val="accent4"/>
              </a:solidFill>
            </a:rPr>
          </a:br>
          <a:r>
            <a:rPr lang="tr-TR" sz="1200" kern="1200" noProof="0" dirty="0">
              <a:solidFill>
                <a:schemeClr val="accent4"/>
              </a:solidFill>
            </a:rPr>
            <a:t>(Çalışma Genel Müdürlüğü/İstihdam Politikaları Daire Başkanlığı)</a:t>
          </a:r>
          <a:endParaRPr lang="tr-TR" sz="1200" b="1" kern="1200" noProof="0" dirty="0">
            <a:solidFill>
              <a:schemeClr val="accent4"/>
            </a:solidFill>
          </a:endParaRPr>
        </a:p>
      </dsp:txBody>
      <dsp:txXfrm rot="10800000">
        <a:off x="423609" y="26246"/>
        <a:ext cx="6318911" cy="485166"/>
      </dsp:txXfrm>
    </dsp:sp>
    <dsp:sp modelId="{AD1E45B0-DD2F-8D49-9BCC-AB466916FB2D}">
      <dsp:nvSpPr>
        <dsp:cNvPr id="0" name=""/>
        <dsp:cNvSpPr/>
      </dsp:nvSpPr>
      <dsp:spPr>
        <a:xfrm>
          <a:off x="886073" y="101783"/>
          <a:ext cx="335552" cy="335552"/>
        </a:xfrm>
        <a:prstGeom prst="ellipse">
          <a:avLst/>
        </a:prstGeom>
        <a:blipFill>
          <a:blip xmlns:r="http://schemas.openxmlformats.org/officeDocument/2006/relationships" r:embed="rId1"/>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26BBBFD1-3C8E-2E43-8EB3-705398BC4DBC}">
      <dsp:nvSpPr>
        <dsp:cNvPr id="0" name=""/>
        <dsp:cNvSpPr/>
      </dsp:nvSpPr>
      <dsp:spPr>
        <a:xfrm rot="10800000">
          <a:off x="406584" y="698884"/>
          <a:ext cx="6371403" cy="537658"/>
        </a:xfrm>
        <a:prstGeom prst="flowChartAlternateProcess">
          <a:avLst/>
        </a:prstGeom>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80000" tIns="45720" rIns="85344" bIns="45720" numCol="1" spcCol="1270" anchor="ctr" anchorCtr="0">
          <a:noAutofit/>
        </a:bodyPr>
        <a:lstStyle/>
        <a:p>
          <a:pPr marL="0" lvl="0" indent="0" algn="l" defTabSz="533400">
            <a:lnSpc>
              <a:spcPct val="90000"/>
            </a:lnSpc>
            <a:spcBef>
              <a:spcPct val="0"/>
            </a:spcBef>
            <a:spcAft>
              <a:spcPct val="35000"/>
            </a:spcAft>
            <a:buNone/>
          </a:pPr>
          <a:r>
            <a:rPr lang="tr-TR" sz="1200" b="1" kern="1200" noProof="0" dirty="0">
              <a:solidFill>
                <a:schemeClr val="accent4"/>
              </a:solidFill>
            </a:rPr>
            <a:t>Finans</a:t>
          </a:r>
          <a:r>
            <a:rPr lang="en-GB" sz="1200" b="1" kern="1200" noProof="0" dirty="0">
              <a:solidFill>
                <a:schemeClr val="accent4"/>
              </a:solidFill>
            </a:rPr>
            <a:t>e </a:t>
          </a:r>
          <a:r>
            <a:rPr lang="en-GB" sz="1200" b="1" kern="1200" noProof="0" dirty="0" err="1">
              <a:solidFill>
                <a:schemeClr val="accent4"/>
              </a:solidFill>
            </a:rPr>
            <a:t>eden</a:t>
          </a:r>
          <a:r>
            <a:rPr lang="tr-TR" sz="1200" b="1" kern="1200" noProof="0" dirty="0">
              <a:solidFill>
                <a:schemeClr val="accent4"/>
              </a:solidFill>
            </a:rPr>
            <a:t>: </a:t>
          </a:r>
          <a:r>
            <a:rPr lang="tr-TR" sz="1200" kern="1200" noProof="0" dirty="0">
              <a:solidFill>
                <a:schemeClr val="accent4"/>
              </a:solidFill>
            </a:rPr>
            <a:t>A</a:t>
          </a:r>
          <a:r>
            <a:rPr lang="en-GB" sz="1200" kern="1200" noProof="0" dirty="0" err="1">
              <a:solidFill>
                <a:schemeClr val="accent4"/>
              </a:solidFill>
            </a:rPr>
            <a:t>vrupa</a:t>
          </a:r>
          <a:r>
            <a:rPr lang="en-GB" sz="1200" kern="1200" noProof="0" dirty="0">
              <a:solidFill>
                <a:schemeClr val="accent4"/>
              </a:solidFill>
            </a:rPr>
            <a:t> </a:t>
          </a:r>
          <a:r>
            <a:rPr lang="tr-TR" sz="1200" kern="1200" noProof="0" dirty="0">
              <a:solidFill>
                <a:schemeClr val="accent4"/>
              </a:solidFill>
            </a:rPr>
            <a:t>B</a:t>
          </a:r>
          <a:r>
            <a:rPr lang="en-GB" sz="1200" kern="1200" noProof="0" dirty="0" err="1">
              <a:solidFill>
                <a:schemeClr val="accent4"/>
              </a:solidFill>
            </a:rPr>
            <a:t>irliği</a:t>
          </a:r>
          <a:r>
            <a:rPr lang="tr-TR" sz="1200" kern="1200" noProof="0" dirty="0">
              <a:solidFill>
                <a:schemeClr val="accent4"/>
              </a:solidFill>
            </a:rPr>
            <a:t> ve Türkiye Cumhuriyeti</a:t>
          </a:r>
          <a:endParaRPr lang="tr-TR" sz="1200" b="1" kern="1200" noProof="0" dirty="0">
            <a:solidFill>
              <a:schemeClr val="accent4"/>
            </a:solidFill>
          </a:endParaRPr>
        </a:p>
      </dsp:txBody>
      <dsp:txXfrm rot="10800000">
        <a:off x="432830" y="725130"/>
        <a:ext cx="6318911" cy="485166"/>
      </dsp:txXfrm>
    </dsp:sp>
    <dsp:sp modelId="{1D5994AB-E56D-EE46-ABB8-943F597A56CE}">
      <dsp:nvSpPr>
        <dsp:cNvPr id="0" name=""/>
        <dsp:cNvSpPr/>
      </dsp:nvSpPr>
      <dsp:spPr>
        <a:xfrm>
          <a:off x="785020" y="698884"/>
          <a:ext cx="537658" cy="537658"/>
        </a:xfrm>
        <a:prstGeom prst="flowChartProcess">
          <a:avLst/>
        </a:prstGeom>
        <a:blipFill dpi="0" rotWithShape="1">
          <a:blip xmlns:r="http://schemas.openxmlformats.org/officeDocument/2006/relationships" r:embed="rId2"/>
          <a:srcRect/>
          <a:stretch>
            <a:fillRect l="4513" t="32226" r="5567" b="31806"/>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BAF95C35-0849-4349-945D-2F05D87D8878}">
      <dsp:nvSpPr>
        <dsp:cNvPr id="0" name=""/>
        <dsp:cNvSpPr/>
      </dsp:nvSpPr>
      <dsp:spPr>
        <a:xfrm rot="10800000">
          <a:off x="406584" y="1397038"/>
          <a:ext cx="6371403" cy="537658"/>
        </a:xfrm>
        <a:prstGeom prst="flowChartAlternateProcess">
          <a:avLst/>
        </a:prstGeom>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80000" tIns="41910" rIns="78232" bIns="41910" numCol="1" spcCol="1270" anchor="ctr" anchorCtr="0">
          <a:noAutofit/>
        </a:bodyPr>
        <a:lstStyle/>
        <a:p>
          <a:pPr marL="0" lvl="0" indent="0" algn="l" defTabSz="488950">
            <a:lnSpc>
              <a:spcPct val="90000"/>
            </a:lnSpc>
            <a:spcBef>
              <a:spcPct val="0"/>
            </a:spcBef>
            <a:spcAft>
              <a:spcPct val="35000"/>
            </a:spcAft>
            <a:buNone/>
          </a:pPr>
          <a:r>
            <a:rPr lang="en-GB" sz="1100" b="1" kern="1200" noProof="0" dirty="0" err="1">
              <a:solidFill>
                <a:schemeClr val="accent4"/>
              </a:solidFill>
            </a:rPr>
            <a:t>Faydalanıcı</a:t>
          </a:r>
          <a:r>
            <a:rPr lang="en-GB" sz="1100" b="1" kern="1200" noProof="0" dirty="0">
              <a:solidFill>
                <a:schemeClr val="accent4"/>
              </a:solidFill>
            </a:rPr>
            <a:t> </a:t>
          </a:r>
          <a:r>
            <a:rPr lang="en-GB" sz="1100" b="1" kern="1200" noProof="0" dirty="0" err="1">
              <a:solidFill>
                <a:schemeClr val="accent4"/>
              </a:solidFill>
            </a:rPr>
            <a:t>Kurum</a:t>
          </a:r>
          <a:r>
            <a:rPr lang="tr-TR" sz="1100" b="1" kern="1200" noProof="0" dirty="0">
              <a:solidFill>
                <a:schemeClr val="accent4"/>
              </a:solidFill>
            </a:rPr>
            <a:t>: </a:t>
          </a:r>
          <a:r>
            <a:rPr lang="tr-TR" sz="1100" kern="1200" noProof="0" dirty="0">
              <a:solidFill>
                <a:schemeClr val="accent4"/>
              </a:solidFill>
            </a:rPr>
            <a:t>Çalışma ve Sosyal Güvenlik Bakanlığı</a:t>
          </a:r>
          <a:br>
            <a:rPr lang="tr-TR" sz="1100" kern="1200" noProof="0" dirty="0">
              <a:solidFill>
                <a:schemeClr val="accent4"/>
              </a:solidFill>
            </a:rPr>
          </a:br>
          <a:r>
            <a:rPr lang="tr-TR" sz="1100" kern="1200" noProof="0" dirty="0">
              <a:solidFill>
                <a:schemeClr val="accent4"/>
              </a:solidFill>
            </a:rPr>
            <a:t>(Çalışma Genel Müdürlüğü/İstihdam Politikaları Daire Başkanlığı)</a:t>
          </a:r>
          <a:endParaRPr lang="tr-TR" sz="1100" b="1" kern="1200" noProof="0" dirty="0">
            <a:solidFill>
              <a:schemeClr val="accent4"/>
            </a:solidFill>
          </a:endParaRPr>
        </a:p>
      </dsp:txBody>
      <dsp:txXfrm rot="10800000">
        <a:off x="432830" y="1423284"/>
        <a:ext cx="6318911" cy="485166"/>
      </dsp:txXfrm>
    </dsp:sp>
    <dsp:sp modelId="{8B617F0C-CAC1-484D-8CB0-680B15B86D91}">
      <dsp:nvSpPr>
        <dsp:cNvPr id="0" name=""/>
        <dsp:cNvSpPr/>
      </dsp:nvSpPr>
      <dsp:spPr>
        <a:xfrm>
          <a:off x="884788" y="1498091"/>
          <a:ext cx="335552" cy="335552"/>
        </a:xfrm>
        <a:prstGeom prst="ellipse">
          <a:avLst/>
        </a:prstGeom>
        <a:blipFill>
          <a:blip xmlns:r="http://schemas.openxmlformats.org/officeDocument/2006/relationships" r:embed="rId1"/>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6960A9F9-6CCA-C24F-B60D-9302588E53F4}">
      <dsp:nvSpPr>
        <dsp:cNvPr id="0" name=""/>
        <dsp:cNvSpPr/>
      </dsp:nvSpPr>
      <dsp:spPr>
        <a:xfrm rot="10800000">
          <a:off x="406584" y="2095193"/>
          <a:ext cx="6371403" cy="537658"/>
        </a:xfrm>
        <a:prstGeom prst="flowChartAlternateProcess">
          <a:avLst/>
        </a:prstGeom>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80000" tIns="41910" rIns="78232" bIns="41910" numCol="1" spcCol="1270" anchor="ctr" anchorCtr="0">
          <a:noAutofit/>
        </a:bodyPr>
        <a:lstStyle/>
        <a:p>
          <a:pPr marL="0" lvl="0" indent="0" algn="l" defTabSz="488950">
            <a:lnSpc>
              <a:spcPct val="90000"/>
            </a:lnSpc>
            <a:spcBef>
              <a:spcPct val="0"/>
            </a:spcBef>
            <a:spcAft>
              <a:spcPct val="35000"/>
            </a:spcAft>
            <a:buNone/>
          </a:pPr>
          <a:r>
            <a:rPr lang="en-GB" sz="1100" b="1" kern="1200" noProof="0" dirty="0" err="1">
              <a:solidFill>
                <a:schemeClr val="accent4"/>
              </a:solidFill>
            </a:rPr>
            <a:t>Denetleyici</a:t>
          </a:r>
          <a:r>
            <a:rPr lang="tr-TR" sz="1100" b="1" kern="1200" noProof="0" dirty="0">
              <a:solidFill>
                <a:schemeClr val="accent4"/>
              </a:solidFill>
            </a:rPr>
            <a:t>: </a:t>
          </a:r>
          <a:r>
            <a:rPr lang="tr-TR" sz="1100" kern="1200" noProof="0" dirty="0">
              <a:solidFill>
                <a:schemeClr val="accent4"/>
              </a:solidFill>
            </a:rPr>
            <a:t>Çalışma ve Sosyal Güvenlik Bakanlığı</a:t>
          </a:r>
          <a:br>
            <a:rPr lang="tr-TR" sz="1100" kern="1200" noProof="0" dirty="0">
              <a:solidFill>
                <a:schemeClr val="accent4"/>
              </a:solidFill>
            </a:rPr>
          </a:br>
          <a:r>
            <a:rPr lang="tr-TR" sz="1100" kern="1200" noProof="0" dirty="0">
              <a:solidFill>
                <a:schemeClr val="accent4"/>
              </a:solidFill>
            </a:rPr>
            <a:t>(AB ve Mali Yardımlar Daire Başkanlığı)</a:t>
          </a:r>
          <a:endParaRPr lang="tr-TR" sz="1100" b="1" kern="1200" noProof="0" dirty="0">
            <a:solidFill>
              <a:schemeClr val="accent4"/>
            </a:solidFill>
          </a:endParaRPr>
        </a:p>
      </dsp:txBody>
      <dsp:txXfrm rot="10800000">
        <a:off x="432830" y="2121439"/>
        <a:ext cx="6318911" cy="485166"/>
      </dsp:txXfrm>
    </dsp:sp>
    <dsp:sp modelId="{9238AC07-7C64-E948-B280-D392AAD1FBA1}">
      <dsp:nvSpPr>
        <dsp:cNvPr id="0" name=""/>
        <dsp:cNvSpPr/>
      </dsp:nvSpPr>
      <dsp:spPr>
        <a:xfrm>
          <a:off x="886073" y="2196246"/>
          <a:ext cx="335552" cy="33555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213B38FE-2586-E14A-A9A4-4D00B4D1F576}">
      <dsp:nvSpPr>
        <dsp:cNvPr id="0" name=""/>
        <dsp:cNvSpPr/>
      </dsp:nvSpPr>
      <dsp:spPr>
        <a:xfrm rot="10800000">
          <a:off x="406584" y="2793347"/>
          <a:ext cx="6371403" cy="537658"/>
        </a:xfrm>
        <a:prstGeom prst="flowChartAlternateProcess">
          <a:avLst/>
        </a:prstGeom>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80000" tIns="41910" rIns="78232" bIns="41910" numCol="1" spcCol="1270" anchor="ctr" anchorCtr="0">
          <a:noAutofit/>
        </a:bodyPr>
        <a:lstStyle/>
        <a:p>
          <a:pPr marL="0" lvl="0" indent="0" algn="l" defTabSz="488950">
            <a:lnSpc>
              <a:spcPct val="90000"/>
            </a:lnSpc>
            <a:spcBef>
              <a:spcPct val="0"/>
            </a:spcBef>
            <a:spcAft>
              <a:spcPct val="35000"/>
            </a:spcAft>
            <a:buNone/>
          </a:pPr>
          <a:r>
            <a:rPr lang="tr-TR" sz="1100" b="1" kern="1200" noProof="0" dirty="0">
              <a:solidFill>
                <a:schemeClr val="accent4"/>
              </a:solidFill>
            </a:rPr>
            <a:t>Uygulayan: </a:t>
          </a:r>
          <a:r>
            <a:rPr lang="tr-TR" sz="1100" kern="1200" noProof="0" dirty="0">
              <a:solidFill>
                <a:schemeClr val="accent4"/>
              </a:solidFill>
            </a:rPr>
            <a:t>W</a:t>
          </a:r>
          <a:r>
            <a:rPr lang="en-US" sz="1100" kern="1200" noProof="0" dirty="0">
              <a:solidFill>
                <a:schemeClr val="accent4"/>
              </a:solidFill>
            </a:rPr>
            <a:t>E</a:t>
          </a:r>
          <a:r>
            <a:rPr lang="tr-TR" sz="1100" kern="1200" noProof="0" dirty="0">
              <a:solidFill>
                <a:schemeClr val="accent4"/>
              </a:solidFill>
            </a:rPr>
            <a:t>global liderliğinde kurulan konsorsiyum</a:t>
          </a:r>
          <a:endParaRPr lang="tr-TR" sz="1100" b="1" kern="1200" noProof="0" dirty="0">
            <a:solidFill>
              <a:schemeClr val="accent4"/>
            </a:solidFill>
          </a:endParaRPr>
        </a:p>
      </dsp:txBody>
      <dsp:txXfrm rot="10800000">
        <a:off x="432830" y="2819593"/>
        <a:ext cx="6318911" cy="485166"/>
      </dsp:txXfrm>
    </dsp:sp>
    <dsp:sp modelId="{11F25AE1-C626-CE45-96D8-E40D887A05DB}">
      <dsp:nvSpPr>
        <dsp:cNvPr id="0" name=""/>
        <dsp:cNvSpPr/>
      </dsp:nvSpPr>
      <dsp:spPr>
        <a:xfrm>
          <a:off x="785020" y="2793771"/>
          <a:ext cx="537658" cy="537658"/>
        </a:xfrm>
        <a:prstGeom prst="ellipse">
          <a:avLst/>
        </a:prstGeom>
        <a:blipFill dpi="0" rotWithShape="1">
          <a:blip xmlns:r="http://schemas.openxmlformats.org/officeDocument/2006/relationships" r:embed="rId3"/>
          <a:srcRect/>
          <a:stretch>
            <a:fillRect l="4782" t="38918" r="-314" b="40039"/>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C5C0E08A-CD7C-F040-ADF5-F697DFEF2A27}">
      <dsp:nvSpPr>
        <dsp:cNvPr id="0" name=""/>
        <dsp:cNvSpPr/>
      </dsp:nvSpPr>
      <dsp:spPr>
        <a:xfrm rot="10800000">
          <a:off x="406584" y="3491501"/>
          <a:ext cx="6371403" cy="537658"/>
        </a:xfrm>
        <a:prstGeom prst="flowChartAlternateProcess">
          <a:avLst/>
        </a:prstGeom>
        <a:gradFill flip="none" rotWithShape="0">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80000" tIns="41910" rIns="78232" bIns="41910" numCol="1" spcCol="1270" anchor="ctr" anchorCtr="0">
          <a:noAutofit/>
        </a:bodyPr>
        <a:lstStyle/>
        <a:p>
          <a:pPr marL="0" lvl="0" indent="0" algn="l" defTabSz="488950">
            <a:lnSpc>
              <a:spcPct val="90000"/>
            </a:lnSpc>
            <a:spcBef>
              <a:spcPct val="0"/>
            </a:spcBef>
            <a:spcAft>
              <a:spcPct val="35000"/>
            </a:spcAft>
            <a:buNone/>
          </a:pPr>
          <a:r>
            <a:rPr lang="en-GB" sz="1100" b="1" kern="1200" noProof="0" dirty="0" err="1">
              <a:solidFill>
                <a:schemeClr val="accent4"/>
              </a:solidFill>
            </a:rPr>
            <a:t>Uygulama</a:t>
          </a:r>
          <a:r>
            <a:rPr lang="en-GB" sz="1100" b="1" kern="1200" noProof="0" dirty="0">
              <a:solidFill>
                <a:schemeClr val="accent4"/>
              </a:solidFill>
            </a:rPr>
            <a:t> </a:t>
          </a:r>
          <a:r>
            <a:rPr lang="en-GB" sz="1100" b="1" kern="1200" noProof="0" dirty="0" err="1">
              <a:solidFill>
                <a:schemeClr val="accent4"/>
              </a:solidFill>
            </a:rPr>
            <a:t>Süresi</a:t>
          </a:r>
          <a:r>
            <a:rPr lang="tr-TR" sz="1100" b="1" kern="1200" noProof="0" dirty="0">
              <a:solidFill>
                <a:schemeClr val="accent4"/>
              </a:solidFill>
            </a:rPr>
            <a:t>: </a:t>
          </a:r>
          <a:r>
            <a:rPr lang="tr-TR" sz="1100" b="0" i="0" u="none" kern="1200" noProof="0" dirty="0">
              <a:solidFill>
                <a:schemeClr val="accent4"/>
              </a:solidFill>
            </a:rPr>
            <a:t>01 Şubat 2021- 31 Temmuz 2023</a:t>
          </a:r>
          <a:endParaRPr lang="tr-TR" sz="1100" b="1" kern="1200" noProof="0" dirty="0">
            <a:solidFill>
              <a:schemeClr val="accent4"/>
            </a:solidFill>
          </a:endParaRPr>
        </a:p>
      </dsp:txBody>
      <dsp:txXfrm rot="10800000">
        <a:off x="432830" y="3517747"/>
        <a:ext cx="6318911" cy="485166"/>
      </dsp:txXfrm>
    </dsp:sp>
    <dsp:sp modelId="{14F5BDF1-EA92-D941-BCA8-27F8AB591A8C}">
      <dsp:nvSpPr>
        <dsp:cNvPr id="0" name=""/>
        <dsp:cNvSpPr/>
      </dsp:nvSpPr>
      <dsp:spPr>
        <a:xfrm>
          <a:off x="878546" y="3562329"/>
          <a:ext cx="431998" cy="396001"/>
        </a:xfrm>
        <a:prstGeom prst="ellipse">
          <a:avLst/>
        </a:prstGeom>
        <a:blipFill>
          <a:blip xmlns:r="http://schemas.openxmlformats.org/officeDocument/2006/relationships" r:embed="rId4"/>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AC28BE-9A12-134A-BB98-909E5643C5AC}">
      <dsp:nvSpPr>
        <dsp:cNvPr id="0" name=""/>
        <dsp:cNvSpPr/>
      </dsp:nvSpPr>
      <dsp:spPr>
        <a:xfrm rot="10800000">
          <a:off x="285748" y="1325"/>
          <a:ext cx="4477839" cy="822637"/>
        </a:xfrm>
        <a:prstGeom prst="flowChartAlternateProcess">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07999" tIns="53340" rIns="99568" bIns="53340" numCol="1" spcCol="1270" anchor="ctr" anchorCtr="0">
          <a:noAutofit/>
        </a:bodyPr>
        <a:lstStyle/>
        <a:p>
          <a:pPr marL="0" lvl="0" indent="0" algn="l" defTabSz="622300">
            <a:lnSpc>
              <a:spcPct val="90000"/>
            </a:lnSpc>
            <a:spcBef>
              <a:spcPct val="0"/>
            </a:spcBef>
            <a:spcAft>
              <a:spcPct val="35000"/>
            </a:spcAft>
            <a:buNone/>
          </a:pPr>
          <a:r>
            <a:rPr lang="tr-TR" sz="1400" b="1" kern="1200" noProof="0" dirty="0"/>
            <a:t>Sektör Çalışmaları – Enerji; Sağlık; Eğitim; Bilgi ve İletişim Teknolojileri; Bankacılık/Finans;</a:t>
          </a:r>
        </a:p>
      </dsp:txBody>
      <dsp:txXfrm rot="10800000">
        <a:off x="325905" y="41482"/>
        <a:ext cx="4397525" cy="742323"/>
      </dsp:txXfrm>
    </dsp:sp>
    <dsp:sp modelId="{AD1E45B0-DD2F-8D49-9BCC-AB466916FB2D}">
      <dsp:nvSpPr>
        <dsp:cNvPr id="0" name=""/>
        <dsp:cNvSpPr/>
      </dsp:nvSpPr>
      <dsp:spPr>
        <a:xfrm>
          <a:off x="401704" y="1325"/>
          <a:ext cx="822637" cy="822637"/>
        </a:xfrm>
        <a:prstGeom prst="ellipse">
          <a:avLst/>
        </a:prstGeom>
        <a:blipFill>
          <a:blip xmlns:r="http://schemas.openxmlformats.org/officeDocument/2006/relationships" r:embed="rId1"/>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26BBBFD1-3C8E-2E43-8EB3-705398BC4DBC}">
      <dsp:nvSpPr>
        <dsp:cNvPr id="0" name=""/>
        <dsp:cNvSpPr/>
      </dsp:nvSpPr>
      <dsp:spPr>
        <a:xfrm rot="10800000">
          <a:off x="285748" y="1069526"/>
          <a:ext cx="4477839" cy="822637"/>
        </a:xfrm>
        <a:prstGeom prst="flowChartAlternateProcess">
          <a:avLst/>
        </a:prstGeom>
        <a:gradFill rotWithShape="0">
          <a:gsLst>
            <a:gs pos="0">
              <a:schemeClr val="accent5">
                <a:hueOff val="-2241218"/>
                <a:satOff val="-17722"/>
                <a:lumOff val="1765"/>
                <a:alphaOff val="0"/>
                <a:satMod val="103000"/>
                <a:lumMod val="102000"/>
                <a:tint val="94000"/>
              </a:schemeClr>
            </a:gs>
            <a:gs pos="50000">
              <a:schemeClr val="accent5">
                <a:hueOff val="-2241218"/>
                <a:satOff val="-17722"/>
                <a:lumOff val="1765"/>
                <a:alphaOff val="0"/>
                <a:satMod val="110000"/>
                <a:lumMod val="100000"/>
                <a:shade val="100000"/>
              </a:schemeClr>
            </a:gs>
            <a:gs pos="100000">
              <a:schemeClr val="accent5">
                <a:hueOff val="-2241218"/>
                <a:satOff val="-17722"/>
                <a:lumOff val="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07999" tIns="53340" rIns="99568" bIns="53340" numCol="1" spcCol="1270" anchor="ctr" anchorCtr="0">
          <a:noAutofit/>
        </a:bodyPr>
        <a:lstStyle/>
        <a:p>
          <a:pPr marL="0" lvl="0" indent="0" algn="l" defTabSz="622300">
            <a:lnSpc>
              <a:spcPct val="90000"/>
            </a:lnSpc>
            <a:spcBef>
              <a:spcPct val="0"/>
            </a:spcBef>
            <a:spcAft>
              <a:spcPct val="35000"/>
            </a:spcAft>
            <a:buNone/>
          </a:pPr>
          <a:r>
            <a:rPr lang="tr-TR" sz="1400" b="1" kern="1200" noProof="0" dirty="0"/>
            <a:t>Engelli Bireyler (</a:t>
          </a:r>
          <a:r>
            <a:rPr lang="en-GB" sz="1400" b="1" kern="1200" noProof="0" dirty="0"/>
            <a:t>G</a:t>
          </a:r>
          <a:r>
            <a:rPr lang="tr-TR" sz="1400" b="1" kern="1200" noProof="0" dirty="0" err="1"/>
            <a:t>eleceğin</a:t>
          </a:r>
          <a:r>
            <a:rPr lang="tr-TR" sz="1400" b="1" kern="1200" noProof="0" dirty="0"/>
            <a:t> insana yakışır işleri bağlamında);</a:t>
          </a:r>
        </a:p>
      </dsp:txBody>
      <dsp:txXfrm rot="10800000">
        <a:off x="325905" y="1109683"/>
        <a:ext cx="4397525" cy="742323"/>
      </dsp:txXfrm>
    </dsp:sp>
    <dsp:sp modelId="{1D5994AB-E56D-EE46-ABB8-943F597A56CE}">
      <dsp:nvSpPr>
        <dsp:cNvPr id="0" name=""/>
        <dsp:cNvSpPr/>
      </dsp:nvSpPr>
      <dsp:spPr>
        <a:xfrm>
          <a:off x="401704" y="1069526"/>
          <a:ext cx="822637" cy="822637"/>
        </a:xfrm>
        <a:prstGeom prst="ellipse">
          <a:avLst/>
        </a:prstGeom>
        <a:blipFill>
          <a:blip xmlns:r="http://schemas.openxmlformats.org/officeDocument/2006/relationships" r:embed="rId2"/>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6960A9F9-6CCA-C24F-B60D-9302588E53F4}">
      <dsp:nvSpPr>
        <dsp:cNvPr id="0" name=""/>
        <dsp:cNvSpPr/>
      </dsp:nvSpPr>
      <dsp:spPr>
        <a:xfrm rot="10800000">
          <a:off x="285748" y="2137727"/>
          <a:ext cx="4477839" cy="822637"/>
        </a:xfrm>
        <a:prstGeom prst="flowChartAlternateProcess">
          <a:avLst/>
        </a:prstGeom>
        <a:gradFill rotWithShape="0">
          <a:gsLst>
            <a:gs pos="0">
              <a:schemeClr val="accent5">
                <a:hueOff val="-4482437"/>
                <a:satOff val="-35444"/>
                <a:lumOff val="3530"/>
                <a:alphaOff val="0"/>
                <a:satMod val="103000"/>
                <a:lumMod val="102000"/>
                <a:tint val="94000"/>
              </a:schemeClr>
            </a:gs>
            <a:gs pos="50000">
              <a:schemeClr val="accent5">
                <a:hueOff val="-4482437"/>
                <a:satOff val="-35444"/>
                <a:lumOff val="3530"/>
                <a:alphaOff val="0"/>
                <a:satMod val="110000"/>
                <a:lumMod val="100000"/>
                <a:shade val="100000"/>
              </a:schemeClr>
            </a:gs>
            <a:gs pos="100000">
              <a:schemeClr val="accent5">
                <a:hueOff val="-4482437"/>
                <a:satOff val="-35444"/>
                <a:lumOff val="353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07999" tIns="53340" rIns="99568" bIns="53340" numCol="1" spcCol="1270" anchor="ctr" anchorCtr="0">
          <a:noAutofit/>
        </a:bodyPr>
        <a:lstStyle/>
        <a:p>
          <a:pPr marL="0" lvl="0" indent="0" algn="l" defTabSz="622300">
            <a:lnSpc>
              <a:spcPct val="90000"/>
            </a:lnSpc>
            <a:spcBef>
              <a:spcPct val="0"/>
            </a:spcBef>
            <a:spcAft>
              <a:spcPct val="35000"/>
            </a:spcAft>
            <a:buNone/>
          </a:pPr>
          <a:r>
            <a:rPr lang="tr-TR" sz="1400" b="1" kern="1200" noProof="0" dirty="0"/>
            <a:t>İş Yerinde Psikolojik Taciz Şikayetleri;</a:t>
          </a:r>
        </a:p>
      </dsp:txBody>
      <dsp:txXfrm rot="10800000">
        <a:off x="325905" y="2177884"/>
        <a:ext cx="4397525" cy="742323"/>
      </dsp:txXfrm>
    </dsp:sp>
    <dsp:sp modelId="{9238AC07-7C64-E948-B280-D392AAD1FBA1}">
      <dsp:nvSpPr>
        <dsp:cNvPr id="0" name=""/>
        <dsp:cNvSpPr/>
      </dsp:nvSpPr>
      <dsp:spPr>
        <a:xfrm>
          <a:off x="401704" y="2137727"/>
          <a:ext cx="822637" cy="822637"/>
        </a:xfrm>
        <a:prstGeom prst="ellipse">
          <a:avLst/>
        </a:prstGeom>
        <a:blipFill>
          <a:blip xmlns:r="http://schemas.openxmlformats.org/officeDocument/2006/relationships" r:embed="rId3"/>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213B38FE-2586-E14A-A9A4-4D00B4D1F576}">
      <dsp:nvSpPr>
        <dsp:cNvPr id="0" name=""/>
        <dsp:cNvSpPr/>
      </dsp:nvSpPr>
      <dsp:spPr>
        <a:xfrm rot="10800000">
          <a:off x="285748" y="3205928"/>
          <a:ext cx="4477839" cy="822637"/>
        </a:xfrm>
        <a:prstGeom prst="flowChartAlternateProcess">
          <a:avLst/>
        </a:prstGeom>
        <a:gradFill rotWithShape="0">
          <a:gsLst>
            <a:gs pos="0">
              <a:schemeClr val="accent5">
                <a:hueOff val="-6723655"/>
                <a:satOff val="-53166"/>
                <a:lumOff val="5295"/>
                <a:alphaOff val="0"/>
                <a:satMod val="103000"/>
                <a:lumMod val="102000"/>
                <a:tint val="94000"/>
              </a:schemeClr>
            </a:gs>
            <a:gs pos="50000">
              <a:schemeClr val="accent5">
                <a:hueOff val="-6723655"/>
                <a:satOff val="-53166"/>
                <a:lumOff val="5295"/>
                <a:alphaOff val="0"/>
                <a:satMod val="110000"/>
                <a:lumMod val="100000"/>
                <a:shade val="100000"/>
              </a:schemeClr>
            </a:gs>
            <a:gs pos="100000">
              <a:schemeClr val="accent5">
                <a:hueOff val="-6723655"/>
                <a:satOff val="-53166"/>
                <a:lumOff val="529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07999" tIns="53340" rIns="99568" bIns="53340" numCol="1" spcCol="1270" anchor="ctr" anchorCtr="0">
          <a:noAutofit/>
        </a:bodyPr>
        <a:lstStyle/>
        <a:p>
          <a:pPr marL="0" lvl="0" indent="0" algn="l" defTabSz="622300">
            <a:lnSpc>
              <a:spcPct val="90000"/>
            </a:lnSpc>
            <a:spcBef>
              <a:spcPct val="0"/>
            </a:spcBef>
            <a:spcAft>
              <a:spcPct val="35000"/>
            </a:spcAft>
            <a:buNone/>
          </a:pPr>
          <a:r>
            <a:rPr lang="tr-TR" sz="1400" b="1" kern="1200" noProof="0" dirty="0"/>
            <a:t>Etki Analizi (mevcut mevzuatın uygulamaları).</a:t>
          </a:r>
        </a:p>
      </dsp:txBody>
      <dsp:txXfrm rot="10800000">
        <a:off x="325905" y="3246085"/>
        <a:ext cx="4397525" cy="742323"/>
      </dsp:txXfrm>
    </dsp:sp>
    <dsp:sp modelId="{11F25AE1-C626-CE45-96D8-E40D887A05DB}">
      <dsp:nvSpPr>
        <dsp:cNvPr id="0" name=""/>
        <dsp:cNvSpPr/>
      </dsp:nvSpPr>
      <dsp:spPr>
        <a:xfrm>
          <a:off x="401704" y="3207253"/>
          <a:ext cx="822637" cy="822637"/>
        </a:xfrm>
        <a:prstGeom prst="ellipse">
          <a:avLst/>
        </a:prstGeom>
        <a:blipFill>
          <a:blip xmlns:r="http://schemas.openxmlformats.org/officeDocument/2006/relationships" r:embed="rId4"/>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082528-6852-3B40-B59B-9A8A5812EE51}" type="datetimeFigureOut">
              <a:rPr lang="en-US" smtClean="0"/>
              <a:t>6/13/2022</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E73337-8829-2C45-839C-997651227188}" type="slidenum">
              <a:rPr lang="en-US" smtClean="0"/>
              <a:t>‹#›</a:t>
            </a:fld>
            <a:endParaRPr lang="en-US" dirty="0"/>
          </a:p>
        </p:txBody>
      </p:sp>
    </p:spTree>
    <p:extLst>
      <p:ext uri="{BB962C8B-B14F-4D97-AF65-F5344CB8AC3E}">
        <p14:creationId xmlns:p14="http://schemas.microsoft.com/office/powerpoint/2010/main" val="2066195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E73337-8829-2C45-839C-997651227188}" type="slidenum">
              <a:rPr lang="en-US" smtClean="0"/>
              <a:t>1</a:t>
            </a:fld>
            <a:endParaRPr lang="en-US" dirty="0"/>
          </a:p>
        </p:txBody>
      </p:sp>
    </p:spTree>
    <p:extLst>
      <p:ext uri="{BB962C8B-B14F-4D97-AF65-F5344CB8AC3E}">
        <p14:creationId xmlns:p14="http://schemas.microsoft.com/office/powerpoint/2010/main" val="124297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err="1"/>
              <a:t>Figure</a:t>
            </a:r>
            <a:r>
              <a:rPr lang="tr-TR" dirty="0"/>
              <a:t> 1. </a:t>
            </a:r>
            <a:r>
              <a:rPr lang="tr-TR" dirty="0" err="1"/>
              <a:t>Provisions</a:t>
            </a:r>
            <a:r>
              <a:rPr lang="tr-TR" dirty="0"/>
              <a:t> of </a:t>
            </a:r>
            <a:r>
              <a:rPr lang="tr-TR" dirty="0" err="1"/>
              <a:t>labour</a:t>
            </a:r>
            <a:r>
              <a:rPr lang="tr-TR" dirty="0"/>
              <a:t> </a:t>
            </a:r>
            <a:r>
              <a:rPr lang="tr-TR" dirty="0" err="1"/>
              <a:t>law</a:t>
            </a:r>
            <a:r>
              <a:rPr lang="tr-TR" dirty="0"/>
              <a:t>  </a:t>
            </a:r>
            <a:r>
              <a:rPr lang="tr-TR" dirty="0" err="1"/>
              <a:t>respondents</a:t>
            </a:r>
            <a:r>
              <a:rPr lang="tr-TR" dirty="0"/>
              <a:t> had </a:t>
            </a:r>
            <a:r>
              <a:rPr lang="tr-TR" dirty="0" err="1"/>
              <a:t>benefited</a:t>
            </a:r>
            <a:r>
              <a:rPr lang="tr-TR" dirty="0"/>
              <a:t> </a:t>
            </a:r>
            <a:endParaRPr lang="en-US" dirty="0"/>
          </a:p>
        </p:txBody>
      </p:sp>
      <p:sp>
        <p:nvSpPr>
          <p:cNvPr id="4" name="Slayt Numarası Yer Tutucusu 3"/>
          <p:cNvSpPr>
            <a:spLocks noGrp="1"/>
          </p:cNvSpPr>
          <p:nvPr>
            <p:ph type="sldNum" sz="quarter" idx="5"/>
          </p:nvPr>
        </p:nvSpPr>
        <p:spPr/>
        <p:txBody>
          <a:bodyPr/>
          <a:lstStyle/>
          <a:p>
            <a:fld id="{BDE73337-8829-2C45-839C-997651227188}" type="slidenum">
              <a:rPr lang="en-US" smtClean="0"/>
              <a:t>14</a:t>
            </a:fld>
            <a:endParaRPr lang="en-US" dirty="0"/>
          </a:p>
        </p:txBody>
      </p:sp>
    </p:spTree>
    <p:extLst>
      <p:ext uri="{BB962C8B-B14F-4D97-AF65-F5344CB8AC3E}">
        <p14:creationId xmlns:p14="http://schemas.microsoft.com/office/powerpoint/2010/main" val="7960772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err="1"/>
              <a:t>Figure</a:t>
            </a:r>
            <a:r>
              <a:rPr lang="tr-TR" dirty="0"/>
              <a:t> 2 . </a:t>
            </a:r>
            <a:r>
              <a:rPr lang="tr-TR" dirty="0" err="1"/>
              <a:t>Suggestions</a:t>
            </a:r>
            <a:r>
              <a:rPr lang="tr-TR" dirty="0"/>
              <a:t> </a:t>
            </a:r>
            <a:endParaRPr lang="en-US" dirty="0"/>
          </a:p>
        </p:txBody>
      </p:sp>
      <p:sp>
        <p:nvSpPr>
          <p:cNvPr id="4" name="Slayt Numarası Yer Tutucusu 3"/>
          <p:cNvSpPr>
            <a:spLocks noGrp="1"/>
          </p:cNvSpPr>
          <p:nvPr>
            <p:ph type="sldNum" sz="quarter" idx="5"/>
          </p:nvPr>
        </p:nvSpPr>
        <p:spPr/>
        <p:txBody>
          <a:bodyPr/>
          <a:lstStyle/>
          <a:p>
            <a:fld id="{BDE73337-8829-2C45-839C-997651227188}" type="slidenum">
              <a:rPr lang="en-US" smtClean="0"/>
              <a:t>15</a:t>
            </a:fld>
            <a:endParaRPr lang="en-US" dirty="0"/>
          </a:p>
        </p:txBody>
      </p:sp>
    </p:spTree>
    <p:extLst>
      <p:ext uri="{BB962C8B-B14F-4D97-AF65-F5344CB8AC3E}">
        <p14:creationId xmlns:p14="http://schemas.microsoft.com/office/powerpoint/2010/main" val="4141817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2.2. </a:t>
            </a:r>
            <a:r>
              <a:rPr lang="tr-TR" dirty="0" err="1"/>
              <a:t>Employer</a:t>
            </a:r>
            <a:r>
              <a:rPr lang="tr-TR" dirty="0"/>
              <a:t> </a:t>
            </a:r>
            <a:r>
              <a:rPr lang="tr-TR" dirty="0" err="1"/>
              <a:t>Survey</a:t>
            </a:r>
            <a:r>
              <a:rPr lang="tr-TR" dirty="0"/>
              <a:t> </a:t>
            </a:r>
          </a:p>
          <a:p>
            <a:r>
              <a:rPr lang="tr-TR" dirty="0" err="1"/>
              <a:t>Table</a:t>
            </a:r>
            <a:r>
              <a:rPr lang="tr-TR" dirty="0"/>
              <a:t> 4. </a:t>
            </a:r>
            <a:r>
              <a:rPr lang="tr-TR" dirty="0" err="1"/>
              <a:t>Number</a:t>
            </a:r>
            <a:r>
              <a:rPr lang="tr-TR" dirty="0"/>
              <a:t> of </a:t>
            </a:r>
            <a:r>
              <a:rPr lang="tr-TR" dirty="0" err="1"/>
              <a:t>surveys</a:t>
            </a:r>
            <a:r>
              <a:rPr lang="tr-TR" dirty="0"/>
              <a:t> </a:t>
            </a:r>
          </a:p>
          <a:p>
            <a:r>
              <a:rPr lang="tr-TR" dirty="0" err="1"/>
              <a:t>Figure</a:t>
            </a:r>
            <a:r>
              <a:rPr lang="tr-TR" dirty="0"/>
              <a:t> 3 </a:t>
            </a:r>
            <a:r>
              <a:rPr lang="tr-TR" dirty="0" err="1"/>
              <a:t>and</a:t>
            </a:r>
            <a:r>
              <a:rPr lang="tr-TR" dirty="0"/>
              <a:t> 4 </a:t>
            </a:r>
            <a:r>
              <a:rPr lang="tr-TR" dirty="0" err="1"/>
              <a:t>Respondents</a:t>
            </a:r>
            <a:r>
              <a:rPr lang="tr-TR" dirty="0"/>
              <a:t> </a:t>
            </a:r>
            <a:r>
              <a:rPr lang="tr-TR" dirty="0" err="1"/>
              <a:t>by</a:t>
            </a:r>
            <a:r>
              <a:rPr lang="tr-TR" dirty="0"/>
              <a:t> </a:t>
            </a:r>
            <a:r>
              <a:rPr lang="tr-TR" dirty="0" err="1"/>
              <a:t>sector</a:t>
            </a:r>
            <a:r>
              <a:rPr lang="tr-TR" dirty="0"/>
              <a:t> </a:t>
            </a:r>
            <a:r>
              <a:rPr lang="tr-TR" dirty="0" err="1"/>
              <a:t>and</a:t>
            </a:r>
            <a:r>
              <a:rPr lang="tr-TR" dirty="0"/>
              <a:t> size of </a:t>
            </a:r>
            <a:r>
              <a:rPr lang="tr-TR" dirty="0" err="1"/>
              <a:t>the</a:t>
            </a:r>
            <a:r>
              <a:rPr lang="tr-TR" dirty="0"/>
              <a:t> </a:t>
            </a:r>
            <a:r>
              <a:rPr lang="tr-TR" dirty="0" err="1"/>
              <a:t>enterprises</a:t>
            </a:r>
            <a:r>
              <a:rPr lang="tr-TR" dirty="0"/>
              <a:t> </a:t>
            </a:r>
            <a:endParaRPr lang="en-US" dirty="0"/>
          </a:p>
        </p:txBody>
      </p:sp>
      <p:sp>
        <p:nvSpPr>
          <p:cNvPr id="4" name="Slayt Numarası Yer Tutucusu 3"/>
          <p:cNvSpPr>
            <a:spLocks noGrp="1"/>
          </p:cNvSpPr>
          <p:nvPr>
            <p:ph type="sldNum" sz="quarter" idx="5"/>
          </p:nvPr>
        </p:nvSpPr>
        <p:spPr/>
        <p:txBody>
          <a:bodyPr/>
          <a:lstStyle/>
          <a:p>
            <a:fld id="{BDE73337-8829-2C45-839C-997651227188}" type="slidenum">
              <a:rPr lang="en-US" smtClean="0"/>
              <a:t>16</a:t>
            </a:fld>
            <a:endParaRPr lang="en-US" dirty="0"/>
          </a:p>
        </p:txBody>
      </p:sp>
    </p:spTree>
    <p:extLst>
      <p:ext uri="{BB962C8B-B14F-4D97-AF65-F5344CB8AC3E}">
        <p14:creationId xmlns:p14="http://schemas.microsoft.com/office/powerpoint/2010/main" val="10206161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err="1"/>
              <a:t>Figure</a:t>
            </a:r>
            <a:r>
              <a:rPr lang="tr-TR" dirty="0"/>
              <a:t> 5. </a:t>
            </a:r>
            <a:r>
              <a:rPr lang="en-US" dirty="0"/>
              <a:t>Provisions of </a:t>
            </a:r>
            <a:r>
              <a:rPr lang="en-US" dirty="0" err="1"/>
              <a:t>labour</a:t>
            </a:r>
            <a:r>
              <a:rPr lang="en-US" dirty="0"/>
              <a:t> law  </a:t>
            </a:r>
            <a:r>
              <a:rPr lang="tr-TR" dirty="0" err="1"/>
              <a:t>employees</a:t>
            </a:r>
            <a:r>
              <a:rPr lang="en-US" dirty="0"/>
              <a:t> had benefited </a:t>
            </a:r>
          </a:p>
        </p:txBody>
      </p:sp>
      <p:sp>
        <p:nvSpPr>
          <p:cNvPr id="4" name="Slayt Numarası Yer Tutucusu 3"/>
          <p:cNvSpPr>
            <a:spLocks noGrp="1"/>
          </p:cNvSpPr>
          <p:nvPr>
            <p:ph type="sldNum" sz="quarter" idx="5"/>
          </p:nvPr>
        </p:nvSpPr>
        <p:spPr/>
        <p:txBody>
          <a:bodyPr/>
          <a:lstStyle/>
          <a:p>
            <a:fld id="{BDE73337-8829-2C45-839C-997651227188}" type="slidenum">
              <a:rPr lang="en-US" smtClean="0"/>
              <a:t>17</a:t>
            </a:fld>
            <a:endParaRPr lang="en-US" dirty="0"/>
          </a:p>
        </p:txBody>
      </p:sp>
    </p:spTree>
    <p:extLst>
      <p:ext uri="{BB962C8B-B14F-4D97-AF65-F5344CB8AC3E}">
        <p14:creationId xmlns:p14="http://schemas.microsoft.com/office/powerpoint/2010/main" val="3667610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err="1"/>
              <a:t>Figure</a:t>
            </a:r>
            <a:r>
              <a:rPr lang="tr-TR" dirty="0"/>
              <a:t> 6. </a:t>
            </a:r>
            <a:r>
              <a:rPr lang="tr-TR" dirty="0" err="1"/>
              <a:t>Suggestions</a:t>
            </a:r>
            <a:r>
              <a:rPr lang="tr-TR" dirty="0"/>
              <a:t> </a:t>
            </a:r>
            <a:r>
              <a:rPr lang="tr-TR" dirty="0" err="1"/>
              <a:t>to</a:t>
            </a:r>
            <a:r>
              <a:rPr lang="tr-TR" dirty="0"/>
              <a:t> </a:t>
            </a:r>
            <a:endParaRPr lang="en-US" dirty="0"/>
          </a:p>
        </p:txBody>
      </p:sp>
      <p:sp>
        <p:nvSpPr>
          <p:cNvPr id="4" name="Slayt Numarası Yer Tutucusu 3"/>
          <p:cNvSpPr>
            <a:spLocks noGrp="1"/>
          </p:cNvSpPr>
          <p:nvPr>
            <p:ph type="sldNum" sz="quarter" idx="5"/>
          </p:nvPr>
        </p:nvSpPr>
        <p:spPr/>
        <p:txBody>
          <a:bodyPr/>
          <a:lstStyle/>
          <a:p>
            <a:fld id="{BDE73337-8829-2C45-839C-997651227188}" type="slidenum">
              <a:rPr lang="en-US" smtClean="0"/>
              <a:t>18</a:t>
            </a:fld>
            <a:endParaRPr lang="en-US" dirty="0"/>
          </a:p>
        </p:txBody>
      </p:sp>
    </p:spTree>
    <p:extLst>
      <p:ext uri="{BB962C8B-B14F-4D97-AF65-F5344CB8AC3E}">
        <p14:creationId xmlns:p14="http://schemas.microsoft.com/office/powerpoint/2010/main" val="25381256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E73337-8829-2C45-839C-997651227188}" type="slidenum">
              <a:rPr lang="en-US" smtClean="0"/>
              <a:t>19</a:t>
            </a:fld>
            <a:endParaRPr lang="en-US" dirty="0"/>
          </a:p>
        </p:txBody>
      </p:sp>
    </p:spTree>
    <p:extLst>
      <p:ext uri="{BB962C8B-B14F-4D97-AF65-F5344CB8AC3E}">
        <p14:creationId xmlns:p14="http://schemas.microsoft.com/office/powerpoint/2010/main" val="3442581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E73337-8829-2C45-839C-997651227188}" type="slidenum">
              <a:rPr lang="en-US" smtClean="0"/>
              <a:t>6</a:t>
            </a:fld>
            <a:endParaRPr lang="en-US" dirty="0"/>
          </a:p>
        </p:txBody>
      </p:sp>
    </p:spTree>
    <p:extLst>
      <p:ext uri="{BB962C8B-B14F-4D97-AF65-F5344CB8AC3E}">
        <p14:creationId xmlns:p14="http://schemas.microsoft.com/office/powerpoint/2010/main" val="1447065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indent="0" algn="just">
              <a:buNone/>
            </a:pPr>
            <a:r>
              <a:rPr lang="en-US" b="1" dirty="0"/>
              <a:t>Methodology</a:t>
            </a:r>
          </a:p>
          <a:p>
            <a:pPr marL="457200" indent="-457200" algn="just">
              <a:buAutoNum type="arabicPeriod"/>
            </a:pPr>
            <a:r>
              <a:rPr lang="en-US" sz="1400" b="1" dirty="0"/>
              <a:t>Desk review </a:t>
            </a:r>
          </a:p>
          <a:p>
            <a:pPr marL="0" indent="0" algn="just">
              <a:buNone/>
            </a:pPr>
            <a:r>
              <a:rPr lang="tr-TR" sz="1400" dirty="0"/>
              <a:t>      </a:t>
            </a:r>
            <a:r>
              <a:rPr lang="en-US" sz="1200" i="1" dirty="0"/>
              <a:t>Legislations and regulations, research reports, international</a:t>
            </a:r>
          </a:p>
          <a:p>
            <a:pPr marL="0" indent="0" algn="just">
              <a:buNone/>
            </a:pPr>
            <a:r>
              <a:rPr lang="en-US" sz="1200" i="1" dirty="0"/>
              <a:t>      recommendations/commitments, available statistics and indicators</a:t>
            </a:r>
          </a:p>
          <a:p>
            <a:pPr marL="457200" indent="-457200" algn="just">
              <a:buAutoNum type="arabicPeriod" startAt="2"/>
            </a:pPr>
            <a:r>
              <a:rPr lang="en-US" sz="1400" b="1" dirty="0"/>
              <a:t>Interviews and focus group discussions       </a:t>
            </a:r>
            <a:endParaRPr lang="en-US" sz="1200" i="1" dirty="0"/>
          </a:p>
          <a:p>
            <a:pPr marL="0" indent="0" algn="just">
              <a:buNone/>
            </a:pPr>
            <a:r>
              <a:rPr lang="en-US" sz="1400" b="1" dirty="0"/>
              <a:t>3.  Field study</a:t>
            </a:r>
          </a:p>
          <a:p>
            <a:pPr marL="0" indent="0" algn="just">
              <a:buNone/>
            </a:pPr>
            <a:r>
              <a:rPr lang="en-US" sz="1400" b="1" dirty="0"/>
              <a:t>      </a:t>
            </a:r>
            <a:r>
              <a:rPr lang="en-US" sz="1200" i="1" dirty="0"/>
              <a:t>Employee and employer surveys</a:t>
            </a:r>
          </a:p>
          <a:p>
            <a:pPr marL="0" indent="0" algn="just">
              <a:buNone/>
            </a:pPr>
            <a:r>
              <a:rPr lang="en-US" sz="1400" b="1" dirty="0"/>
              <a:t>4.  Analysis and interpretation of the results </a:t>
            </a:r>
          </a:p>
          <a:p>
            <a:pPr marL="457200" indent="-457200">
              <a:buAutoNum type="arabicPeriod"/>
            </a:pPr>
            <a:endParaRPr lang="tr-TR" sz="1400" dirty="0"/>
          </a:p>
          <a:p>
            <a:endParaRPr lang="en-US" dirty="0"/>
          </a:p>
        </p:txBody>
      </p:sp>
      <p:sp>
        <p:nvSpPr>
          <p:cNvPr id="4" name="Slayt Numarası Yer Tutucusu 3"/>
          <p:cNvSpPr>
            <a:spLocks noGrp="1"/>
          </p:cNvSpPr>
          <p:nvPr>
            <p:ph type="sldNum" sz="quarter" idx="5"/>
          </p:nvPr>
        </p:nvSpPr>
        <p:spPr/>
        <p:txBody>
          <a:bodyPr/>
          <a:lstStyle/>
          <a:p>
            <a:fld id="{BDE73337-8829-2C45-839C-997651227188}" type="slidenum">
              <a:rPr lang="en-US" smtClean="0"/>
              <a:t>7</a:t>
            </a:fld>
            <a:endParaRPr lang="en-US" dirty="0"/>
          </a:p>
        </p:txBody>
      </p:sp>
    </p:spTree>
    <p:extLst>
      <p:ext uri="{BB962C8B-B14F-4D97-AF65-F5344CB8AC3E}">
        <p14:creationId xmlns:p14="http://schemas.microsoft.com/office/powerpoint/2010/main" val="3983286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indent="0" algn="just">
              <a:buNone/>
            </a:pPr>
            <a:r>
              <a:rPr lang="en-US" sz="1200" b="1" dirty="0"/>
              <a:t>Realized activities</a:t>
            </a:r>
          </a:p>
          <a:p>
            <a:pPr marL="0" indent="0" algn="just">
              <a:buNone/>
            </a:pPr>
            <a:endParaRPr lang="tr-TR" sz="1200" b="1" dirty="0"/>
          </a:p>
          <a:p>
            <a:pPr marL="0" indent="0" algn="just">
              <a:buNone/>
            </a:pPr>
            <a:r>
              <a:rPr lang="en-US" sz="1200" b="1" dirty="0"/>
              <a:t>Stakeholder interviews: </a:t>
            </a:r>
            <a:r>
              <a:rPr lang="en-US" sz="1200" dirty="0"/>
              <a:t>It was held between 15-23 December 2021 </a:t>
            </a:r>
            <a:r>
              <a:rPr lang="tr-TR" sz="1200" dirty="0"/>
              <a:t>online </a:t>
            </a:r>
            <a:r>
              <a:rPr lang="en-US" sz="1200" dirty="0"/>
              <a:t>with the representatives of the main stakeholder institutions including public institutions and organizations, social partners and professional organizations.</a:t>
            </a:r>
          </a:p>
          <a:p>
            <a:pPr marL="0" indent="0" algn="just">
              <a:buNone/>
            </a:pPr>
            <a:endParaRPr lang="tr-TR" sz="1200" dirty="0"/>
          </a:p>
          <a:p>
            <a:pPr marL="0" indent="0" algn="just">
              <a:buNone/>
            </a:pPr>
            <a:r>
              <a:rPr lang="en-US" sz="1200" b="1" dirty="0"/>
              <a:t>Aim of the interviews</a:t>
            </a:r>
            <a:r>
              <a:rPr lang="tr-TR" sz="1200" b="1" dirty="0"/>
              <a:t>: </a:t>
            </a:r>
            <a:r>
              <a:rPr lang="en-US" sz="1200" dirty="0"/>
              <a:t>To introduce impact analysis study </a:t>
            </a:r>
            <a:r>
              <a:rPr lang="tr-TR" sz="1200" dirty="0"/>
              <a:t>of </a:t>
            </a:r>
            <a:r>
              <a:rPr lang="en-US" sz="1200" dirty="0"/>
              <a:t>the project and to get their feedback on problems encountered in the </a:t>
            </a:r>
            <a:r>
              <a:rPr lang="en-US" sz="1200" dirty="0" err="1"/>
              <a:t>implemantion</a:t>
            </a:r>
            <a:r>
              <a:rPr lang="en-US" sz="1200" dirty="0"/>
              <a:t> of the </a:t>
            </a:r>
            <a:r>
              <a:rPr lang="en-US" sz="1200" dirty="0" err="1"/>
              <a:t>labour</a:t>
            </a:r>
            <a:r>
              <a:rPr lang="en-US" sz="1200" dirty="0"/>
              <a:t> law and its related regulations that will help to project team in designing field study</a:t>
            </a:r>
          </a:p>
          <a:p>
            <a:endParaRPr lang="en-US" dirty="0"/>
          </a:p>
        </p:txBody>
      </p:sp>
      <p:sp>
        <p:nvSpPr>
          <p:cNvPr id="4" name="Slayt Numarası Yer Tutucusu 3"/>
          <p:cNvSpPr>
            <a:spLocks noGrp="1"/>
          </p:cNvSpPr>
          <p:nvPr>
            <p:ph type="sldNum" sz="quarter" idx="5"/>
          </p:nvPr>
        </p:nvSpPr>
        <p:spPr/>
        <p:txBody>
          <a:bodyPr/>
          <a:lstStyle/>
          <a:p>
            <a:fld id="{BDE73337-8829-2C45-839C-997651227188}" type="slidenum">
              <a:rPr lang="en-US" smtClean="0"/>
              <a:t>8</a:t>
            </a:fld>
            <a:endParaRPr lang="en-US" dirty="0"/>
          </a:p>
        </p:txBody>
      </p:sp>
    </p:spTree>
    <p:extLst>
      <p:ext uri="{BB962C8B-B14F-4D97-AF65-F5344CB8AC3E}">
        <p14:creationId xmlns:p14="http://schemas.microsoft.com/office/powerpoint/2010/main" val="2343011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indent="0" algn="just">
              <a:buNone/>
            </a:pPr>
            <a:r>
              <a:rPr lang="tr-TR" sz="1400" b="1" dirty="0" err="1"/>
              <a:t>Methodology</a:t>
            </a:r>
            <a:r>
              <a:rPr lang="tr-TR" sz="1400" b="1" dirty="0"/>
              <a:t>: </a:t>
            </a:r>
            <a:r>
              <a:rPr lang="en-US" sz="1400" dirty="0"/>
              <a:t>Semi-structured</a:t>
            </a:r>
            <a:r>
              <a:rPr lang="en-US" sz="1400" b="1" dirty="0"/>
              <a:t> </a:t>
            </a:r>
            <a:r>
              <a:rPr lang="en-US" sz="1400" dirty="0"/>
              <a:t>interview </a:t>
            </a:r>
            <a:r>
              <a:rPr lang="tr-TR" sz="1400" dirty="0" err="1"/>
              <a:t>questionnaire</a:t>
            </a:r>
            <a:endParaRPr lang="en-US" sz="1400" dirty="0"/>
          </a:p>
          <a:p>
            <a:pPr marL="0" indent="0" algn="just">
              <a:buNone/>
            </a:pPr>
            <a:endParaRPr lang="tr-TR" sz="1400" dirty="0"/>
          </a:p>
          <a:p>
            <a:pPr marL="0" indent="0" algn="just">
              <a:buNone/>
            </a:pPr>
            <a:r>
              <a:rPr lang="en-US" sz="1400" b="1" dirty="0"/>
              <a:t>Topics discussed </a:t>
            </a:r>
            <a:r>
              <a:rPr lang="tr-TR" sz="1400" b="1" dirty="0"/>
              <a:t>:</a:t>
            </a:r>
            <a:r>
              <a:rPr lang="en-US" sz="1400" dirty="0"/>
              <a:t> </a:t>
            </a:r>
            <a:endParaRPr lang="tr-TR" sz="1400" dirty="0"/>
          </a:p>
          <a:p>
            <a:pPr algn="just">
              <a:buFont typeface="Wingdings" panose="05000000000000000000" pitchFamily="2" charset="2"/>
              <a:buChar char="ü"/>
            </a:pPr>
            <a:r>
              <a:rPr lang="en-US" sz="1200" i="1" dirty="0"/>
              <a:t>Provisions of the Labor Law which are effective in promoting women's employment and the problems encountered in implementation</a:t>
            </a:r>
            <a:endParaRPr lang="tr-TR" sz="1200" i="1" dirty="0"/>
          </a:p>
          <a:p>
            <a:pPr algn="just">
              <a:buFont typeface="Wingdings" panose="05000000000000000000" pitchFamily="2" charset="2"/>
              <a:buChar char="ü"/>
            </a:pPr>
            <a:r>
              <a:rPr lang="en-US" sz="1200" i="1" dirty="0"/>
              <a:t>Existing</a:t>
            </a:r>
            <a:r>
              <a:rPr lang="tr-TR" sz="1200" i="1" dirty="0"/>
              <a:t> </a:t>
            </a:r>
            <a:r>
              <a:rPr lang="en-US" sz="1200" i="1" dirty="0"/>
              <a:t>coordination mechanisms</a:t>
            </a:r>
            <a:r>
              <a:rPr lang="tr-TR" sz="1200" i="1" dirty="0"/>
              <a:t> </a:t>
            </a:r>
            <a:r>
              <a:rPr lang="en-US" sz="1200" i="1" dirty="0"/>
              <a:t>between</a:t>
            </a:r>
            <a:r>
              <a:rPr lang="tr-TR" sz="1200" i="1" dirty="0"/>
              <a:t> </a:t>
            </a:r>
            <a:r>
              <a:rPr lang="en-US" sz="1200" i="1" dirty="0"/>
              <a:t>the institutions </a:t>
            </a:r>
          </a:p>
          <a:p>
            <a:pPr algn="just">
              <a:buFont typeface="Wingdings" panose="05000000000000000000" pitchFamily="2" charset="2"/>
              <a:buChar char="ü"/>
            </a:pPr>
            <a:r>
              <a:rPr lang="en-US" sz="1200" i="1" dirty="0"/>
              <a:t>Monitoring</a:t>
            </a:r>
            <a:r>
              <a:rPr lang="tr-TR" sz="1200" i="1" dirty="0"/>
              <a:t> </a:t>
            </a:r>
            <a:r>
              <a:rPr lang="en-US" sz="1200" i="1" dirty="0"/>
              <a:t>of the implementation</a:t>
            </a:r>
          </a:p>
          <a:p>
            <a:pPr algn="just">
              <a:buFont typeface="Wingdings" panose="05000000000000000000" pitchFamily="2" charset="2"/>
              <a:buChar char="ü"/>
            </a:pPr>
            <a:r>
              <a:rPr lang="en-US" sz="1200" i="1" dirty="0"/>
              <a:t>To get their suggestions </a:t>
            </a:r>
            <a:r>
              <a:rPr lang="tr-TR" sz="1200" i="1" dirty="0"/>
              <a:t>on </a:t>
            </a:r>
            <a:r>
              <a:rPr lang="en-US" sz="1200" i="1" dirty="0"/>
              <a:t>on the areas that need improvement in the legislation</a:t>
            </a:r>
            <a:endParaRPr lang="en-US" sz="1200" dirty="0"/>
          </a:p>
          <a:p>
            <a:endParaRPr lang="en-US" dirty="0"/>
          </a:p>
        </p:txBody>
      </p:sp>
      <p:sp>
        <p:nvSpPr>
          <p:cNvPr id="4" name="Slayt Numarası Yer Tutucusu 3"/>
          <p:cNvSpPr>
            <a:spLocks noGrp="1"/>
          </p:cNvSpPr>
          <p:nvPr>
            <p:ph type="sldNum" sz="quarter" idx="5"/>
          </p:nvPr>
        </p:nvSpPr>
        <p:spPr/>
        <p:txBody>
          <a:bodyPr/>
          <a:lstStyle/>
          <a:p>
            <a:fld id="{BDE73337-8829-2C45-839C-997651227188}" type="slidenum">
              <a:rPr lang="en-US" smtClean="0"/>
              <a:t>9</a:t>
            </a:fld>
            <a:endParaRPr lang="en-US" dirty="0"/>
          </a:p>
        </p:txBody>
      </p:sp>
    </p:spTree>
    <p:extLst>
      <p:ext uri="{BB962C8B-B14F-4D97-AF65-F5344CB8AC3E}">
        <p14:creationId xmlns:p14="http://schemas.microsoft.com/office/powerpoint/2010/main" val="2395321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indent="0">
              <a:buNone/>
            </a:pPr>
            <a:r>
              <a:rPr lang="en-US" sz="1600" b="1" dirty="0"/>
              <a:t>Field Study</a:t>
            </a:r>
            <a:r>
              <a:rPr lang="tr-TR" sz="1600" b="1" dirty="0"/>
              <a:t>: </a:t>
            </a:r>
            <a:r>
              <a:rPr lang="en-US" sz="1600" b="1" dirty="0"/>
              <a:t>Employee and Employer</a:t>
            </a:r>
            <a:r>
              <a:rPr lang="tr-TR" sz="1600" b="1" dirty="0"/>
              <a:t> </a:t>
            </a:r>
            <a:r>
              <a:rPr lang="tr-TR" sz="1600" b="1" dirty="0" err="1"/>
              <a:t>Surveys</a:t>
            </a:r>
            <a:endParaRPr lang="en-US" sz="1600" b="1" dirty="0"/>
          </a:p>
          <a:p>
            <a:pPr marL="0" indent="0">
              <a:buNone/>
            </a:pPr>
            <a:endParaRPr lang="tr-TR" sz="1600" b="1" dirty="0"/>
          </a:p>
          <a:p>
            <a:pPr marL="0" indent="0" algn="just">
              <a:buNone/>
            </a:pPr>
            <a:r>
              <a:rPr lang="en-US" sz="1200" b="1" dirty="0">
                <a:effectLst/>
                <a:latin typeface="Arial" panose="020B0604020202020204" pitchFamily="34" charset="0"/>
                <a:ea typeface="Calibri" panose="020F0502020204030204" pitchFamily="34" charset="0"/>
              </a:rPr>
              <a:t>Aim</a:t>
            </a:r>
            <a:r>
              <a:rPr lang="tr-TR" sz="1200" b="1" dirty="0">
                <a:effectLst/>
                <a:latin typeface="Arial" panose="020B0604020202020204" pitchFamily="34" charset="0"/>
                <a:ea typeface="Calibri" panose="020F0502020204030204" pitchFamily="34" charset="0"/>
              </a:rPr>
              <a:t>: </a:t>
            </a:r>
            <a:r>
              <a:rPr lang="en-US" sz="1200" dirty="0">
                <a:effectLst/>
                <a:latin typeface="Arial" panose="020B0604020202020204" pitchFamily="34" charset="0"/>
                <a:ea typeface="Calibri" panose="020F0502020204030204" pitchFamily="34" charset="0"/>
              </a:rPr>
              <a:t>To collect</a:t>
            </a:r>
            <a:r>
              <a:rPr lang="tr-TR" sz="1200" dirty="0">
                <a:effectLst/>
                <a:latin typeface="Arial" panose="020B0604020202020204" pitchFamily="34" charset="0"/>
                <a:ea typeface="Calibri" panose="020F0502020204030204" pitchFamily="34" charset="0"/>
              </a:rPr>
              <a:t> data </a:t>
            </a:r>
            <a:r>
              <a:rPr lang="tr-TR" sz="1200" dirty="0">
                <a:latin typeface="Arial" panose="020B0604020202020204" pitchFamily="34" charset="0"/>
                <a:ea typeface="Calibri" panose="020F0502020204030204" pitchFamily="34" charset="0"/>
              </a:rPr>
              <a:t>on</a:t>
            </a:r>
            <a:r>
              <a:rPr lang="en-US" sz="1200" dirty="0">
                <a:effectLst/>
                <a:latin typeface="Arial" panose="020B0604020202020204" pitchFamily="34" charset="0"/>
                <a:ea typeface="Calibri" panose="020F0502020204030204" pitchFamily="34" charset="0"/>
              </a:rPr>
              <a:t> the difficulties/problems and future expectations of the parties directly addressed </a:t>
            </a:r>
            <a:r>
              <a:rPr lang="en-US" sz="1200" dirty="0">
                <a:latin typeface="Arial" panose="020B0604020202020204" pitchFamily="34" charset="0"/>
              </a:rPr>
              <a:t>by the </a:t>
            </a:r>
            <a:r>
              <a:rPr lang="en-US" sz="1200" dirty="0" err="1">
                <a:latin typeface="Arial" panose="020B0604020202020204" pitchFamily="34" charset="0"/>
              </a:rPr>
              <a:t>Labour</a:t>
            </a:r>
            <a:r>
              <a:rPr lang="en-US" sz="1200" dirty="0">
                <a:latin typeface="Arial" panose="020B0604020202020204" pitchFamily="34" charset="0"/>
              </a:rPr>
              <a:t> Law </a:t>
            </a:r>
            <a:r>
              <a:rPr lang="tr-TR" sz="1200" dirty="0">
                <a:latin typeface="Arial" panose="020B0604020202020204" pitchFamily="34" charset="0"/>
              </a:rPr>
              <a:t>No 4857 </a:t>
            </a:r>
            <a:r>
              <a:rPr lang="en-US" sz="1200" dirty="0">
                <a:latin typeface="Arial" panose="020B0604020202020204" pitchFamily="34" charset="0"/>
              </a:rPr>
              <a:t>and its related regulations</a:t>
            </a:r>
            <a:r>
              <a:rPr lang="tr-TR" sz="1200" dirty="0">
                <a:latin typeface="Arial" panose="020B0604020202020204" pitchFamily="34" charset="0"/>
              </a:rPr>
              <a:t> </a:t>
            </a:r>
            <a:r>
              <a:rPr lang="en-US" sz="1200" dirty="0">
                <a:latin typeface="Arial" panose="020B0604020202020204" pitchFamily="34" charset="0"/>
              </a:rPr>
              <a:t> which will enable the analysis of the areas that need to be strengthened</a:t>
            </a:r>
            <a:r>
              <a:rPr lang="tr-TR" sz="1200" dirty="0">
                <a:latin typeface="Arial" panose="020B0604020202020204" pitchFamily="34" charset="0"/>
              </a:rPr>
              <a:t> </a:t>
            </a:r>
            <a:r>
              <a:rPr lang="en-US" sz="1200" dirty="0">
                <a:latin typeface="Arial" panose="020B0604020202020204" pitchFamily="34" charset="0"/>
              </a:rPr>
              <a:t>to protect  the rights of the women employees </a:t>
            </a:r>
          </a:p>
          <a:p>
            <a:pPr marL="0" indent="0" algn="just">
              <a:buNone/>
            </a:pPr>
            <a:r>
              <a:rPr lang="en-US" sz="1200" b="1" dirty="0">
                <a:latin typeface="Arial" panose="020B0604020202020204" pitchFamily="34" charset="0"/>
              </a:rPr>
              <a:t>Coverage</a:t>
            </a:r>
            <a:r>
              <a:rPr lang="es-AR" sz="1200" b="1" dirty="0">
                <a:latin typeface="Arial" panose="020B0604020202020204" pitchFamily="34" charset="0"/>
              </a:rPr>
              <a:t>: </a:t>
            </a:r>
            <a:r>
              <a:rPr lang="en-US" sz="1200" dirty="0">
                <a:latin typeface="Arial" panose="020B0604020202020204" pitchFamily="34" charset="0"/>
              </a:rPr>
              <a:t>The survey will be</a:t>
            </a:r>
            <a:r>
              <a:rPr lang="tr-TR" sz="1200" dirty="0">
                <a:latin typeface="Arial" panose="020B0604020202020204" pitchFamily="34" charset="0"/>
              </a:rPr>
              <a:t> </a:t>
            </a:r>
            <a:r>
              <a:rPr lang="en-US" sz="1200" dirty="0">
                <a:latin typeface="Arial" panose="020B0604020202020204" pitchFamily="34" charset="0"/>
              </a:rPr>
              <a:t>conducted in the </a:t>
            </a:r>
            <a:r>
              <a:rPr lang="tr-TR" sz="1200" dirty="0">
                <a:latin typeface="Arial" panose="020B0604020202020204" pitchFamily="34" charset="0"/>
              </a:rPr>
              <a:t>5 main </a:t>
            </a:r>
            <a:r>
              <a:rPr lang="en-US" sz="1200" dirty="0">
                <a:latin typeface="Arial" panose="020B0604020202020204" pitchFamily="34" charset="0"/>
              </a:rPr>
              <a:t>city centers namely Istanbul, Ankara, Izmir, Bursa and Adana, where the population and economic activities are intense. A total of 500 surveys, 100 of which will be conducted in each province</a:t>
            </a:r>
            <a:r>
              <a:rPr lang="es-AR" sz="1200" dirty="0">
                <a:latin typeface="Arial" panose="020B0604020202020204" pitchFamily="34" charset="0"/>
              </a:rPr>
              <a:t>. </a:t>
            </a:r>
            <a:endParaRPr lang="tr-TR" sz="1200" dirty="0">
              <a:latin typeface="Arial" panose="020B0604020202020204" pitchFamily="34" charset="0"/>
            </a:endParaRPr>
          </a:p>
          <a:p>
            <a:pPr marL="0" indent="0" algn="just">
              <a:buNone/>
            </a:pPr>
            <a:endParaRPr lang="tr-TR" sz="1200" dirty="0">
              <a:latin typeface="Arial" panose="020B0604020202020204" pitchFamily="34" charset="0"/>
            </a:endParaRPr>
          </a:p>
          <a:p>
            <a:pPr marL="0" indent="0" algn="just">
              <a:buNone/>
            </a:pPr>
            <a:r>
              <a:rPr lang="en-US" sz="1200" b="1" dirty="0">
                <a:effectLst/>
                <a:latin typeface="Arial" panose="020B0604020202020204" pitchFamily="34" charset="0"/>
                <a:ea typeface="Calibri" panose="020F0502020204030204" pitchFamily="34" charset="0"/>
              </a:rPr>
              <a:t>Methodology: </a:t>
            </a:r>
            <a:r>
              <a:rPr lang="en-US" sz="1200" dirty="0">
                <a:effectLst/>
                <a:latin typeface="Arial" panose="020B0604020202020204" pitchFamily="34" charset="0"/>
                <a:ea typeface="Calibri" panose="020F0502020204030204" pitchFamily="34" charset="0"/>
              </a:rPr>
              <a:t>Face to face interview</a:t>
            </a:r>
            <a:endParaRPr lang="en-US" sz="1200" dirty="0">
              <a:latin typeface="Arial" panose="020B0604020202020204" pitchFamily="34" charset="0"/>
            </a:endParaRPr>
          </a:p>
          <a:p>
            <a:endParaRPr lang="en-US" dirty="0"/>
          </a:p>
        </p:txBody>
      </p:sp>
      <p:sp>
        <p:nvSpPr>
          <p:cNvPr id="4" name="Slayt Numarası Yer Tutucusu 3"/>
          <p:cNvSpPr>
            <a:spLocks noGrp="1"/>
          </p:cNvSpPr>
          <p:nvPr>
            <p:ph type="sldNum" sz="quarter" idx="5"/>
          </p:nvPr>
        </p:nvSpPr>
        <p:spPr/>
        <p:txBody>
          <a:bodyPr/>
          <a:lstStyle/>
          <a:p>
            <a:fld id="{BDE73337-8829-2C45-839C-997651227188}" type="slidenum">
              <a:rPr lang="en-US" smtClean="0"/>
              <a:t>10</a:t>
            </a:fld>
            <a:endParaRPr lang="en-US" dirty="0"/>
          </a:p>
        </p:txBody>
      </p:sp>
    </p:spTree>
    <p:extLst>
      <p:ext uri="{BB962C8B-B14F-4D97-AF65-F5344CB8AC3E}">
        <p14:creationId xmlns:p14="http://schemas.microsoft.com/office/powerpoint/2010/main" val="1074319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indent="0">
              <a:buNone/>
            </a:pPr>
            <a:endParaRPr lang="en-US" sz="2400" b="1" dirty="0"/>
          </a:p>
          <a:p>
            <a:pPr marL="0" indent="0" algn="just">
              <a:buNone/>
            </a:pPr>
            <a:r>
              <a:rPr lang="tr-TR" sz="2000" dirty="0">
                <a:effectLst/>
                <a:latin typeface="Arial" panose="020B0604020202020204" pitchFamily="34" charset="0"/>
                <a:ea typeface="Calibri" panose="020F0502020204030204" pitchFamily="34" charset="0"/>
              </a:rPr>
              <a:t> </a:t>
            </a:r>
            <a:r>
              <a:rPr lang="en-US" sz="2000" dirty="0">
                <a:effectLst/>
                <a:latin typeface="Arial" panose="020B0604020202020204" pitchFamily="34" charset="0"/>
                <a:ea typeface="Calibri" panose="020F0502020204030204" pitchFamily="34" charset="0"/>
              </a:rPr>
              <a:t>The questionnaires consist of three main parts</a:t>
            </a:r>
          </a:p>
          <a:p>
            <a:pPr marL="457200" lvl="1" indent="0" algn="just">
              <a:buNone/>
            </a:pPr>
            <a:r>
              <a:rPr lang="tr-TR" sz="2000" i="1" dirty="0">
                <a:effectLst/>
                <a:latin typeface="Arial" panose="020B0604020202020204" pitchFamily="34" charset="0"/>
                <a:ea typeface="Calibri" panose="020F0502020204030204" pitchFamily="34" charset="0"/>
              </a:rPr>
              <a:t>1. General </a:t>
            </a:r>
            <a:r>
              <a:rPr lang="en-US" sz="2000" i="1" dirty="0">
                <a:effectLst/>
                <a:latin typeface="Arial" panose="020B0604020202020204" pitchFamily="34" charset="0"/>
                <a:ea typeface="Calibri" panose="020F0502020204030204" pitchFamily="34" charset="0"/>
              </a:rPr>
              <a:t>information about the respondents</a:t>
            </a:r>
          </a:p>
          <a:p>
            <a:pPr marL="457200" lvl="1" indent="0" algn="just">
              <a:buNone/>
            </a:pPr>
            <a:r>
              <a:rPr lang="en-US" sz="2000" i="1" dirty="0">
                <a:effectLst/>
                <a:latin typeface="Arial" panose="020B0604020202020204" pitchFamily="34" charset="0"/>
                <a:ea typeface="Calibri" panose="020F0502020204030204" pitchFamily="34" charset="0"/>
              </a:rPr>
              <a:t>2. Attitudes in implementation of the law and their level of satisfaction with the provisions</a:t>
            </a:r>
          </a:p>
          <a:p>
            <a:pPr marL="457200" lvl="1" indent="0" algn="just">
              <a:buNone/>
            </a:pPr>
            <a:r>
              <a:rPr lang="en-US" sz="2000" i="1" dirty="0">
                <a:effectLst/>
                <a:latin typeface="Arial" panose="020B0604020202020204" pitchFamily="34" charset="0"/>
                <a:ea typeface="Calibri" panose="020F0502020204030204" pitchFamily="34" charset="0"/>
              </a:rPr>
              <a:t>3. Suggestions and expectations for the future</a:t>
            </a:r>
          </a:p>
          <a:p>
            <a:pPr marL="0" indent="0" algn="just">
              <a:buNone/>
            </a:pPr>
            <a:r>
              <a:rPr lang="en-US" sz="2000" dirty="0">
                <a:effectLst/>
                <a:latin typeface="Arial" panose="020B0604020202020204" pitchFamily="34" charset="0"/>
                <a:ea typeface="Calibri" panose="020F0502020204030204" pitchFamily="34" charset="0"/>
              </a:rPr>
              <a:t>In designing the questionnaires, it is aimed to measure how effectively the law was implemented, their </a:t>
            </a:r>
            <a:r>
              <a:rPr lang="en-US" sz="2000" dirty="0">
                <a:latin typeface="Arial" panose="020B0604020202020204" pitchFamily="34" charset="0"/>
                <a:ea typeface="Calibri" panose="020F0502020204030204" pitchFamily="34" charset="0"/>
              </a:rPr>
              <a:t>awareness about the provisions of the</a:t>
            </a:r>
            <a:r>
              <a:rPr lang="tr-TR" sz="2000" dirty="0">
                <a:latin typeface="Arial" panose="020B0604020202020204" pitchFamily="34" charset="0"/>
                <a:ea typeface="Calibri" panose="020F0502020204030204" pitchFamily="34" charset="0"/>
              </a:rPr>
              <a:t> </a:t>
            </a:r>
            <a:r>
              <a:rPr lang="en-US" sz="2000" dirty="0">
                <a:latin typeface="Arial" panose="020B0604020202020204" pitchFamily="34" charset="0"/>
                <a:ea typeface="Calibri" panose="020F0502020204030204" pitchFamily="34" charset="0"/>
              </a:rPr>
              <a:t>law</a:t>
            </a:r>
            <a:endParaRPr lang="en-US" dirty="0"/>
          </a:p>
        </p:txBody>
      </p:sp>
      <p:sp>
        <p:nvSpPr>
          <p:cNvPr id="4" name="Slayt Numarası Yer Tutucusu 3"/>
          <p:cNvSpPr>
            <a:spLocks noGrp="1"/>
          </p:cNvSpPr>
          <p:nvPr>
            <p:ph type="sldNum" sz="quarter" idx="5"/>
          </p:nvPr>
        </p:nvSpPr>
        <p:spPr/>
        <p:txBody>
          <a:bodyPr/>
          <a:lstStyle/>
          <a:p>
            <a:fld id="{BDE73337-8829-2C45-839C-997651227188}" type="slidenum">
              <a:rPr lang="en-US" smtClean="0"/>
              <a:t>11</a:t>
            </a:fld>
            <a:endParaRPr lang="en-US" dirty="0"/>
          </a:p>
        </p:txBody>
      </p:sp>
    </p:spTree>
    <p:extLst>
      <p:ext uri="{BB962C8B-B14F-4D97-AF65-F5344CB8AC3E}">
        <p14:creationId xmlns:p14="http://schemas.microsoft.com/office/powerpoint/2010/main" val="4076971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err="1"/>
              <a:t>Table</a:t>
            </a:r>
            <a:r>
              <a:rPr lang="tr-TR" dirty="0"/>
              <a:t> 1: </a:t>
            </a:r>
            <a:r>
              <a:rPr lang="en-US" dirty="0"/>
              <a:t>Number of surveys </a:t>
            </a:r>
            <a:r>
              <a:rPr lang="tr-TR" dirty="0"/>
              <a:t> </a:t>
            </a:r>
            <a:r>
              <a:rPr lang="tr-TR" dirty="0" err="1"/>
              <a:t>to</a:t>
            </a:r>
            <a:r>
              <a:rPr lang="tr-TR" dirty="0"/>
              <a:t> be </a:t>
            </a:r>
            <a:r>
              <a:rPr lang="en-US" dirty="0"/>
              <a:t>conducted by sector in each of the provinces </a:t>
            </a:r>
          </a:p>
        </p:txBody>
      </p:sp>
      <p:sp>
        <p:nvSpPr>
          <p:cNvPr id="4" name="Slayt Numarası Yer Tutucusu 3"/>
          <p:cNvSpPr>
            <a:spLocks noGrp="1"/>
          </p:cNvSpPr>
          <p:nvPr>
            <p:ph type="sldNum" sz="quarter" idx="5"/>
          </p:nvPr>
        </p:nvSpPr>
        <p:spPr/>
        <p:txBody>
          <a:bodyPr/>
          <a:lstStyle/>
          <a:p>
            <a:fld id="{BDE73337-8829-2C45-839C-997651227188}" type="slidenum">
              <a:rPr lang="en-US" smtClean="0"/>
              <a:t>12</a:t>
            </a:fld>
            <a:endParaRPr lang="en-US" dirty="0"/>
          </a:p>
        </p:txBody>
      </p:sp>
    </p:spTree>
    <p:extLst>
      <p:ext uri="{BB962C8B-B14F-4D97-AF65-F5344CB8AC3E}">
        <p14:creationId xmlns:p14="http://schemas.microsoft.com/office/powerpoint/2010/main" val="1181407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sz="1800" b="1" noProof="0" dirty="0">
              <a:effectLst/>
              <a:latin typeface="Calibri" panose="020F0502020204030204" pitchFamily="34" charset="0"/>
              <a:ea typeface="Calibri" panose="020F0502020204030204" pitchFamily="34" charset="0"/>
              <a:cs typeface="Calibri" panose="020F0502020204030204" pitchFamily="34" charset="0"/>
            </a:endParaRPr>
          </a:p>
          <a:p>
            <a:r>
              <a:rPr lang="tr-TR" sz="1800" b="1" noProof="0" dirty="0">
                <a:effectLst/>
                <a:latin typeface="Calibri" panose="020F0502020204030204" pitchFamily="34" charset="0"/>
                <a:ea typeface="Calibri" panose="020F0502020204030204" pitchFamily="34" charset="0"/>
                <a:cs typeface="Calibri" panose="020F0502020204030204" pitchFamily="34" charset="0"/>
              </a:rPr>
              <a:t>2.1. </a:t>
            </a:r>
            <a:r>
              <a:rPr lang="tr-TR" sz="1800" b="1" noProof="0" dirty="0" err="1">
                <a:effectLst/>
                <a:latin typeface="Calibri" panose="020F0502020204030204" pitchFamily="34" charset="0"/>
                <a:ea typeface="Calibri" panose="020F0502020204030204" pitchFamily="34" charset="0"/>
                <a:cs typeface="Calibri" panose="020F0502020204030204" pitchFamily="34" charset="0"/>
              </a:rPr>
              <a:t>Employee</a:t>
            </a:r>
            <a:r>
              <a:rPr lang="tr-TR" sz="1800" b="1" noProof="0" dirty="0">
                <a:effectLst/>
                <a:latin typeface="Calibri" panose="020F0502020204030204" pitchFamily="34" charset="0"/>
                <a:ea typeface="Calibri" panose="020F0502020204030204" pitchFamily="34" charset="0"/>
                <a:cs typeface="Calibri" panose="020F0502020204030204" pitchFamily="34" charset="0"/>
              </a:rPr>
              <a:t> </a:t>
            </a:r>
            <a:r>
              <a:rPr lang="tr-TR" sz="1800" b="1" noProof="0" dirty="0" err="1">
                <a:effectLst/>
                <a:latin typeface="Calibri" panose="020F0502020204030204" pitchFamily="34" charset="0"/>
                <a:ea typeface="Calibri" panose="020F0502020204030204" pitchFamily="34" charset="0"/>
                <a:cs typeface="Calibri" panose="020F0502020204030204" pitchFamily="34" charset="0"/>
              </a:rPr>
              <a:t>Survey</a:t>
            </a:r>
            <a:r>
              <a:rPr lang="tr-TR" sz="1800" b="1" noProof="0" dirty="0">
                <a:effectLst/>
                <a:latin typeface="Calibri" panose="020F0502020204030204" pitchFamily="34" charset="0"/>
                <a:ea typeface="Calibri" panose="020F0502020204030204" pitchFamily="34" charset="0"/>
                <a:cs typeface="Calibri" panose="020F0502020204030204" pitchFamily="34" charset="0"/>
              </a:rPr>
              <a:t> (</a:t>
            </a:r>
            <a:r>
              <a:rPr lang="tr-TR" sz="1800" b="1" noProof="0" dirty="0" err="1">
                <a:effectLst/>
                <a:latin typeface="Calibri" panose="020F0502020204030204" pitchFamily="34" charset="0"/>
                <a:ea typeface="Calibri" panose="020F0502020204030204" pitchFamily="34" charset="0"/>
                <a:cs typeface="Calibri" panose="020F0502020204030204" pitchFamily="34" charset="0"/>
              </a:rPr>
              <a:t>Women</a:t>
            </a:r>
            <a:r>
              <a:rPr lang="tr-TR" sz="1800" b="1" noProof="0" dirty="0">
                <a:effectLst/>
                <a:latin typeface="Calibri" panose="020F0502020204030204" pitchFamily="34" charset="0"/>
                <a:ea typeface="Calibri" panose="020F0502020204030204" pitchFamily="34" charset="0"/>
                <a:cs typeface="Calibri" panose="020F0502020204030204" pitchFamily="34" charset="0"/>
              </a:rPr>
              <a:t>)</a:t>
            </a:r>
          </a:p>
          <a:p>
            <a:r>
              <a:rPr lang="en-US" sz="1800" b="1" noProof="0" dirty="0">
                <a:effectLst/>
                <a:latin typeface="Calibri" panose="020F0502020204030204" pitchFamily="34" charset="0"/>
                <a:ea typeface="Calibri" panose="020F0502020204030204" pitchFamily="34" charset="0"/>
                <a:cs typeface="Calibri" panose="020F0502020204030204" pitchFamily="34" charset="0"/>
              </a:rPr>
              <a:t>Table </a:t>
            </a:r>
            <a:r>
              <a:rPr lang="tr-TR" sz="1800" b="1" noProof="0" dirty="0">
                <a:effectLst/>
                <a:latin typeface="Calibri" panose="020F0502020204030204" pitchFamily="34" charset="0"/>
                <a:ea typeface="Calibri" panose="020F0502020204030204" pitchFamily="34" charset="0"/>
                <a:cs typeface="Calibri" panose="020F0502020204030204" pitchFamily="34" charset="0"/>
              </a:rPr>
              <a:t>2</a:t>
            </a:r>
            <a:r>
              <a:rPr lang="en-US" sz="1800" b="1" noProof="0" dirty="0">
                <a:effectLst/>
                <a:latin typeface="Calibri" panose="020F0502020204030204" pitchFamily="34" charset="0"/>
                <a:ea typeface="Calibri" panose="020F0502020204030204" pitchFamily="34" charset="0"/>
                <a:cs typeface="Calibri" panose="020F0502020204030204" pitchFamily="34" charset="0"/>
              </a:rPr>
              <a:t>. Number of survey conducted </a:t>
            </a:r>
            <a:endParaRPr lang="tr-TR" sz="1800" b="1" noProof="0" dirty="0">
              <a:effectLst/>
              <a:latin typeface="Calibri" panose="020F0502020204030204" pitchFamily="34" charset="0"/>
              <a:ea typeface="Calibri" panose="020F0502020204030204" pitchFamily="34" charset="0"/>
              <a:cs typeface="Calibri" panose="020F0502020204030204" pitchFamily="34" charset="0"/>
            </a:endParaRPr>
          </a:p>
          <a:p>
            <a:r>
              <a:rPr lang="tr-TR" sz="1800" b="1" noProof="0" dirty="0" err="1">
                <a:effectLst/>
                <a:latin typeface="Calibri" panose="020F0502020204030204" pitchFamily="34" charset="0"/>
                <a:ea typeface="Calibri" panose="020F0502020204030204" pitchFamily="34" charset="0"/>
                <a:cs typeface="Calibri" panose="020F0502020204030204" pitchFamily="34" charset="0"/>
              </a:rPr>
              <a:t>Table</a:t>
            </a:r>
            <a:r>
              <a:rPr lang="tr-TR" sz="1800" b="1" noProof="0" dirty="0">
                <a:effectLst/>
                <a:latin typeface="Calibri" panose="020F0502020204030204" pitchFamily="34" charset="0"/>
                <a:ea typeface="Calibri" panose="020F0502020204030204" pitchFamily="34" charset="0"/>
                <a:cs typeface="Calibri" panose="020F0502020204030204" pitchFamily="34" charset="0"/>
              </a:rPr>
              <a:t> 3. </a:t>
            </a:r>
            <a:r>
              <a:rPr lang="tr-TR" sz="1800" b="1" noProof="0" dirty="0" err="1">
                <a:effectLst/>
                <a:latin typeface="Calibri" panose="020F0502020204030204" pitchFamily="34" charset="0"/>
                <a:ea typeface="Calibri" panose="020F0502020204030204" pitchFamily="34" charset="0"/>
                <a:cs typeface="Calibri" panose="020F0502020204030204" pitchFamily="34" charset="0"/>
              </a:rPr>
              <a:t>Demographic</a:t>
            </a:r>
            <a:r>
              <a:rPr lang="tr-TR" sz="1800" b="1" noProof="0" dirty="0">
                <a:effectLst/>
                <a:latin typeface="Calibri" panose="020F0502020204030204" pitchFamily="34" charset="0"/>
                <a:ea typeface="Calibri" panose="020F0502020204030204" pitchFamily="34" charset="0"/>
                <a:cs typeface="Calibri" panose="020F0502020204030204" pitchFamily="34" charset="0"/>
              </a:rPr>
              <a:t> profile of </a:t>
            </a:r>
            <a:r>
              <a:rPr lang="tr-TR" sz="1800" b="1" noProof="0" dirty="0" err="1">
                <a:effectLst/>
                <a:latin typeface="Calibri" panose="020F0502020204030204" pitchFamily="34" charset="0"/>
                <a:ea typeface="Calibri" panose="020F0502020204030204" pitchFamily="34" charset="0"/>
                <a:cs typeface="Calibri" panose="020F0502020204030204" pitchFamily="34" charset="0"/>
              </a:rPr>
              <a:t>the</a:t>
            </a:r>
            <a:r>
              <a:rPr lang="tr-TR" sz="1800" b="1" noProof="0" dirty="0">
                <a:effectLst/>
                <a:latin typeface="Calibri" panose="020F0502020204030204" pitchFamily="34" charset="0"/>
                <a:ea typeface="Calibri" panose="020F0502020204030204" pitchFamily="34" charset="0"/>
                <a:cs typeface="Calibri" panose="020F0502020204030204" pitchFamily="34" charset="0"/>
              </a:rPr>
              <a:t> </a:t>
            </a:r>
            <a:r>
              <a:rPr lang="tr-TR" sz="1800" b="1" noProof="0" dirty="0" err="1">
                <a:effectLst/>
                <a:latin typeface="Calibri" panose="020F0502020204030204" pitchFamily="34" charset="0"/>
                <a:ea typeface="Calibri" panose="020F0502020204030204" pitchFamily="34" charset="0"/>
                <a:cs typeface="Calibri" panose="020F0502020204030204" pitchFamily="34" charset="0"/>
              </a:rPr>
              <a:t>respondents</a:t>
            </a:r>
            <a:r>
              <a:rPr lang="tr-TR" sz="1800" b="1" noProof="0" dirty="0">
                <a:effectLst/>
                <a:latin typeface="Calibri" panose="020F0502020204030204" pitchFamily="34" charset="0"/>
                <a:ea typeface="Calibri" panose="020F0502020204030204" pitchFamily="34" charset="0"/>
                <a:cs typeface="Calibri" panose="020F0502020204030204" pitchFamily="34" charset="0"/>
              </a:rPr>
              <a:t> </a:t>
            </a:r>
            <a:endParaRPr lang="en-US" sz="1800" b="1" noProof="0" dirty="0">
              <a:effectLst/>
              <a:latin typeface="Calibri" panose="020F0502020204030204" pitchFamily="34" charset="0"/>
              <a:ea typeface="Calibri" panose="020F0502020204030204" pitchFamily="34" charset="0"/>
              <a:cs typeface="Calibri" panose="020F0502020204030204" pitchFamily="34" charset="0"/>
            </a:endParaRPr>
          </a:p>
          <a:p>
            <a:endParaRPr lang="tr-TR" sz="1800" b="1" dirty="0">
              <a:effectLst/>
              <a:latin typeface="Calibri" panose="020F0502020204030204" pitchFamily="34" charset="0"/>
              <a:ea typeface="Calibri" panose="020F0502020204030204" pitchFamily="34" charset="0"/>
              <a:cs typeface="Calibri" panose="020F0502020204030204" pitchFamily="34" charset="0"/>
            </a:endParaRPr>
          </a:p>
          <a:p>
            <a:r>
              <a:rPr lang="en-GB" sz="1800" b="1" dirty="0">
                <a:effectLst/>
                <a:latin typeface="Calibri" panose="020F0502020204030204" pitchFamily="34" charset="0"/>
                <a:ea typeface="Calibri" panose="020F0502020204030204" pitchFamily="34" charset="0"/>
                <a:cs typeface="Calibri" panose="020F0502020204030204" pitchFamily="34" charset="0"/>
              </a:rPr>
              <a:t>Respondents by sector </a:t>
            </a:r>
            <a:r>
              <a:rPr lang="tr-TR" sz="1800" b="1" dirty="0" err="1">
                <a:effectLst/>
                <a:latin typeface="Calibri" panose="020F0502020204030204" pitchFamily="34" charset="0"/>
                <a:ea typeface="Calibri" panose="020F0502020204030204" pitchFamily="34" charset="0"/>
                <a:cs typeface="Calibri" panose="020F0502020204030204" pitchFamily="34" charset="0"/>
              </a:rPr>
              <a:t>Government</a:t>
            </a:r>
            <a:r>
              <a:rPr lang="tr-TR" sz="1800" b="1" dirty="0">
                <a:effectLst/>
                <a:latin typeface="Calibri" panose="020F0502020204030204" pitchFamily="34" charset="0"/>
                <a:ea typeface="Calibri" panose="020F0502020204030204" pitchFamily="34" charset="0"/>
                <a:cs typeface="Calibri" panose="020F0502020204030204" pitchFamily="34" charset="0"/>
              </a:rPr>
              <a:t> </a:t>
            </a:r>
            <a:r>
              <a:rPr lang="tr-TR" sz="1800" b="1" dirty="0" err="1">
                <a:effectLst/>
                <a:latin typeface="Calibri" panose="020F0502020204030204" pitchFamily="34" charset="0"/>
                <a:ea typeface="Calibri" panose="020F0502020204030204" pitchFamily="34" charset="0"/>
                <a:cs typeface="Calibri" panose="020F0502020204030204" pitchFamily="34" charset="0"/>
              </a:rPr>
              <a:t>and</a:t>
            </a:r>
            <a:r>
              <a:rPr lang="tr-TR" sz="1800" b="1" dirty="0">
                <a:effectLst/>
                <a:latin typeface="Calibri" panose="020F0502020204030204" pitchFamily="34" charset="0"/>
                <a:ea typeface="Calibri" panose="020F0502020204030204" pitchFamily="34" charset="0"/>
                <a:cs typeface="Calibri" panose="020F0502020204030204" pitchFamily="34" charset="0"/>
              </a:rPr>
              <a:t> </a:t>
            </a:r>
            <a:r>
              <a:rPr lang="tr-TR" sz="1800" b="1" dirty="0" err="1">
                <a:effectLst/>
                <a:latin typeface="Calibri" panose="020F0502020204030204" pitchFamily="34" charset="0"/>
                <a:ea typeface="Calibri" panose="020F0502020204030204" pitchFamily="34" charset="0"/>
                <a:cs typeface="Calibri" panose="020F0502020204030204" pitchFamily="34" charset="0"/>
              </a:rPr>
              <a:t>Private</a:t>
            </a:r>
            <a:r>
              <a:rPr lang="tr-TR" sz="1800" b="1" dirty="0">
                <a:effectLst/>
                <a:latin typeface="Calibri" panose="020F0502020204030204" pitchFamily="34" charset="0"/>
                <a:ea typeface="Calibri" panose="020F0502020204030204" pitchFamily="34" charset="0"/>
                <a:cs typeface="Calibri" panose="020F0502020204030204" pitchFamily="34" charset="0"/>
              </a:rPr>
              <a:t> </a:t>
            </a:r>
            <a:r>
              <a:rPr lang="tr-TR" sz="1800" b="1" dirty="0" err="1">
                <a:effectLst/>
                <a:latin typeface="Calibri" panose="020F0502020204030204" pitchFamily="34" charset="0"/>
                <a:ea typeface="Calibri" panose="020F0502020204030204" pitchFamily="34" charset="0"/>
                <a:cs typeface="Calibri" panose="020F0502020204030204" pitchFamily="34" charset="0"/>
              </a:rPr>
              <a:t>sector</a:t>
            </a:r>
            <a:r>
              <a:rPr lang="tr-TR" sz="1800" b="1" dirty="0">
                <a:effectLst/>
                <a:latin typeface="Calibri" panose="020F0502020204030204" pitchFamily="34" charset="0"/>
                <a:ea typeface="Calibri" panose="020F0502020204030204" pitchFamily="34" charset="0"/>
                <a:cs typeface="Calibri" panose="020F0502020204030204" pitchFamily="34" charset="0"/>
              </a:rPr>
              <a:t>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dirty="0">
                <a:effectLst/>
                <a:latin typeface="Calibri" panose="020F0502020204030204" pitchFamily="34" charset="0"/>
                <a:ea typeface="Calibri" panose="020F0502020204030204" pitchFamily="34" charset="0"/>
                <a:cs typeface="Calibri" panose="020F0502020204030204" pitchFamily="34" charset="0"/>
              </a:rPr>
              <a:t>Respondents by marital status (%)</a:t>
            </a:r>
            <a:r>
              <a:rPr lang="tr-TR" sz="1800" b="1" dirty="0">
                <a:effectLst/>
                <a:latin typeface="Calibri" panose="020F0502020204030204" pitchFamily="34" charset="0"/>
                <a:ea typeface="Calibri" panose="020F0502020204030204" pitchFamily="34" charset="0"/>
                <a:cs typeface="Calibri" panose="020F0502020204030204" pitchFamily="34" charset="0"/>
              </a:rPr>
              <a:t> – </a:t>
            </a:r>
            <a:r>
              <a:rPr lang="tr-TR" sz="1800" b="1" dirty="0" err="1">
                <a:effectLst/>
                <a:latin typeface="Calibri" panose="020F0502020204030204" pitchFamily="34" charset="0"/>
                <a:ea typeface="Calibri" panose="020F0502020204030204" pitchFamily="34" charset="0"/>
                <a:cs typeface="Calibri" panose="020F0502020204030204" pitchFamily="34" charset="0"/>
              </a:rPr>
              <a:t>Married</a:t>
            </a:r>
            <a:r>
              <a:rPr lang="tr-TR" sz="1800" b="1" dirty="0">
                <a:effectLst/>
                <a:latin typeface="Calibri" panose="020F0502020204030204" pitchFamily="34" charset="0"/>
                <a:ea typeface="Calibri" panose="020F0502020204030204" pitchFamily="34" charset="0"/>
                <a:cs typeface="Calibri" panose="020F0502020204030204" pitchFamily="34" charset="0"/>
              </a:rPr>
              <a:t> </a:t>
            </a:r>
            <a:r>
              <a:rPr lang="tr-TR" sz="1800" b="1" dirty="0" err="1">
                <a:effectLst/>
                <a:latin typeface="Calibri" panose="020F0502020204030204" pitchFamily="34" charset="0"/>
                <a:ea typeface="Calibri" panose="020F0502020204030204" pitchFamily="34" charset="0"/>
                <a:cs typeface="Calibri" panose="020F0502020204030204" pitchFamily="34" charset="0"/>
              </a:rPr>
              <a:t>vs</a:t>
            </a:r>
            <a:r>
              <a:rPr lang="tr-TR" sz="1800" b="1" dirty="0">
                <a:effectLst/>
                <a:latin typeface="Calibri" panose="020F0502020204030204" pitchFamily="34" charset="0"/>
                <a:ea typeface="Calibri" panose="020F0502020204030204" pitchFamily="34" charset="0"/>
                <a:cs typeface="Calibri" panose="020F0502020204030204" pitchFamily="34" charset="0"/>
              </a:rPr>
              <a:t> </a:t>
            </a:r>
            <a:r>
              <a:rPr lang="tr-TR" sz="1800" b="1" dirty="0" err="1">
                <a:effectLst/>
                <a:latin typeface="Calibri" panose="020F0502020204030204" pitchFamily="34" charset="0"/>
                <a:ea typeface="Calibri" panose="020F0502020204030204" pitchFamily="34" charset="0"/>
                <a:cs typeface="Calibri" panose="020F0502020204030204" pitchFamily="34" charset="0"/>
              </a:rPr>
              <a:t>single</a:t>
            </a:r>
            <a:r>
              <a:rPr lang="tr-TR" sz="1800" b="1" dirty="0">
                <a:effectLst/>
                <a:latin typeface="Calibri" panose="020F0502020204030204" pitchFamily="34" charset="0"/>
                <a:ea typeface="Calibri" panose="020F0502020204030204" pitchFamily="34" charset="0"/>
                <a:cs typeface="Calibri" panose="020F0502020204030204" pitchFamily="34" charset="0"/>
              </a:rPr>
              <a:t>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dirty="0">
                <a:effectLst/>
                <a:latin typeface="Calibri" panose="020F0502020204030204" pitchFamily="34" charset="0"/>
                <a:ea typeface="Calibri" panose="020F0502020204030204" pitchFamily="34" charset="0"/>
                <a:cs typeface="Calibri" panose="020F0502020204030204" pitchFamily="34" charset="0"/>
              </a:rPr>
              <a:t>Respondents by the status of having children (%)</a:t>
            </a:r>
            <a:r>
              <a:rPr lang="tr-TR" sz="1800" b="1" dirty="0">
                <a:effectLst/>
                <a:latin typeface="Calibri" panose="020F0502020204030204" pitchFamily="34" charset="0"/>
                <a:ea typeface="Calibri" panose="020F0502020204030204" pitchFamily="34" charset="0"/>
                <a:cs typeface="Calibri" panose="020F0502020204030204" pitchFamily="34" charset="0"/>
              </a:rPr>
              <a:t>  </a:t>
            </a:r>
            <a:r>
              <a:rPr lang="tr-TR" sz="1800" b="1" dirty="0" err="1">
                <a:effectLst/>
                <a:latin typeface="Calibri" panose="020F0502020204030204" pitchFamily="34" charset="0"/>
                <a:ea typeface="Calibri" panose="020F0502020204030204" pitchFamily="34" charset="0"/>
                <a:cs typeface="Calibri" panose="020F0502020204030204" pitchFamily="34" charset="0"/>
              </a:rPr>
              <a:t>with</a:t>
            </a:r>
            <a:r>
              <a:rPr lang="tr-TR" sz="1800" b="1" dirty="0">
                <a:effectLst/>
                <a:latin typeface="Calibri" panose="020F0502020204030204" pitchFamily="34" charset="0"/>
                <a:ea typeface="Calibri" panose="020F0502020204030204" pitchFamily="34" charset="0"/>
                <a:cs typeface="Calibri" panose="020F0502020204030204" pitchFamily="34" charset="0"/>
              </a:rPr>
              <a:t> </a:t>
            </a:r>
            <a:r>
              <a:rPr lang="tr-TR" sz="1800" b="1" dirty="0" err="1">
                <a:effectLst/>
                <a:latin typeface="Calibri" panose="020F0502020204030204" pitchFamily="34" charset="0"/>
                <a:ea typeface="Calibri" panose="020F0502020204030204" pitchFamily="34" charset="0"/>
                <a:cs typeface="Calibri" panose="020F0502020204030204" pitchFamily="34" charset="0"/>
              </a:rPr>
              <a:t>chieldren</a:t>
            </a:r>
            <a:r>
              <a:rPr lang="tr-TR" sz="1800" b="1" dirty="0">
                <a:effectLst/>
                <a:latin typeface="Calibri" panose="020F0502020204030204" pitchFamily="34" charset="0"/>
                <a:ea typeface="Calibri" panose="020F0502020204030204" pitchFamily="34" charset="0"/>
                <a:cs typeface="Calibri" panose="020F0502020204030204" pitchFamily="34" charset="0"/>
              </a:rPr>
              <a:t> </a:t>
            </a:r>
            <a:r>
              <a:rPr lang="tr-TR" sz="1800" b="1" dirty="0" err="1">
                <a:effectLst/>
                <a:latin typeface="Calibri" panose="020F0502020204030204" pitchFamily="34" charset="0"/>
                <a:ea typeface="Calibri" panose="020F0502020204030204" pitchFamily="34" charset="0"/>
                <a:cs typeface="Calibri" panose="020F0502020204030204" pitchFamily="34" charset="0"/>
              </a:rPr>
              <a:t>and</a:t>
            </a:r>
            <a:r>
              <a:rPr lang="tr-TR" sz="1800" b="1" dirty="0">
                <a:effectLst/>
                <a:latin typeface="Calibri" panose="020F0502020204030204" pitchFamily="34" charset="0"/>
                <a:ea typeface="Calibri" panose="020F0502020204030204" pitchFamily="34" charset="0"/>
                <a:cs typeface="Calibri" panose="020F0502020204030204" pitchFamily="34" charset="0"/>
              </a:rPr>
              <a:t> </a:t>
            </a:r>
            <a:r>
              <a:rPr lang="tr-TR" sz="1800" b="1" dirty="0" err="1">
                <a:effectLst/>
                <a:latin typeface="Calibri" panose="020F0502020204030204" pitchFamily="34" charset="0"/>
                <a:ea typeface="Calibri" panose="020F0502020204030204" pitchFamily="34" charset="0"/>
                <a:cs typeface="Calibri" panose="020F0502020204030204" pitchFamily="34" charset="0"/>
              </a:rPr>
              <a:t>without</a:t>
            </a:r>
            <a:r>
              <a:rPr lang="tr-TR" sz="1800" b="1" dirty="0">
                <a:effectLst/>
                <a:latin typeface="Calibri" panose="020F0502020204030204" pitchFamily="34" charset="0"/>
                <a:ea typeface="Calibri" panose="020F0502020204030204" pitchFamily="34" charset="0"/>
                <a:cs typeface="Calibri" panose="020F0502020204030204" pitchFamily="34" charset="0"/>
              </a:rPr>
              <a:t> </a:t>
            </a:r>
            <a:r>
              <a:rPr lang="tr-TR" sz="1800" b="1" dirty="0" err="1">
                <a:effectLst/>
                <a:latin typeface="Calibri" panose="020F0502020204030204" pitchFamily="34" charset="0"/>
                <a:ea typeface="Calibri" panose="020F0502020204030204" pitchFamily="34" charset="0"/>
                <a:cs typeface="Calibri" panose="020F0502020204030204" pitchFamily="34" charset="0"/>
              </a:rPr>
              <a:t>children</a:t>
            </a:r>
            <a:r>
              <a:rPr lang="tr-TR" sz="1800" b="1" dirty="0">
                <a:effectLst/>
                <a:latin typeface="Calibri" panose="020F0502020204030204" pitchFamily="34" charset="0"/>
                <a:ea typeface="Calibri" panose="020F0502020204030204" pitchFamily="34" charset="0"/>
                <a:cs typeface="Calibri" panose="020F0502020204030204" pitchFamily="34" charset="0"/>
              </a:rPr>
              <a:t>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GB" sz="1800" dirty="0">
                <a:effectLst/>
                <a:latin typeface="Calibri" panose="020F0502020204030204" pitchFamily="34" charset="0"/>
                <a:ea typeface="Calibri" panose="020F0502020204030204" pitchFamily="34" charset="0"/>
                <a:cs typeface="Calibri" panose="020F0502020204030204" pitchFamily="34" charset="0"/>
              </a:rPr>
              <a:t>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ayt Numarası Yer Tutucusu 3"/>
          <p:cNvSpPr>
            <a:spLocks noGrp="1"/>
          </p:cNvSpPr>
          <p:nvPr>
            <p:ph type="sldNum" sz="quarter" idx="5"/>
          </p:nvPr>
        </p:nvSpPr>
        <p:spPr/>
        <p:txBody>
          <a:bodyPr/>
          <a:lstStyle/>
          <a:p>
            <a:fld id="{BDE73337-8829-2C45-839C-997651227188}" type="slidenum">
              <a:rPr lang="en-US" smtClean="0"/>
              <a:t>13</a:t>
            </a:fld>
            <a:endParaRPr lang="en-US" dirty="0"/>
          </a:p>
        </p:txBody>
      </p:sp>
    </p:spTree>
    <p:extLst>
      <p:ext uri="{BB962C8B-B14F-4D97-AF65-F5344CB8AC3E}">
        <p14:creationId xmlns:p14="http://schemas.microsoft.com/office/powerpoint/2010/main" val="30000202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224130" y="2037522"/>
            <a:ext cx="4717290" cy="2601385"/>
          </a:xfrm>
          <a:prstGeom prst="rect">
            <a:avLst/>
          </a:prstGeom>
          <a:noFill/>
        </p:spPr>
        <p:txBody>
          <a:bodyPr anchor="b">
            <a:normAutofit/>
          </a:bodyPr>
          <a:lstStyle>
            <a:lvl1pPr algn="r">
              <a:defRPr sz="4800">
                <a:solidFill>
                  <a:schemeClr val="accent2"/>
                </a:solidFill>
              </a:defRPr>
            </a:lvl1pPr>
          </a:lstStyle>
          <a:p>
            <a:r>
              <a:rPr lang="en-US" dirty="0"/>
              <a:t>Click to edit Master title style</a:t>
            </a:r>
          </a:p>
        </p:txBody>
      </p:sp>
      <p:sp>
        <p:nvSpPr>
          <p:cNvPr id="3" name="Subtitle 2"/>
          <p:cNvSpPr>
            <a:spLocks noGrp="1"/>
          </p:cNvSpPr>
          <p:nvPr>
            <p:ph type="subTitle" idx="1"/>
          </p:nvPr>
        </p:nvSpPr>
        <p:spPr>
          <a:xfrm>
            <a:off x="4224128" y="4638907"/>
            <a:ext cx="4717291" cy="1404084"/>
          </a:xfrm>
          <a:noFill/>
        </p:spPr>
        <p:txBody>
          <a:bodyPr/>
          <a:lstStyle>
            <a:lvl1pPr marL="0" indent="0" algn="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533913B-6D7E-4547-89E3-830639433B1A}" type="datetimeFigureOut">
              <a:rPr lang="en-US" smtClean="0"/>
              <a:t>6/13/2022</a:t>
            </a:fld>
            <a:endParaRPr lang="en-US" dirty="0"/>
          </a:p>
        </p:txBody>
      </p:sp>
      <p:sp>
        <p:nvSpPr>
          <p:cNvPr id="8" name="Slide Number Placeholder 7"/>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4701224"/>
            <a:ext cx="7886700" cy="1413771"/>
          </a:xfrm>
        </p:spPr>
        <p:txBody>
          <a:bodyPr/>
          <a:lstStyle>
            <a:lvl1pPr marL="0" indent="0">
              <a:buNone/>
              <a:defRPr sz="2400">
                <a:solidFill>
                  <a:schemeClr val="accent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Date Placeholder 6"/>
          <p:cNvSpPr>
            <a:spLocks noGrp="1"/>
          </p:cNvSpPr>
          <p:nvPr>
            <p:ph type="dt" sz="half" idx="10"/>
          </p:nvPr>
        </p:nvSpPr>
        <p:spPr/>
        <p:txBody>
          <a:bodyPr/>
          <a:lstStyle/>
          <a:p>
            <a:fld id="{1533913B-6D7E-4547-89E3-830639433B1A}" type="datetimeFigureOut">
              <a:rPr lang="en-US" smtClean="0"/>
              <a:t>6/13/2022</a:t>
            </a:fld>
            <a:endParaRPr lang="en-US" dirty="0"/>
          </a:p>
        </p:txBody>
      </p:sp>
      <p:sp>
        <p:nvSpPr>
          <p:cNvPr id="8" name="Slide Number Placeholder 7"/>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188720"/>
            <a:ext cx="3886200" cy="491744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188720"/>
            <a:ext cx="3886200" cy="49174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1533913B-6D7E-4547-89E3-830639433B1A}" type="datetimeFigureOut">
              <a:rPr lang="en-US" smtClean="0"/>
              <a:t>6/13/2022</a:t>
            </a:fld>
            <a:endParaRPr lang="en-US" dirty="0"/>
          </a:p>
        </p:txBody>
      </p:sp>
      <p:sp>
        <p:nvSpPr>
          <p:cNvPr id="9" name="Slide Number Placeholder 8"/>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170600"/>
            <a:ext cx="3868340" cy="753550"/>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042161"/>
            <a:ext cx="3868340" cy="40843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170600"/>
            <a:ext cx="3887391" cy="753550"/>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042161"/>
            <a:ext cx="3887391" cy="40843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p:cNvSpPr>
            <a:spLocks noGrp="1"/>
          </p:cNvSpPr>
          <p:nvPr>
            <p:ph type="dt" sz="half" idx="10"/>
          </p:nvPr>
        </p:nvSpPr>
        <p:spPr/>
        <p:txBody>
          <a:bodyPr/>
          <a:lstStyle/>
          <a:p>
            <a:fld id="{1533913B-6D7E-4547-89E3-830639433B1A}" type="datetimeFigureOut">
              <a:rPr lang="en-US" smtClean="0"/>
              <a:t>6/13/2022</a:t>
            </a:fld>
            <a:endParaRPr lang="en-US" dirty="0"/>
          </a:p>
        </p:txBody>
      </p:sp>
      <p:sp>
        <p:nvSpPr>
          <p:cNvPr id="11" name="Slide Number Placeholder 10"/>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1533913B-6D7E-4547-89E3-830639433B1A}" type="datetimeFigureOut">
              <a:rPr lang="en-US" smtClean="0"/>
              <a:t>6/13/2022</a:t>
            </a:fld>
            <a:endParaRPr lang="en-US" dirty="0"/>
          </a:p>
        </p:txBody>
      </p:sp>
      <p:sp>
        <p:nvSpPr>
          <p:cNvPr id="7" name="Slide Number Placeholder 6"/>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177373"/>
            <a:ext cx="2949178" cy="1459018"/>
          </a:xfrm>
          <a:prstGeom prst="rect">
            <a:avLst/>
          </a:prstGeom>
        </p:spPr>
        <p:txBody>
          <a:bodyPr anchor="b"/>
          <a:lstStyle>
            <a:lvl1pPr>
              <a:defRPr sz="3200">
                <a:solidFill>
                  <a:schemeClr val="accent2"/>
                </a:solidFill>
              </a:defRPr>
            </a:lvl1pPr>
          </a:lstStyle>
          <a:p>
            <a:r>
              <a:rPr lang="en-US" dirty="0"/>
              <a:t>Click to edit Master title style</a:t>
            </a:r>
          </a:p>
        </p:txBody>
      </p:sp>
      <p:sp>
        <p:nvSpPr>
          <p:cNvPr id="3" name="Content Placeholder 2"/>
          <p:cNvSpPr>
            <a:spLocks noGrp="1"/>
          </p:cNvSpPr>
          <p:nvPr>
            <p:ph idx="1"/>
          </p:nvPr>
        </p:nvSpPr>
        <p:spPr>
          <a:xfrm>
            <a:off x="3887391" y="1177372"/>
            <a:ext cx="4629150" cy="492583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7780" y="2636391"/>
            <a:ext cx="2949178" cy="346681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Date Placeholder 7"/>
          <p:cNvSpPr>
            <a:spLocks noGrp="1"/>
          </p:cNvSpPr>
          <p:nvPr>
            <p:ph type="dt" sz="half" idx="10"/>
          </p:nvPr>
        </p:nvSpPr>
        <p:spPr/>
        <p:txBody>
          <a:bodyPr/>
          <a:lstStyle/>
          <a:p>
            <a:fld id="{1533913B-6D7E-4547-89E3-830639433B1A}" type="datetimeFigureOut">
              <a:rPr lang="en-US" smtClean="0"/>
              <a:t>6/13/2022</a:t>
            </a:fld>
            <a:endParaRPr lang="en-US" dirty="0"/>
          </a:p>
        </p:txBody>
      </p:sp>
      <p:sp>
        <p:nvSpPr>
          <p:cNvPr id="9" name="Slide Number Placeholder 8"/>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3887391" y="1158240"/>
            <a:ext cx="4629150" cy="494792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8" name="Date Placeholder 7"/>
          <p:cNvSpPr>
            <a:spLocks noGrp="1"/>
          </p:cNvSpPr>
          <p:nvPr>
            <p:ph type="dt" sz="half" idx="10"/>
          </p:nvPr>
        </p:nvSpPr>
        <p:spPr/>
        <p:txBody>
          <a:bodyPr/>
          <a:lstStyle/>
          <a:p>
            <a:fld id="{1533913B-6D7E-4547-89E3-830639433B1A}" type="datetimeFigureOut">
              <a:rPr lang="en-US" smtClean="0"/>
              <a:t>6/13/2022</a:t>
            </a:fld>
            <a:endParaRPr lang="en-US" dirty="0"/>
          </a:p>
        </p:txBody>
      </p:sp>
      <p:sp>
        <p:nvSpPr>
          <p:cNvPr id="9" name="Slide Number Placeholder 8"/>
          <p:cNvSpPr>
            <a:spLocks noGrp="1"/>
          </p:cNvSpPr>
          <p:nvPr>
            <p:ph type="sldNum" sz="quarter" idx="11"/>
          </p:nvPr>
        </p:nvSpPr>
        <p:spPr/>
        <p:txBody>
          <a:bodyPr/>
          <a:lstStyle/>
          <a:p>
            <a:fld id="{36A237DA-38EE-F64F-9654-469C4A158CF9}" type="slidenum">
              <a:rPr lang="en-US" smtClean="0"/>
              <a:t>‹#›</a:t>
            </a:fld>
            <a:endParaRPr lang="en-US" dirty="0"/>
          </a:p>
        </p:txBody>
      </p:sp>
      <p:sp>
        <p:nvSpPr>
          <p:cNvPr id="7" name="Title 1">
            <a:extLst>
              <a:ext uri="{FF2B5EF4-FFF2-40B4-BE49-F238E27FC236}">
                <a16:creationId xmlns:a16="http://schemas.microsoft.com/office/drawing/2014/main" id="{F7876329-77EF-CB40-AA67-F7A144BDA846}"/>
              </a:ext>
            </a:extLst>
          </p:cNvPr>
          <p:cNvSpPr>
            <a:spLocks noGrp="1"/>
          </p:cNvSpPr>
          <p:nvPr>
            <p:ph type="title"/>
          </p:nvPr>
        </p:nvSpPr>
        <p:spPr>
          <a:xfrm>
            <a:off x="629841" y="1158240"/>
            <a:ext cx="2949178" cy="1467990"/>
          </a:xfrm>
          <a:prstGeom prst="rect">
            <a:avLst/>
          </a:prstGeom>
        </p:spPr>
        <p:txBody>
          <a:bodyPr anchor="b"/>
          <a:lstStyle>
            <a:lvl1pPr>
              <a:defRPr sz="3200">
                <a:solidFill>
                  <a:schemeClr val="accent2"/>
                </a:solidFill>
              </a:defRPr>
            </a:lvl1pPr>
          </a:lstStyle>
          <a:p>
            <a:r>
              <a:rPr lang="en-US" dirty="0"/>
              <a:t>Click to edit Master title style</a:t>
            </a:r>
          </a:p>
        </p:txBody>
      </p:sp>
      <p:sp>
        <p:nvSpPr>
          <p:cNvPr id="10" name="Text Placeholder 3">
            <a:extLst>
              <a:ext uri="{FF2B5EF4-FFF2-40B4-BE49-F238E27FC236}">
                <a16:creationId xmlns:a16="http://schemas.microsoft.com/office/drawing/2014/main" id="{5F92547F-25D2-A046-8333-F0CB14957A1A}"/>
              </a:ext>
            </a:extLst>
          </p:cNvPr>
          <p:cNvSpPr>
            <a:spLocks noGrp="1"/>
          </p:cNvSpPr>
          <p:nvPr>
            <p:ph type="body" sz="half" idx="2"/>
          </p:nvPr>
        </p:nvSpPr>
        <p:spPr>
          <a:xfrm>
            <a:off x="627780" y="2626229"/>
            <a:ext cx="2949178" cy="347993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198881"/>
            <a:ext cx="7886700" cy="49276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586364" y="6279515"/>
            <a:ext cx="2057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ctr"/>
            <a:fld id="{1533913B-6D7E-4547-89E3-830639433B1A}" type="datetimeFigureOut">
              <a:rPr lang="en-US" smtClean="0"/>
              <a:pPr algn="ctr"/>
              <a:t>6/13/2022</a:t>
            </a:fld>
            <a:endParaRPr lang="en-US" dirty="0"/>
          </a:p>
        </p:txBody>
      </p:sp>
      <p:sp>
        <p:nvSpPr>
          <p:cNvPr id="6" name="Slide Number Placeholder 5"/>
          <p:cNvSpPr>
            <a:spLocks noGrp="1"/>
          </p:cNvSpPr>
          <p:nvPr>
            <p:ph type="sldNum" sz="quarter" idx="4"/>
          </p:nvPr>
        </p:nvSpPr>
        <p:spPr>
          <a:xfrm>
            <a:off x="5107604" y="6279515"/>
            <a:ext cx="2057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ctr"/>
            <a:fld id="{36A237DA-38EE-F64F-9654-469C4A158CF9}" type="slidenum">
              <a:rPr lang="en-US" smtClean="0"/>
              <a:pPr/>
              <a:t>‹#›</a:t>
            </a:fld>
            <a:endParaRPr lang="en-US" dirty="0"/>
          </a:p>
        </p:txBody>
      </p:sp>
    </p:spTree>
    <p:extLst>
      <p:ext uri="{BB962C8B-B14F-4D97-AF65-F5344CB8AC3E}">
        <p14:creationId xmlns:p14="http://schemas.microsoft.com/office/powerpoint/2010/main" val="9151730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6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diagramLayout" Target="../diagrams/layout2.xml"/><Relationship Id="rId7" Type="http://schemas.openxmlformats.org/officeDocument/2006/relationships/image" Target="../media/image8.emf"/><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53525" y="2927915"/>
            <a:ext cx="4887894" cy="2383474"/>
          </a:xfrm>
          <a:prstGeom prst="rect">
            <a:avLst/>
          </a:prstGeom>
        </p:spPr>
        <p:txBody>
          <a:bodyPr>
            <a:normAutofit fontScale="90000"/>
          </a:bodyPr>
          <a:lstStyle/>
          <a:p>
            <a:br>
              <a:rPr lang="en-US" altLang="en-US" sz="3200" b="1" dirty="0"/>
            </a:br>
            <a:br>
              <a:rPr lang="en-US" altLang="en-US" sz="3200" b="1" dirty="0"/>
            </a:br>
            <a:r>
              <a:rPr lang="en-US" altLang="en-US" sz="3200" b="1" dirty="0"/>
              <a:t> </a:t>
            </a:r>
            <a:br>
              <a:rPr lang="en-US" altLang="en-US" sz="3200" b="1" dirty="0"/>
            </a:br>
            <a:br>
              <a:rPr lang="en-US" altLang="en-US" sz="3200" b="1" dirty="0"/>
            </a:br>
            <a:br>
              <a:rPr lang="en-US" altLang="en-US" sz="3200" b="1" dirty="0"/>
            </a:br>
            <a:br>
              <a:rPr lang="en-US" altLang="en-US" sz="3200" b="1" dirty="0"/>
            </a:br>
            <a:br>
              <a:rPr lang="en-US" altLang="en-US" sz="3200" b="1" dirty="0"/>
            </a:br>
            <a:r>
              <a:rPr lang="en-US" altLang="en-US" sz="3200" b="1" dirty="0" err="1"/>
              <a:t>Etki</a:t>
            </a:r>
            <a:r>
              <a:rPr lang="en-US" altLang="en-US" sz="3200" b="1" dirty="0"/>
              <a:t> </a:t>
            </a:r>
            <a:r>
              <a:rPr lang="en-US" altLang="en-US" sz="3200" b="1" dirty="0" err="1"/>
              <a:t>Analizi</a:t>
            </a:r>
            <a:r>
              <a:rPr lang="en-US" altLang="en-US" sz="3200" b="1" dirty="0"/>
              <a:t> </a:t>
            </a:r>
            <a:r>
              <a:rPr lang="en-US" altLang="en-US" sz="3200" b="1" dirty="0" err="1"/>
              <a:t>Raporu</a:t>
            </a:r>
            <a:r>
              <a:rPr lang="en-US" altLang="en-US" sz="3200" b="1" dirty="0"/>
              <a:t> </a:t>
            </a:r>
            <a:br>
              <a:rPr lang="en-US" altLang="en-US" sz="3200" b="1" dirty="0"/>
            </a:br>
            <a:br>
              <a:rPr lang="en-US" altLang="en-US" sz="3200" b="1" dirty="0"/>
            </a:br>
            <a:br>
              <a:rPr lang="en-US" altLang="en-US" sz="3200" b="1" dirty="0"/>
            </a:br>
            <a:r>
              <a:rPr lang="en-US" altLang="en-US" sz="3200" b="1" dirty="0" err="1"/>
              <a:t>Sonuç</a:t>
            </a:r>
            <a:r>
              <a:rPr lang="en-US" altLang="en-US" sz="3200" b="1" dirty="0"/>
              <a:t> </a:t>
            </a:r>
            <a:r>
              <a:rPr lang="en-US" altLang="en-US" sz="3200" b="1" dirty="0" err="1"/>
              <a:t>Çalıştayı</a:t>
            </a:r>
            <a:br>
              <a:rPr lang="en-US" altLang="en-US" sz="3200" b="1" dirty="0"/>
            </a:br>
            <a:endParaRPr lang="en-US" sz="3200" dirty="0"/>
          </a:p>
        </p:txBody>
      </p:sp>
      <p:sp>
        <p:nvSpPr>
          <p:cNvPr id="3" name="Subtitle 2"/>
          <p:cNvSpPr>
            <a:spLocks noGrp="1"/>
          </p:cNvSpPr>
          <p:nvPr>
            <p:ph type="subTitle" idx="1"/>
          </p:nvPr>
        </p:nvSpPr>
        <p:spPr>
          <a:xfrm>
            <a:off x="4224128" y="5088967"/>
            <a:ext cx="4717291" cy="1404084"/>
          </a:xfrm>
        </p:spPr>
        <p:txBody>
          <a:bodyPr/>
          <a:lstStyle/>
          <a:p>
            <a:r>
              <a:rPr lang="en-US" altLang="en-US" b="1" dirty="0"/>
              <a:t>14 </a:t>
            </a:r>
            <a:r>
              <a:rPr lang="en-US" altLang="en-US" b="1" dirty="0" err="1"/>
              <a:t>Haziran</a:t>
            </a:r>
            <a:r>
              <a:rPr lang="en-US" altLang="en-US" b="1" dirty="0"/>
              <a:t> 2022</a:t>
            </a:r>
          </a:p>
          <a:p>
            <a:r>
              <a:rPr lang="en-US" b="1" dirty="0"/>
              <a:t>(</a:t>
            </a:r>
            <a:r>
              <a:rPr lang="en-US" b="1" dirty="0" err="1"/>
              <a:t>hibrit</a:t>
            </a:r>
            <a:r>
              <a:rPr lang="en-US" b="1" dirty="0"/>
              <a:t>)</a:t>
            </a:r>
            <a:endParaRPr lang="en-US" dirty="0"/>
          </a:p>
        </p:txBody>
      </p:sp>
      <p:sp>
        <p:nvSpPr>
          <p:cNvPr id="4" name="TextBox 3">
            <a:extLst>
              <a:ext uri="{FF2B5EF4-FFF2-40B4-BE49-F238E27FC236}">
                <a16:creationId xmlns:a16="http://schemas.microsoft.com/office/drawing/2014/main" id="{FF0FFA6E-5339-0441-804C-9A60A248CB64}"/>
              </a:ext>
            </a:extLst>
          </p:cNvPr>
          <p:cNvSpPr txBox="1"/>
          <p:nvPr/>
        </p:nvSpPr>
        <p:spPr>
          <a:xfrm>
            <a:off x="6809127" y="2296886"/>
            <a:ext cx="1895071" cy="276999"/>
          </a:xfrm>
          <a:prstGeom prst="rect">
            <a:avLst/>
          </a:prstGeom>
          <a:noFill/>
        </p:spPr>
        <p:txBody>
          <a:bodyPr wrap="none" rtlCol="0">
            <a:spAutoFit/>
          </a:bodyPr>
          <a:lstStyle/>
          <a:p>
            <a:r>
              <a:rPr lang="en-US" sz="1100" b="1" dirty="0">
                <a:solidFill>
                  <a:schemeClr val="accent3"/>
                </a:solidFill>
              </a:rPr>
              <a:t>(</a:t>
            </a:r>
            <a:r>
              <a:rPr lang="en-GB" sz="1200" b="1" dirty="0">
                <a:solidFill>
                  <a:schemeClr val="accent2"/>
                </a:solidFill>
              </a:rPr>
              <a:t>TREESP1.3. FoW/P-01</a:t>
            </a:r>
            <a:r>
              <a:rPr lang="en-US" sz="1100" b="1" dirty="0">
                <a:solidFill>
                  <a:schemeClr val="accent3"/>
                </a:solidFill>
              </a:rPr>
              <a:t>)</a:t>
            </a:r>
          </a:p>
        </p:txBody>
      </p:sp>
    </p:spTree>
    <p:extLst>
      <p:ext uri="{BB962C8B-B14F-4D97-AF65-F5344CB8AC3E}">
        <p14:creationId xmlns:p14="http://schemas.microsoft.com/office/powerpoint/2010/main" val="2504971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0109" y="1198881"/>
            <a:ext cx="8617527" cy="4927600"/>
          </a:xfrm>
        </p:spPr>
        <p:txBody>
          <a:bodyPr>
            <a:normAutofit lnSpcReduction="10000"/>
          </a:bodyPr>
          <a:lstStyle/>
          <a:p>
            <a:pPr marL="0" indent="0" algn="ctr">
              <a:buNone/>
            </a:pPr>
            <a:r>
              <a:rPr lang="tr-TR" sz="3200" b="1" dirty="0"/>
              <a:t>2. İşçi ve İşveren Anketleri</a:t>
            </a:r>
          </a:p>
          <a:p>
            <a:pPr marL="0" indent="0">
              <a:buNone/>
            </a:pPr>
            <a:endParaRPr lang="tr-TR" sz="2000" b="1" dirty="0"/>
          </a:p>
          <a:p>
            <a:pPr marL="0" indent="0" algn="just">
              <a:buNone/>
            </a:pPr>
            <a:r>
              <a:rPr lang="tr-TR" sz="2000" b="1" u="sng" dirty="0">
                <a:latin typeface="Arial" panose="020B0604020202020204" pitchFamily="34" charset="0"/>
              </a:rPr>
              <a:t>Amaç:</a:t>
            </a:r>
            <a:r>
              <a:rPr lang="tr-TR" sz="2000" b="1" dirty="0">
                <a:latin typeface="Arial" panose="020B0604020202020204" pitchFamily="34" charset="0"/>
              </a:rPr>
              <a:t> </a:t>
            </a:r>
            <a:r>
              <a:rPr lang="tr-TR" sz="2000" dirty="0">
                <a:effectLst/>
                <a:latin typeface="Arial" panose="020B0604020202020204" pitchFamily="34" charset="0"/>
                <a:ea typeface="Calibri" panose="020F0502020204030204" pitchFamily="34" charset="0"/>
              </a:rPr>
              <a:t>Çalışanların özellikle de kadın çalışanların haklarının şimdi ve gelecekte korunabilmesi için 2003 yılında yürürlüğe giren 4857 No.lu İş Kanunu ve ilgili yönetmeliklerinin güçlendirilmesi gereken alanlarının analizinin yapılmasına imkân sağlayacak, Kanunun doğrudan muhatabı olan tarafların uygulamada karşılaştıkları zorlukları/sorunları ve geleceğe yönelik beklentileri hakkında bilgi almak.</a:t>
            </a:r>
          </a:p>
          <a:p>
            <a:pPr marL="0" indent="0" algn="just">
              <a:buNone/>
            </a:pPr>
            <a:endParaRPr lang="tr-TR" sz="800" b="1" dirty="0">
              <a:latin typeface="Arial" panose="020B0604020202020204" pitchFamily="34" charset="0"/>
            </a:endParaRPr>
          </a:p>
          <a:p>
            <a:pPr marL="0" indent="0" algn="just">
              <a:buNone/>
            </a:pPr>
            <a:r>
              <a:rPr lang="es-AR" sz="2000" b="1" u="sng" dirty="0">
                <a:latin typeface="Arial" panose="020B0604020202020204" pitchFamily="34" charset="0"/>
              </a:rPr>
              <a:t>Kapsamı:</a:t>
            </a:r>
            <a:r>
              <a:rPr lang="es-AR" sz="2000" b="1" dirty="0">
                <a:latin typeface="Arial" panose="020B0604020202020204" pitchFamily="34" charset="0"/>
              </a:rPr>
              <a:t> </a:t>
            </a:r>
            <a:r>
              <a:rPr lang="es-AR" sz="2000" dirty="0">
                <a:latin typeface="Arial" panose="020B0604020202020204" pitchFamily="34" charset="0"/>
              </a:rPr>
              <a:t>Söz konusu anket nüfusun ve ekonomik faaliyetlerin yoğun olduğu İstanbul, Ankara, İzmir, Bursa ve Adana il merkezinde </a:t>
            </a:r>
            <a:r>
              <a:rPr lang="tr-TR" sz="2000" dirty="0">
                <a:latin typeface="Arial" panose="020B0604020202020204" pitchFamily="34" charset="0"/>
              </a:rPr>
              <a:t>uygulanmıştır</a:t>
            </a:r>
            <a:r>
              <a:rPr lang="es-AR" sz="2000" dirty="0">
                <a:latin typeface="Arial" panose="020B0604020202020204" pitchFamily="34" charset="0"/>
              </a:rPr>
              <a:t>. Nüfus ve ekonomik faaliyetlerin en yoğun olduğu bu il merkezlerinde her bir ilde 100 anket olmak üzere toplam 500 anket </a:t>
            </a:r>
            <a:r>
              <a:rPr lang="tr-TR" sz="2000" dirty="0">
                <a:latin typeface="Arial" panose="020B0604020202020204" pitchFamily="34" charset="0"/>
              </a:rPr>
              <a:t>gerçekleştirilmesi planlanmıştır</a:t>
            </a:r>
            <a:r>
              <a:rPr lang="es-AR" sz="2000" dirty="0">
                <a:latin typeface="Arial" panose="020B0604020202020204" pitchFamily="34" charset="0"/>
              </a:rPr>
              <a:t>. </a:t>
            </a:r>
            <a:endParaRPr lang="tr-TR" sz="2000" dirty="0">
              <a:latin typeface="Arial" panose="020B0604020202020204" pitchFamily="34" charset="0"/>
            </a:endParaRPr>
          </a:p>
          <a:p>
            <a:pPr marL="0" indent="0" algn="just">
              <a:buNone/>
            </a:pPr>
            <a:endParaRPr lang="tr-TR" sz="800" dirty="0">
              <a:latin typeface="Arial" panose="020B0604020202020204" pitchFamily="34" charset="0"/>
            </a:endParaRPr>
          </a:p>
          <a:p>
            <a:pPr marL="0" indent="0" algn="just">
              <a:buNone/>
            </a:pPr>
            <a:r>
              <a:rPr lang="tr-TR" sz="2000" b="1" u="sng" dirty="0">
                <a:latin typeface="Arial" panose="020B0604020202020204" pitchFamily="34" charset="0"/>
              </a:rPr>
              <a:t>Yöntem:</a:t>
            </a:r>
            <a:r>
              <a:rPr lang="tr-TR" sz="2000" b="1" dirty="0">
                <a:latin typeface="Arial" panose="020B0604020202020204" pitchFamily="34" charset="0"/>
              </a:rPr>
              <a:t> </a:t>
            </a:r>
            <a:r>
              <a:rPr lang="tr-TR" sz="2000" dirty="0">
                <a:effectLst/>
                <a:latin typeface="Arial" panose="020B0604020202020204" pitchFamily="34" charset="0"/>
                <a:ea typeface="Calibri" panose="020F0502020204030204" pitchFamily="34" charset="0"/>
              </a:rPr>
              <a:t>Yüz yüze anket </a:t>
            </a:r>
            <a:endParaRPr lang="es-AR" sz="2000" dirty="0">
              <a:latin typeface="Arial" panose="020B0604020202020204" pitchFamily="34" charset="0"/>
            </a:endParaRPr>
          </a:p>
        </p:txBody>
      </p:sp>
    </p:spTree>
    <p:extLst>
      <p:ext uri="{BB962C8B-B14F-4D97-AF65-F5344CB8AC3E}">
        <p14:creationId xmlns:p14="http://schemas.microsoft.com/office/powerpoint/2010/main" val="1468638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0109" y="1198881"/>
            <a:ext cx="8617527" cy="4927600"/>
          </a:xfrm>
        </p:spPr>
        <p:txBody>
          <a:bodyPr>
            <a:normAutofit/>
          </a:bodyPr>
          <a:lstStyle/>
          <a:p>
            <a:pPr marL="0" indent="0" algn="just">
              <a:buNone/>
            </a:pPr>
            <a:endParaRPr lang="tr-TR" sz="2400" b="1" dirty="0"/>
          </a:p>
          <a:p>
            <a:pPr algn="just"/>
            <a:r>
              <a:rPr lang="tr-TR" sz="2400" dirty="0">
                <a:effectLst/>
                <a:latin typeface="Arial" panose="020B0604020202020204" pitchFamily="34" charset="0"/>
                <a:ea typeface="Calibri" panose="020F0502020204030204" pitchFamily="34" charset="0"/>
              </a:rPr>
              <a:t>İşveren ve Çalışan olarak iki farklı soru formu kullanılmıştır.</a:t>
            </a:r>
          </a:p>
          <a:p>
            <a:pPr algn="just"/>
            <a:r>
              <a:rPr lang="tr-TR" sz="2400" dirty="0">
                <a:effectLst/>
                <a:latin typeface="Arial" panose="020B0604020202020204" pitchFamily="34" charset="0"/>
                <a:ea typeface="Calibri" panose="020F0502020204030204" pitchFamily="34" charset="0"/>
              </a:rPr>
              <a:t>Soru formları üç ana bölümden oluşmaktadır. </a:t>
            </a:r>
          </a:p>
          <a:p>
            <a:pPr lvl="1" algn="just">
              <a:buFont typeface="Wingdings" panose="05000000000000000000" pitchFamily="2" charset="2"/>
              <a:buChar char="q"/>
            </a:pPr>
            <a:r>
              <a:rPr lang="tr-TR" sz="2000" i="1" dirty="0">
                <a:effectLst/>
                <a:latin typeface="Arial" panose="020B0604020202020204" pitchFamily="34" charset="0"/>
                <a:ea typeface="Calibri" panose="020F0502020204030204" pitchFamily="34" charset="0"/>
              </a:rPr>
              <a:t>Cevaplayana ait genel bilgiler </a:t>
            </a:r>
          </a:p>
          <a:p>
            <a:pPr lvl="1" algn="just">
              <a:buFont typeface="Wingdings" panose="05000000000000000000" pitchFamily="2" charset="2"/>
              <a:buChar char="q"/>
            </a:pPr>
            <a:r>
              <a:rPr lang="tr-TR" sz="2000" i="1" dirty="0">
                <a:effectLst/>
                <a:latin typeface="Arial" panose="020B0604020202020204" pitchFamily="34" charset="0"/>
                <a:ea typeface="Calibri" panose="020F0502020204030204" pitchFamily="34" charset="0"/>
              </a:rPr>
              <a:t>Kanunun uygulanmasına ilişkin tutum ve yaklaşımlar ile uygulanan hükümlerden tarafların memnuniyet derecesi </a:t>
            </a:r>
          </a:p>
          <a:p>
            <a:pPr lvl="1" algn="just">
              <a:buFont typeface="Wingdings" panose="05000000000000000000" pitchFamily="2" charset="2"/>
              <a:buChar char="q"/>
            </a:pPr>
            <a:r>
              <a:rPr lang="tr-TR" sz="2000" i="1" dirty="0">
                <a:effectLst/>
                <a:latin typeface="Arial" panose="020B0604020202020204" pitchFamily="34" charset="0"/>
                <a:ea typeface="Calibri" panose="020F0502020204030204" pitchFamily="34" charset="0"/>
              </a:rPr>
              <a:t>Geleceğe yönelik öneri ve beklentiler </a:t>
            </a:r>
          </a:p>
          <a:p>
            <a:pPr marL="0" indent="0" algn="just">
              <a:buNone/>
            </a:pPr>
            <a:r>
              <a:rPr lang="tr-TR" sz="2400" dirty="0">
                <a:effectLst/>
                <a:latin typeface="Arial" panose="020B0604020202020204" pitchFamily="34" charset="0"/>
                <a:ea typeface="Calibri" panose="020F0502020204030204" pitchFamily="34" charset="0"/>
              </a:rPr>
              <a:t>Soru formu tasarlanırken Kanunun ne kadar etkin uygulandığı ve  işveren ve çalışanların kanun hükümleri hakkında ne kadar bilgili ve uygulamaya ne kadar duyarlı oldukları ölçümlenmeye çalışılmıştır.</a:t>
            </a:r>
          </a:p>
        </p:txBody>
      </p:sp>
    </p:spTree>
    <p:extLst>
      <p:ext uri="{BB962C8B-B14F-4D97-AF65-F5344CB8AC3E}">
        <p14:creationId xmlns:p14="http://schemas.microsoft.com/office/powerpoint/2010/main" val="16234176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çerik Yer Tutucusu 8">
            <a:extLst>
              <a:ext uri="{FF2B5EF4-FFF2-40B4-BE49-F238E27FC236}">
                <a16:creationId xmlns:a16="http://schemas.microsoft.com/office/drawing/2014/main" id="{9D07ECF4-9557-D987-821D-C006380572D5}"/>
              </a:ext>
            </a:extLst>
          </p:cNvPr>
          <p:cNvSpPr>
            <a:spLocks noGrp="1"/>
          </p:cNvSpPr>
          <p:nvPr>
            <p:ph idx="1"/>
          </p:nvPr>
        </p:nvSpPr>
        <p:spPr>
          <a:xfrm>
            <a:off x="374469" y="1332411"/>
            <a:ext cx="8262801" cy="4863738"/>
          </a:xfrm>
        </p:spPr>
        <p:txBody>
          <a:bodyPr/>
          <a:lstStyle/>
          <a:p>
            <a:pPr marL="0" indent="0">
              <a:buNone/>
            </a:pPr>
            <a:r>
              <a:rPr lang="tr-TR" sz="2400" b="1" u="sng" dirty="0"/>
              <a:t>Anket uygulanan iller:</a:t>
            </a:r>
            <a:r>
              <a:rPr lang="tr-TR" sz="2400" b="1" dirty="0"/>
              <a:t>  </a:t>
            </a:r>
            <a:r>
              <a:rPr lang="tr-TR" sz="2400" dirty="0"/>
              <a:t>Ankara, İstanbul, İzmir, Adana ve Bursa </a:t>
            </a:r>
          </a:p>
          <a:p>
            <a:endParaRPr lang="tr-TR" sz="1200" dirty="0"/>
          </a:p>
          <a:p>
            <a:pPr marL="0" indent="0" algn="just">
              <a:buNone/>
            </a:pPr>
            <a:r>
              <a:rPr lang="tr-TR" sz="2000" dirty="0"/>
              <a:t>Tablo. Anket uygulanan sektörler ve il bazında uygulanması planlanan anket sayılarının dağılımı </a:t>
            </a:r>
          </a:p>
          <a:p>
            <a:endParaRPr lang="en-US" dirty="0"/>
          </a:p>
        </p:txBody>
      </p:sp>
      <p:graphicFrame>
        <p:nvGraphicFramePr>
          <p:cNvPr id="13" name="Tablo 12">
            <a:extLst>
              <a:ext uri="{FF2B5EF4-FFF2-40B4-BE49-F238E27FC236}">
                <a16:creationId xmlns:a16="http://schemas.microsoft.com/office/drawing/2014/main" id="{D27F8B0E-1897-8219-ABF6-47A283ECFDEE}"/>
              </a:ext>
            </a:extLst>
          </p:cNvPr>
          <p:cNvGraphicFramePr>
            <a:graphicFrameLocks noGrp="1"/>
          </p:cNvGraphicFramePr>
          <p:nvPr>
            <p:extLst>
              <p:ext uri="{D42A27DB-BD31-4B8C-83A1-F6EECF244321}">
                <p14:modId xmlns:p14="http://schemas.microsoft.com/office/powerpoint/2010/main" val="424621003"/>
              </p:ext>
            </p:extLst>
          </p:nvPr>
        </p:nvGraphicFramePr>
        <p:xfrm>
          <a:off x="771525" y="3108921"/>
          <a:ext cx="7240732" cy="2523113"/>
        </p:xfrm>
        <a:graphic>
          <a:graphicData uri="http://schemas.openxmlformats.org/drawingml/2006/table">
            <a:tbl>
              <a:tblPr firstRow="1" firstCol="1" bandRow="1">
                <a:tableStyleId>{5C22544A-7EE6-4342-B048-85BDC9FD1C3A}</a:tableStyleId>
              </a:tblPr>
              <a:tblGrid>
                <a:gridCol w="2466109">
                  <a:extLst>
                    <a:ext uri="{9D8B030D-6E8A-4147-A177-3AD203B41FA5}">
                      <a16:colId xmlns:a16="http://schemas.microsoft.com/office/drawing/2014/main" val="2482545442"/>
                    </a:ext>
                  </a:extLst>
                </a:gridCol>
                <a:gridCol w="2199307">
                  <a:extLst>
                    <a:ext uri="{9D8B030D-6E8A-4147-A177-3AD203B41FA5}">
                      <a16:colId xmlns:a16="http://schemas.microsoft.com/office/drawing/2014/main" val="2765609341"/>
                    </a:ext>
                  </a:extLst>
                </a:gridCol>
                <a:gridCol w="1335555">
                  <a:extLst>
                    <a:ext uri="{9D8B030D-6E8A-4147-A177-3AD203B41FA5}">
                      <a16:colId xmlns:a16="http://schemas.microsoft.com/office/drawing/2014/main" val="1604556401"/>
                    </a:ext>
                  </a:extLst>
                </a:gridCol>
                <a:gridCol w="1239761">
                  <a:extLst>
                    <a:ext uri="{9D8B030D-6E8A-4147-A177-3AD203B41FA5}">
                      <a16:colId xmlns:a16="http://schemas.microsoft.com/office/drawing/2014/main" val="3352131273"/>
                    </a:ext>
                  </a:extLst>
                </a:gridCol>
              </a:tblGrid>
              <a:tr h="0">
                <a:tc>
                  <a:txBody>
                    <a:bodyPr/>
                    <a:lstStyle/>
                    <a:p>
                      <a:pPr algn="ctr">
                        <a:lnSpc>
                          <a:spcPct val="107000"/>
                        </a:lnSpc>
                        <a:spcAft>
                          <a:spcPts val="800"/>
                        </a:spcAft>
                      </a:pPr>
                      <a:r>
                        <a:rPr lang="tr-TR" sz="1800" dirty="0">
                          <a:effectLst/>
                        </a:rPr>
                        <a:t>Sektör</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dirty="0">
                          <a:effectLst/>
                        </a:rPr>
                        <a:t>İşveren/Yönetici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dirty="0">
                          <a:effectLst/>
                        </a:rPr>
                        <a:t>Çalışan (Kadın)</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dirty="0">
                          <a:effectLst/>
                        </a:rPr>
                        <a:t>Toplam</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11879262"/>
                  </a:ext>
                </a:extLst>
              </a:tr>
              <a:tr h="256916">
                <a:tc>
                  <a:txBody>
                    <a:bodyPr/>
                    <a:lstStyle/>
                    <a:p>
                      <a:pPr algn="l">
                        <a:lnSpc>
                          <a:spcPct val="107000"/>
                        </a:lnSpc>
                        <a:spcAft>
                          <a:spcPts val="800"/>
                        </a:spcAft>
                      </a:pPr>
                      <a:r>
                        <a:rPr lang="tr-TR" sz="1800" dirty="0">
                          <a:effectLst/>
                        </a:rPr>
                        <a:t>Bankacılık ve finans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a:effectLst/>
                        </a:rPr>
                        <a:t>5</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a:effectLst/>
                        </a:rPr>
                        <a:t>8</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dirty="0">
                          <a:effectLst/>
                        </a:rPr>
                        <a:t>13</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86601368"/>
                  </a:ext>
                </a:extLst>
              </a:tr>
              <a:tr h="256916">
                <a:tc>
                  <a:txBody>
                    <a:bodyPr/>
                    <a:lstStyle/>
                    <a:p>
                      <a:pPr algn="l">
                        <a:lnSpc>
                          <a:spcPct val="107000"/>
                        </a:lnSpc>
                        <a:spcAft>
                          <a:spcPts val="800"/>
                        </a:spcAft>
                      </a:pPr>
                      <a:r>
                        <a:rPr lang="tr-TR" sz="1800" dirty="0">
                          <a:effectLst/>
                        </a:rPr>
                        <a:t>Bilgi Teknolojileri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dirty="0">
                          <a:effectLst/>
                        </a:rPr>
                        <a:t>5</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a:effectLst/>
                        </a:rPr>
                        <a:t>8</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dirty="0">
                          <a:effectLst/>
                        </a:rPr>
                        <a:t>13</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3901281"/>
                  </a:ext>
                </a:extLst>
              </a:tr>
              <a:tr h="256916">
                <a:tc>
                  <a:txBody>
                    <a:bodyPr/>
                    <a:lstStyle/>
                    <a:p>
                      <a:pPr algn="l">
                        <a:lnSpc>
                          <a:spcPct val="107000"/>
                        </a:lnSpc>
                        <a:spcAft>
                          <a:spcPts val="800"/>
                        </a:spcAft>
                      </a:pPr>
                      <a:r>
                        <a:rPr lang="tr-TR" sz="1800" dirty="0">
                          <a:effectLst/>
                        </a:rPr>
                        <a:t>Eğitim</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a:effectLst/>
                        </a:rPr>
                        <a:t>5</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a:effectLst/>
                        </a:rPr>
                        <a:t>8</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dirty="0">
                          <a:effectLst/>
                        </a:rPr>
                        <a:t>13</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77101243"/>
                  </a:ext>
                </a:extLst>
              </a:tr>
              <a:tr h="256916">
                <a:tc>
                  <a:txBody>
                    <a:bodyPr/>
                    <a:lstStyle/>
                    <a:p>
                      <a:pPr algn="l">
                        <a:lnSpc>
                          <a:spcPct val="107000"/>
                        </a:lnSpc>
                        <a:spcAft>
                          <a:spcPts val="800"/>
                        </a:spcAft>
                      </a:pPr>
                      <a:r>
                        <a:rPr lang="tr-TR" sz="1800" dirty="0">
                          <a:effectLst/>
                        </a:rPr>
                        <a:t>Enerji</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a:effectLst/>
                        </a:rPr>
                        <a:t>5</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a:effectLst/>
                        </a:rPr>
                        <a:t>8</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dirty="0">
                          <a:effectLst/>
                        </a:rPr>
                        <a:t>13</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320057"/>
                  </a:ext>
                </a:extLst>
              </a:tr>
              <a:tr h="256916">
                <a:tc>
                  <a:txBody>
                    <a:bodyPr/>
                    <a:lstStyle/>
                    <a:p>
                      <a:pPr algn="l">
                        <a:lnSpc>
                          <a:spcPct val="107000"/>
                        </a:lnSpc>
                        <a:spcAft>
                          <a:spcPts val="800"/>
                        </a:spcAft>
                      </a:pPr>
                      <a:r>
                        <a:rPr lang="tr-TR" sz="1800" dirty="0">
                          <a:effectLst/>
                        </a:rPr>
                        <a:t>Sağlık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a:effectLst/>
                        </a:rPr>
                        <a:t>5</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a:effectLst/>
                        </a:rPr>
                        <a:t>8</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dirty="0">
                          <a:effectLst/>
                        </a:rPr>
                        <a:t>13</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39355161"/>
                  </a:ext>
                </a:extLst>
              </a:tr>
              <a:tr h="256916">
                <a:tc>
                  <a:txBody>
                    <a:bodyPr/>
                    <a:lstStyle/>
                    <a:p>
                      <a:pPr algn="l">
                        <a:lnSpc>
                          <a:spcPct val="107000"/>
                        </a:lnSpc>
                        <a:spcAft>
                          <a:spcPts val="800"/>
                        </a:spcAft>
                      </a:pPr>
                      <a:r>
                        <a:rPr lang="tr-TR" sz="1800" dirty="0">
                          <a:effectLst/>
                        </a:rPr>
                        <a:t>Diğer sektörler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a:effectLst/>
                        </a:rPr>
                        <a:t>10</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a:effectLst/>
                        </a:rPr>
                        <a:t>25</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dirty="0">
                          <a:effectLst/>
                        </a:rPr>
                        <a:t>35</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3173953"/>
                  </a:ext>
                </a:extLst>
              </a:tr>
              <a:tr h="256916">
                <a:tc>
                  <a:txBody>
                    <a:bodyPr/>
                    <a:lstStyle/>
                    <a:p>
                      <a:pPr algn="l">
                        <a:lnSpc>
                          <a:spcPct val="107000"/>
                        </a:lnSpc>
                        <a:spcAft>
                          <a:spcPts val="800"/>
                        </a:spcAft>
                      </a:pPr>
                      <a:r>
                        <a:rPr lang="tr-TR" sz="1800" dirty="0">
                          <a:effectLst/>
                        </a:rPr>
                        <a:t>Toplam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b="1" dirty="0">
                          <a:effectLst/>
                        </a:rPr>
                        <a:t>35</a:t>
                      </a:r>
                      <a:endParaRPr lang="tr-TR"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b="1" dirty="0">
                          <a:effectLst/>
                        </a:rPr>
                        <a:t>65</a:t>
                      </a:r>
                      <a:endParaRPr lang="tr-TR"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tr-TR" sz="1800" b="1" dirty="0">
                          <a:effectLst/>
                        </a:rPr>
                        <a:t>100</a:t>
                      </a:r>
                      <a:endParaRPr lang="tr-TR"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31030261"/>
                  </a:ext>
                </a:extLst>
              </a:tr>
            </a:tbl>
          </a:graphicData>
        </a:graphic>
      </p:graphicFrame>
    </p:spTree>
    <p:extLst>
      <p:ext uri="{BB962C8B-B14F-4D97-AF65-F5344CB8AC3E}">
        <p14:creationId xmlns:p14="http://schemas.microsoft.com/office/powerpoint/2010/main" val="1891716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B602DC-A34F-4FD3-8073-99556D161270}"/>
              </a:ext>
            </a:extLst>
          </p:cNvPr>
          <p:cNvSpPr>
            <a:spLocks noGrp="1"/>
          </p:cNvSpPr>
          <p:nvPr>
            <p:ph idx="1"/>
          </p:nvPr>
        </p:nvSpPr>
        <p:spPr>
          <a:xfrm>
            <a:off x="207817" y="1198881"/>
            <a:ext cx="8728364" cy="4927600"/>
          </a:xfrm>
        </p:spPr>
        <p:txBody>
          <a:bodyPr/>
          <a:lstStyle/>
          <a:p>
            <a:pPr marL="0" indent="0">
              <a:buNone/>
            </a:pPr>
            <a:r>
              <a:rPr lang="tr-TR" b="1" u="sng" dirty="0"/>
              <a:t>İşçi Anketi (Kadın)</a:t>
            </a:r>
            <a:r>
              <a:rPr lang="tr-TR" b="1" dirty="0"/>
              <a:t>                    </a:t>
            </a:r>
            <a:r>
              <a:rPr lang="tr-TR" sz="2000" dirty="0"/>
              <a:t>Tablo 2. Demografik profil</a:t>
            </a:r>
          </a:p>
          <a:p>
            <a:pPr marL="514350" indent="-514350">
              <a:buAutoNum type="arabicPeriod"/>
            </a:pPr>
            <a:endParaRPr lang="tr-TR" sz="2000" dirty="0"/>
          </a:p>
          <a:p>
            <a:pPr marL="0" indent="0">
              <a:buNone/>
            </a:pPr>
            <a:r>
              <a:rPr lang="tr-TR" dirty="0"/>
              <a:t> </a:t>
            </a:r>
            <a:r>
              <a:rPr lang="tr-TR" sz="2000" dirty="0"/>
              <a:t>Tablo 1.Uygulanan anket sayısı </a:t>
            </a:r>
          </a:p>
          <a:p>
            <a:pPr marL="514350" indent="-514350">
              <a:buAutoNum type="arabicPeriod"/>
            </a:pPr>
            <a:endParaRPr lang="en-US" dirty="0"/>
          </a:p>
        </p:txBody>
      </p:sp>
      <p:graphicFrame>
        <p:nvGraphicFramePr>
          <p:cNvPr id="3" name="Tablo 2">
            <a:extLst>
              <a:ext uri="{FF2B5EF4-FFF2-40B4-BE49-F238E27FC236}">
                <a16:creationId xmlns:a16="http://schemas.microsoft.com/office/drawing/2014/main" id="{467E0F09-2F42-AB97-E17A-A1D848CB5F2A}"/>
              </a:ext>
            </a:extLst>
          </p:cNvPr>
          <p:cNvGraphicFramePr>
            <a:graphicFrameLocks noGrp="1"/>
          </p:cNvGraphicFramePr>
          <p:nvPr>
            <p:extLst>
              <p:ext uri="{D42A27DB-BD31-4B8C-83A1-F6EECF244321}">
                <p14:modId xmlns:p14="http://schemas.microsoft.com/office/powerpoint/2010/main" val="3956052062"/>
              </p:ext>
            </p:extLst>
          </p:nvPr>
        </p:nvGraphicFramePr>
        <p:xfrm>
          <a:off x="401782" y="2767631"/>
          <a:ext cx="4069634" cy="3153611"/>
        </p:xfrm>
        <a:graphic>
          <a:graphicData uri="http://schemas.openxmlformats.org/drawingml/2006/table">
            <a:tbl>
              <a:tblPr firstRow="1" firstCol="1" bandRow="1">
                <a:tableStyleId>{5C22544A-7EE6-4342-B048-85BDC9FD1C3A}</a:tableStyleId>
              </a:tblPr>
              <a:tblGrid>
                <a:gridCol w="1496171">
                  <a:extLst>
                    <a:ext uri="{9D8B030D-6E8A-4147-A177-3AD203B41FA5}">
                      <a16:colId xmlns:a16="http://schemas.microsoft.com/office/drawing/2014/main" val="2247971305"/>
                    </a:ext>
                  </a:extLst>
                </a:gridCol>
                <a:gridCol w="1395229">
                  <a:extLst>
                    <a:ext uri="{9D8B030D-6E8A-4147-A177-3AD203B41FA5}">
                      <a16:colId xmlns:a16="http://schemas.microsoft.com/office/drawing/2014/main" val="3618392548"/>
                    </a:ext>
                  </a:extLst>
                </a:gridCol>
                <a:gridCol w="1178234">
                  <a:extLst>
                    <a:ext uri="{9D8B030D-6E8A-4147-A177-3AD203B41FA5}">
                      <a16:colId xmlns:a16="http://schemas.microsoft.com/office/drawing/2014/main" val="4140443511"/>
                    </a:ext>
                  </a:extLst>
                </a:gridCol>
              </a:tblGrid>
              <a:tr h="1051205">
                <a:tc>
                  <a:txBody>
                    <a:bodyPr/>
                    <a:lstStyle/>
                    <a:p>
                      <a:pPr algn="ctr"/>
                      <a:endParaRPr lang="tr-TR" sz="1800" dirty="0">
                        <a:effectLst/>
                      </a:endParaRPr>
                    </a:p>
                    <a:p>
                      <a:pPr algn="ctr"/>
                      <a:r>
                        <a:rPr lang="tr-TR" sz="1800" dirty="0">
                          <a:effectLst/>
                        </a:rPr>
                        <a:t>İller </a:t>
                      </a:r>
                    </a:p>
                    <a:p>
                      <a:pPr algn="ct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endParaRPr lang="tr-TR" sz="1800" dirty="0">
                        <a:effectLst/>
                      </a:endParaRPr>
                    </a:p>
                    <a:p>
                      <a:pPr algn="ctr"/>
                      <a:r>
                        <a:rPr lang="tr-TR" sz="1800" dirty="0">
                          <a:effectLst/>
                        </a:rPr>
                        <a:t>Sayı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endParaRPr lang="tr-TR" sz="1800" dirty="0">
                        <a:effectLst/>
                      </a:endParaRPr>
                    </a:p>
                    <a:p>
                      <a:pPr algn="ctr"/>
                      <a:r>
                        <a:rPr lang="en-GB" sz="1800" dirty="0">
                          <a:effectLst/>
                        </a:rPr>
                        <a:t>%</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85407272"/>
                  </a:ext>
                </a:extLst>
              </a:tr>
              <a:tr h="350401">
                <a:tc>
                  <a:txBody>
                    <a:bodyPr/>
                    <a:lstStyle/>
                    <a:p>
                      <a:r>
                        <a:rPr lang="en-GB" sz="1800" dirty="0">
                          <a:effectLst/>
                        </a:rPr>
                        <a:t>Adana</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en-GB" sz="1800" dirty="0">
                          <a:effectLst/>
                        </a:rPr>
                        <a:t>72</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en-GB" sz="1800" dirty="0">
                          <a:effectLst/>
                        </a:rPr>
                        <a:t>18.6</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70033879"/>
                  </a:ext>
                </a:extLst>
              </a:tr>
              <a:tr h="350401">
                <a:tc>
                  <a:txBody>
                    <a:bodyPr/>
                    <a:lstStyle/>
                    <a:p>
                      <a:r>
                        <a:rPr lang="en-GB" sz="1800" dirty="0">
                          <a:effectLst/>
                        </a:rPr>
                        <a:t>Ankara</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en-GB" sz="1800" dirty="0">
                          <a:effectLst/>
                        </a:rPr>
                        <a:t>85</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en-GB" sz="1800">
                          <a:effectLst/>
                        </a:rPr>
                        <a:t>22</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49894288"/>
                  </a:ext>
                </a:extLst>
              </a:tr>
              <a:tr h="350401">
                <a:tc>
                  <a:txBody>
                    <a:bodyPr/>
                    <a:lstStyle/>
                    <a:p>
                      <a:r>
                        <a:rPr lang="en-GB" sz="1800">
                          <a:effectLst/>
                        </a:rPr>
                        <a:t>Bursa</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en-GB" sz="1800" dirty="0">
                          <a:effectLst/>
                        </a:rPr>
                        <a:t>70</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en-GB" sz="1800">
                          <a:effectLst/>
                        </a:rPr>
                        <a:t>18.1</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23651961"/>
                  </a:ext>
                </a:extLst>
              </a:tr>
              <a:tr h="350401">
                <a:tc>
                  <a:txBody>
                    <a:bodyPr/>
                    <a:lstStyle/>
                    <a:p>
                      <a:r>
                        <a:rPr lang="en-GB" sz="1800">
                          <a:effectLst/>
                        </a:rPr>
                        <a:t>İstanbul</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en-GB" sz="1800" dirty="0">
                          <a:effectLst/>
                        </a:rPr>
                        <a:t>73</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en-GB" sz="1800">
                          <a:effectLst/>
                        </a:rPr>
                        <a:t>18.9</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20141146"/>
                  </a:ext>
                </a:extLst>
              </a:tr>
              <a:tr h="350401">
                <a:tc>
                  <a:txBody>
                    <a:bodyPr/>
                    <a:lstStyle/>
                    <a:p>
                      <a:r>
                        <a:rPr lang="en-GB" sz="1800">
                          <a:effectLst/>
                        </a:rPr>
                        <a:t>İzmir</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en-GB" sz="1800" dirty="0">
                          <a:effectLst/>
                        </a:rPr>
                        <a:t>87</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en-GB" sz="1800" dirty="0">
                          <a:effectLst/>
                        </a:rPr>
                        <a:t>22.5</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31384145"/>
                  </a:ext>
                </a:extLst>
              </a:tr>
              <a:tr h="350401">
                <a:tc>
                  <a:txBody>
                    <a:bodyPr/>
                    <a:lstStyle/>
                    <a:p>
                      <a:r>
                        <a:rPr lang="en-GB" sz="1800" dirty="0">
                          <a:effectLst/>
                        </a:rPr>
                        <a:t>Total</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en-GB" sz="1800" b="1" dirty="0">
                          <a:effectLst/>
                        </a:rPr>
                        <a:t>387</a:t>
                      </a:r>
                      <a:endParaRPr lang="tr-TR"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en-GB" sz="1800" b="1" dirty="0">
                          <a:effectLst/>
                        </a:rPr>
                        <a:t>100</a:t>
                      </a:r>
                      <a:endParaRPr lang="tr-TR"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24678245"/>
                  </a:ext>
                </a:extLst>
              </a:tr>
            </a:tbl>
          </a:graphicData>
        </a:graphic>
      </p:graphicFrame>
      <p:graphicFrame>
        <p:nvGraphicFramePr>
          <p:cNvPr id="5" name="Tablo 4">
            <a:extLst>
              <a:ext uri="{FF2B5EF4-FFF2-40B4-BE49-F238E27FC236}">
                <a16:creationId xmlns:a16="http://schemas.microsoft.com/office/drawing/2014/main" id="{4AB6844B-2AF1-3B9D-4AD0-A0A274D436E9}"/>
              </a:ext>
            </a:extLst>
          </p:cNvPr>
          <p:cNvGraphicFramePr>
            <a:graphicFrameLocks noGrp="1"/>
          </p:cNvGraphicFramePr>
          <p:nvPr>
            <p:extLst>
              <p:ext uri="{D42A27DB-BD31-4B8C-83A1-F6EECF244321}">
                <p14:modId xmlns:p14="http://schemas.microsoft.com/office/powerpoint/2010/main" val="1632465272"/>
              </p:ext>
            </p:extLst>
          </p:nvPr>
        </p:nvGraphicFramePr>
        <p:xfrm>
          <a:off x="5038436" y="1865375"/>
          <a:ext cx="3629891" cy="4055868"/>
        </p:xfrm>
        <a:graphic>
          <a:graphicData uri="http://schemas.openxmlformats.org/drawingml/2006/table">
            <a:tbl>
              <a:tblPr firstRow="1" firstCol="1" bandRow="1">
                <a:tableStyleId>{5C22544A-7EE6-4342-B048-85BDC9FD1C3A}</a:tableStyleId>
              </a:tblPr>
              <a:tblGrid>
                <a:gridCol w="2230869">
                  <a:extLst>
                    <a:ext uri="{9D8B030D-6E8A-4147-A177-3AD203B41FA5}">
                      <a16:colId xmlns:a16="http://schemas.microsoft.com/office/drawing/2014/main" val="3622038205"/>
                    </a:ext>
                  </a:extLst>
                </a:gridCol>
                <a:gridCol w="1399022">
                  <a:extLst>
                    <a:ext uri="{9D8B030D-6E8A-4147-A177-3AD203B41FA5}">
                      <a16:colId xmlns:a16="http://schemas.microsoft.com/office/drawing/2014/main" val="38031527"/>
                    </a:ext>
                  </a:extLst>
                </a:gridCol>
              </a:tblGrid>
              <a:tr h="530890">
                <a:tc>
                  <a:txBody>
                    <a:bodyPr/>
                    <a:lstStyle/>
                    <a:p>
                      <a:pPr algn="ctr"/>
                      <a:r>
                        <a:rPr lang="en-GB" sz="1800" dirty="0">
                          <a:effectLst/>
                        </a:rPr>
                        <a:t> </a:t>
                      </a:r>
                      <a:endParaRPr lang="tr-TR" sz="1800" dirty="0">
                        <a:effectLst/>
                      </a:endParaRPr>
                    </a:p>
                    <a:p>
                      <a:pPr algn="ctr"/>
                      <a:r>
                        <a:rPr lang="tr-TR" sz="1800" dirty="0">
                          <a:effectLst/>
                        </a:rPr>
                        <a:t>Değişkenler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endParaRPr lang="tr-TR" sz="1800" dirty="0">
                        <a:effectLst/>
                      </a:endParaRPr>
                    </a:p>
                    <a:p>
                      <a:pPr algn="ctr"/>
                      <a:r>
                        <a:rPr lang="en-GB" sz="1800" dirty="0">
                          <a:effectLst/>
                        </a:rPr>
                        <a:t>%</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40293931"/>
                  </a:ext>
                </a:extLst>
              </a:tr>
              <a:tr h="530890">
                <a:tc gridSpan="2">
                  <a:txBody>
                    <a:bodyPr/>
                    <a:lstStyle/>
                    <a:p>
                      <a:endParaRPr lang="tr-TR" sz="1800" dirty="0">
                        <a:effectLst/>
                      </a:endParaRPr>
                    </a:p>
                    <a:p>
                      <a:r>
                        <a:rPr lang="en-GB" sz="1800" dirty="0" err="1">
                          <a:effectLst/>
                        </a:rPr>
                        <a:t>Sektörler</a:t>
                      </a:r>
                      <a:r>
                        <a:rPr lang="en-GB" sz="1800" dirty="0">
                          <a:effectLst/>
                        </a:rPr>
                        <a:t>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35834442"/>
                  </a:ext>
                </a:extLst>
              </a:tr>
              <a:tr h="283017">
                <a:tc>
                  <a:txBody>
                    <a:bodyPr/>
                    <a:lstStyle/>
                    <a:p>
                      <a:pPr algn="r"/>
                      <a:r>
                        <a:rPr lang="en-GB" sz="1800" i="1" dirty="0" err="1">
                          <a:effectLst/>
                        </a:rPr>
                        <a:t>Devlet</a:t>
                      </a:r>
                      <a:r>
                        <a:rPr lang="en-GB" sz="1800" i="1" dirty="0">
                          <a:effectLst/>
                        </a:rPr>
                        <a:t> </a:t>
                      </a:r>
                      <a:endParaRPr lang="tr-TR" sz="18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800">
                          <a:effectLst/>
                        </a:rPr>
                        <a:t>      13 %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0276639"/>
                  </a:ext>
                </a:extLst>
              </a:tr>
              <a:tr h="265445">
                <a:tc>
                  <a:txBody>
                    <a:bodyPr/>
                    <a:lstStyle/>
                    <a:p>
                      <a:pPr algn="r"/>
                      <a:r>
                        <a:rPr lang="en-GB" sz="1800" i="1" dirty="0">
                          <a:effectLst/>
                        </a:rPr>
                        <a:t>Özel </a:t>
                      </a:r>
                      <a:r>
                        <a:rPr lang="en-GB" sz="1800" i="1" dirty="0" err="1">
                          <a:effectLst/>
                        </a:rPr>
                        <a:t>sektör</a:t>
                      </a:r>
                      <a:r>
                        <a:rPr lang="en-GB" sz="1800" i="1" dirty="0">
                          <a:effectLst/>
                        </a:rPr>
                        <a:t> </a:t>
                      </a:r>
                      <a:endParaRPr lang="tr-TR" sz="18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800" dirty="0">
                          <a:effectLst/>
                        </a:rPr>
                        <a:t>      87 %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34977665"/>
                  </a:ext>
                </a:extLst>
              </a:tr>
              <a:tr h="530890">
                <a:tc gridSpan="2">
                  <a:txBody>
                    <a:bodyPr/>
                    <a:lstStyle/>
                    <a:p>
                      <a:endParaRPr lang="tr-TR" sz="1800" dirty="0">
                        <a:effectLst/>
                      </a:endParaRPr>
                    </a:p>
                    <a:p>
                      <a:r>
                        <a:rPr lang="en-GB" sz="1800" dirty="0" err="1">
                          <a:effectLst/>
                        </a:rPr>
                        <a:t>Medeni</a:t>
                      </a:r>
                      <a:r>
                        <a:rPr lang="en-GB" sz="1800" dirty="0">
                          <a:effectLst/>
                        </a:rPr>
                        <a:t> Durum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84621863"/>
                  </a:ext>
                </a:extLst>
              </a:tr>
              <a:tr h="265445">
                <a:tc>
                  <a:txBody>
                    <a:bodyPr/>
                    <a:lstStyle/>
                    <a:p>
                      <a:pPr algn="r"/>
                      <a:r>
                        <a:rPr lang="en-GB" sz="1800" i="1" dirty="0">
                          <a:effectLst/>
                        </a:rPr>
                        <a:t>      </a:t>
                      </a:r>
                      <a:r>
                        <a:rPr lang="en-GB" sz="1800" i="1" dirty="0" err="1">
                          <a:effectLst/>
                        </a:rPr>
                        <a:t>Evli</a:t>
                      </a:r>
                      <a:endParaRPr lang="tr-TR" sz="18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800" dirty="0">
                          <a:effectLst/>
                        </a:rPr>
                        <a:t>      52 %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86549718"/>
                  </a:ext>
                </a:extLst>
              </a:tr>
              <a:tr h="288044">
                <a:tc>
                  <a:txBody>
                    <a:bodyPr/>
                    <a:lstStyle/>
                    <a:p>
                      <a:pPr algn="r"/>
                      <a:r>
                        <a:rPr lang="en-GB" sz="1800" i="1" dirty="0">
                          <a:effectLst/>
                        </a:rPr>
                        <a:t>                   </a:t>
                      </a:r>
                      <a:r>
                        <a:rPr lang="en-GB" sz="1800" i="1" dirty="0" err="1">
                          <a:effectLst/>
                        </a:rPr>
                        <a:t>Bekar</a:t>
                      </a:r>
                      <a:endParaRPr lang="tr-TR" sz="18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800" dirty="0">
                          <a:effectLst/>
                        </a:rPr>
                        <a:t>      48 %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32747057"/>
                  </a:ext>
                </a:extLst>
              </a:tr>
              <a:tr h="530890">
                <a:tc gridSpan="2">
                  <a:txBody>
                    <a:bodyPr/>
                    <a:lstStyle/>
                    <a:p>
                      <a:endParaRPr lang="tr-TR" sz="1800" dirty="0">
                        <a:effectLst/>
                      </a:endParaRPr>
                    </a:p>
                    <a:p>
                      <a:r>
                        <a:rPr lang="en-GB" sz="1800" dirty="0" err="1">
                          <a:effectLst/>
                        </a:rPr>
                        <a:t>Çocuk</a:t>
                      </a:r>
                      <a:r>
                        <a:rPr lang="en-GB" sz="1800" dirty="0">
                          <a:effectLst/>
                        </a:rPr>
                        <a:t> </a:t>
                      </a:r>
                      <a:r>
                        <a:rPr lang="en-GB" sz="1800" dirty="0" err="1">
                          <a:effectLst/>
                        </a:rPr>
                        <a:t>sahibi</a:t>
                      </a:r>
                      <a:r>
                        <a:rPr lang="en-GB" sz="1800" dirty="0">
                          <a:effectLst/>
                        </a:rPr>
                        <a:t> </a:t>
                      </a:r>
                      <a:r>
                        <a:rPr lang="en-GB" sz="1800" dirty="0" err="1">
                          <a:effectLst/>
                        </a:rPr>
                        <a:t>olma</a:t>
                      </a:r>
                      <a:r>
                        <a:rPr lang="en-GB" sz="1800" dirty="0">
                          <a:effectLst/>
                        </a:rPr>
                        <a:t> </a:t>
                      </a:r>
                      <a:r>
                        <a:rPr lang="en-GB" sz="1800" dirty="0" err="1">
                          <a:effectLst/>
                        </a:rPr>
                        <a:t>durumu</a:t>
                      </a:r>
                      <a:r>
                        <a:rPr lang="en-GB" sz="1800" dirty="0">
                          <a:effectLst/>
                        </a:rPr>
                        <a:t>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29700895"/>
                  </a:ext>
                </a:extLst>
              </a:tr>
              <a:tr h="293307">
                <a:tc>
                  <a:txBody>
                    <a:bodyPr/>
                    <a:lstStyle/>
                    <a:p>
                      <a:pPr algn="r"/>
                      <a:r>
                        <a:rPr lang="en-GB" sz="1800" i="1" dirty="0">
                          <a:effectLst/>
                        </a:rPr>
                        <a:t>           </a:t>
                      </a:r>
                      <a:r>
                        <a:rPr lang="tr-TR" sz="1800" i="1" dirty="0">
                          <a:effectLst/>
                        </a:rPr>
                        <a:t>   </a:t>
                      </a:r>
                      <a:r>
                        <a:rPr lang="en-GB" sz="1800" i="1" dirty="0" err="1">
                          <a:effectLst/>
                        </a:rPr>
                        <a:t>Çocuklu</a:t>
                      </a:r>
                      <a:endParaRPr lang="tr-TR" sz="18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800" dirty="0">
                          <a:effectLst/>
                        </a:rPr>
                        <a:t>       55 %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18622826"/>
                  </a:ext>
                </a:extLst>
              </a:tr>
              <a:tr h="448300">
                <a:tc>
                  <a:txBody>
                    <a:bodyPr/>
                    <a:lstStyle/>
                    <a:p>
                      <a:pPr algn="r"/>
                      <a:r>
                        <a:rPr lang="tr-TR" sz="1800" i="1" dirty="0">
                          <a:effectLst/>
                        </a:rPr>
                        <a:t>Çocuk</a:t>
                      </a:r>
                      <a:r>
                        <a:rPr lang="en-GB" sz="1800" i="1" dirty="0" err="1">
                          <a:effectLst/>
                        </a:rPr>
                        <a:t>suz</a:t>
                      </a:r>
                      <a:endParaRPr lang="tr-TR" sz="18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800" dirty="0">
                          <a:effectLst/>
                        </a:rPr>
                        <a:t>       45 %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7158518"/>
                  </a:ext>
                </a:extLst>
              </a:tr>
            </a:tbl>
          </a:graphicData>
        </a:graphic>
      </p:graphicFrame>
    </p:spTree>
    <p:extLst>
      <p:ext uri="{BB962C8B-B14F-4D97-AF65-F5344CB8AC3E}">
        <p14:creationId xmlns:p14="http://schemas.microsoft.com/office/powerpoint/2010/main" val="3879487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B602DC-A34F-4FD3-8073-99556D161270}"/>
              </a:ext>
            </a:extLst>
          </p:cNvPr>
          <p:cNvSpPr>
            <a:spLocks noGrp="1"/>
          </p:cNvSpPr>
          <p:nvPr>
            <p:ph idx="1"/>
          </p:nvPr>
        </p:nvSpPr>
        <p:spPr>
          <a:xfrm>
            <a:off x="166256" y="1066167"/>
            <a:ext cx="8907283" cy="4927600"/>
          </a:xfrm>
        </p:spPr>
        <p:txBody>
          <a:bodyPr>
            <a:normAutofit/>
          </a:bodyPr>
          <a:lstStyle/>
          <a:p>
            <a:pPr marL="0" indent="0">
              <a:buNone/>
            </a:pPr>
            <a:r>
              <a:rPr lang="tr-TR" sz="2000" b="1" u="sng" dirty="0"/>
              <a:t>Şekil 1. İş Kanunu </a:t>
            </a:r>
            <a:r>
              <a:rPr lang="en-GB" sz="2000" b="1" u="sng" dirty="0"/>
              <a:t>H</a:t>
            </a:r>
            <a:r>
              <a:rPr lang="tr-TR" sz="2000" b="1" u="sng" dirty="0" err="1"/>
              <a:t>ükümlerinden</a:t>
            </a:r>
            <a:r>
              <a:rPr lang="tr-TR" sz="2000" b="1" u="sng" dirty="0"/>
              <a:t> </a:t>
            </a:r>
            <a:r>
              <a:rPr lang="en-GB" sz="2000" b="1" u="sng" dirty="0"/>
              <a:t>Y</a:t>
            </a:r>
            <a:r>
              <a:rPr lang="tr-TR" sz="2000" b="1" u="sng" dirty="0" err="1"/>
              <a:t>ararlanma</a:t>
            </a:r>
            <a:r>
              <a:rPr lang="tr-TR" sz="2000" b="1" u="sng" dirty="0"/>
              <a:t> </a:t>
            </a:r>
            <a:r>
              <a:rPr lang="en-GB" sz="2000" b="1" u="sng" dirty="0"/>
              <a:t>D</a:t>
            </a:r>
            <a:r>
              <a:rPr lang="tr-TR" sz="2000" b="1" u="sng" dirty="0"/>
              <a:t>urumu </a:t>
            </a:r>
          </a:p>
          <a:p>
            <a:pPr marL="0" indent="0">
              <a:buNone/>
            </a:pPr>
            <a:endParaRPr lang="tr-TR" sz="1800" dirty="0"/>
          </a:p>
          <a:p>
            <a:pPr marL="0" indent="0">
              <a:buNone/>
            </a:pPr>
            <a:endParaRPr lang="tr-TR" sz="1800" dirty="0"/>
          </a:p>
          <a:p>
            <a:pPr marL="0" indent="0">
              <a:buNone/>
            </a:pPr>
            <a:endParaRPr lang="tr-TR" sz="1800" dirty="0"/>
          </a:p>
          <a:p>
            <a:pPr marL="0" indent="0">
              <a:buNone/>
            </a:pPr>
            <a:endParaRPr lang="tr-TR" sz="1800" dirty="0"/>
          </a:p>
          <a:p>
            <a:pPr marL="0" indent="0">
              <a:buNone/>
            </a:pPr>
            <a:endParaRPr lang="tr-TR" sz="1800" dirty="0"/>
          </a:p>
          <a:p>
            <a:pPr marL="0" indent="0">
              <a:buNone/>
            </a:pPr>
            <a:endParaRPr lang="tr-TR" sz="1800" dirty="0"/>
          </a:p>
          <a:p>
            <a:pPr marL="0" indent="0">
              <a:lnSpc>
                <a:spcPct val="100000"/>
              </a:lnSpc>
              <a:spcBef>
                <a:spcPts val="0"/>
              </a:spcBef>
              <a:buNone/>
            </a:pPr>
            <a:endParaRPr lang="tr-TR" sz="1800" dirty="0"/>
          </a:p>
          <a:p>
            <a:pPr marL="0" indent="0">
              <a:buNone/>
            </a:pPr>
            <a:endParaRPr lang="en-US" sz="1800" dirty="0"/>
          </a:p>
        </p:txBody>
      </p:sp>
      <p:pic>
        <p:nvPicPr>
          <p:cNvPr id="3" name="Resim 2">
            <a:extLst>
              <a:ext uri="{FF2B5EF4-FFF2-40B4-BE49-F238E27FC236}">
                <a16:creationId xmlns:a16="http://schemas.microsoft.com/office/drawing/2014/main" id="{BB9FAD26-8271-5962-E4D4-986021F2A315}"/>
              </a:ext>
            </a:extLst>
          </p:cNvPr>
          <p:cNvPicPr>
            <a:picLocks noChangeAspect="1"/>
          </p:cNvPicPr>
          <p:nvPr/>
        </p:nvPicPr>
        <p:blipFill>
          <a:blip r:embed="rId3"/>
          <a:stretch>
            <a:fillRect/>
          </a:stretch>
        </p:blipFill>
        <p:spPr>
          <a:xfrm>
            <a:off x="166256" y="1683211"/>
            <a:ext cx="8811488" cy="3969444"/>
          </a:xfrm>
          <a:prstGeom prst="rect">
            <a:avLst/>
          </a:prstGeom>
        </p:spPr>
      </p:pic>
    </p:spTree>
    <p:extLst>
      <p:ext uri="{BB962C8B-B14F-4D97-AF65-F5344CB8AC3E}">
        <p14:creationId xmlns:p14="http://schemas.microsoft.com/office/powerpoint/2010/main" val="3724578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B602DC-A34F-4FD3-8073-99556D161270}"/>
              </a:ext>
            </a:extLst>
          </p:cNvPr>
          <p:cNvSpPr>
            <a:spLocks noGrp="1"/>
          </p:cNvSpPr>
          <p:nvPr>
            <p:ph idx="1"/>
          </p:nvPr>
        </p:nvSpPr>
        <p:spPr>
          <a:xfrm>
            <a:off x="176820" y="1161286"/>
            <a:ext cx="8544892" cy="4832479"/>
          </a:xfrm>
        </p:spPr>
        <p:txBody>
          <a:bodyPr>
            <a:normAutofit/>
          </a:bodyPr>
          <a:lstStyle/>
          <a:p>
            <a:pPr marL="0" indent="0" algn="just">
              <a:lnSpc>
                <a:spcPct val="100000"/>
              </a:lnSpc>
              <a:spcBef>
                <a:spcPts val="0"/>
              </a:spcBef>
              <a:buNone/>
            </a:pPr>
            <a:r>
              <a:rPr lang="tr-TR" sz="2000" b="1" u="sng" dirty="0"/>
              <a:t>Şekil 2. Kadın </a:t>
            </a:r>
            <a:r>
              <a:rPr lang="en-GB" sz="2000" b="1" u="sng" dirty="0"/>
              <a:t>İ</a:t>
            </a:r>
            <a:r>
              <a:rPr lang="tr-TR" sz="2000" b="1" u="sng" dirty="0" err="1"/>
              <a:t>stihdamının</a:t>
            </a:r>
            <a:r>
              <a:rPr lang="tr-TR" sz="2000" b="1" u="sng" dirty="0"/>
              <a:t> </a:t>
            </a:r>
            <a:r>
              <a:rPr lang="en-GB" sz="2000" b="1" u="sng" dirty="0"/>
              <a:t>K</a:t>
            </a:r>
            <a:r>
              <a:rPr lang="tr-TR" sz="2000" b="1" u="sng" dirty="0" err="1"/>
              <a:t>olaylaştırılması</a:t>
            </a:r>
            <a:r>
              <a:rPr lang="tr-TR" sz="2000" b="1" u="sng" dirty="0"/>
              <a:t> </a:t>
            </a:r>
            <a:r>
              <a:rPr lang="en-GB" sz="2000" b="1" u="sng" dirty="0" err="1"/>
              <a:t>İç</a:t>
            </a:r>
            <a:r>
              <a:rPr lang="tr-TR" sz="2000" b="1" u="sng" dirty="0"/>
              <a:t>in </a:t>
            </a:r>
            <a:r>
              <a:rPr lang="en-GB" sz="2000" b="1" u="sng" dirty="0"/>
              <a:t>N</a:t>
            </a:r>
            <a:r>
              <a:rPr lang="tr-TR" sz="2000" b="1" u="sng" dirty="0"/>
              <a:t>e </a:t>
            </a:r>
            <a:r>
              <a:rPr lang="en-GB" sz="2000" b="1" u="sng" dirty="0"/>
              <a:t>T</a:t>
            </a:r>
            <a:r>
              <a:rPr lang="tr-TR" sz="2000" b="1" u="sng" dirty="0" err="1"/>
              <a:t>ür</a:t>
            </a:r>
            <a:r>
              <a:rPr lang="tr-TR" sz="2000" b="1" u="sng" dirty="0"/>
              <a:t> </a:t>
            </a:r>
            <a:r>
              <a:rPr lang="en-GB" sz="2000" b="1" u="sng" dirty="0"/>
              <a:t>D</a:t>
            </a:r>
            <a:r>
              <a:rPr lang="tr-TR" sz="2000" b="1" u="sng" dirty="0" err="1"/>
              <a:t>eğişiklikler</a:t>
            </a:r>
            <a:r>
              <a:rPr lang="tr-TR" sz="2000" b="1" u="sng" dirty="0"/>
              <a:t> </a:t>
            </a:r>
            <a:r>
              <a:rPr lang="en-GB" sz="2000" b="1" u="sng" dirty="0"/>
              <a:t>Y</a:t>
            </a:r>
            <a:r>
              <a:rPr lang="tr-TR" sz="2000" b="1" u="sng" dirty="0" err="1"/>
              <a:t>apılabilir</a:t>
            </a:r>
            <a:r>
              <a:rPr lang="tr-TR" sz="2000" b="1" u="sng" dirty="0"/>
              <a:t>?</a:t>
            </a:r>
          </a:p>
          <a:p>
            <a:pPr marL="0" indent="0">
              <a:lnSpc>
                <a:spcPct val="100000"/>
              </a:lnSpc>
              <a:spcBef>
                <a:spcPts val="0"/>
              </a:spcBef>
              <a:buNone/>
            </a:pPr>
            <a:endParaRPr lang="en-US" sz="1800" dirty="0"/>
          </a:p>
          <a:p>
            <a:pPr marL="0" indent="0">
              <a:buNone/>
            </a:pPr>
            <a:endParaRPr lang="en-US" sz="1800" dirty="0"/>
          </a:p>
        </p:txBody>
      </p:sp>
      <p:pic>
        <p:nvPicPr>
          <p:cNvPr id="5" name="Resim 4">
            <a:extLst>
              <a:ext uri="{FF2B5EF4-FFF2-40B4-BE49-F238E27FC236}">
                <a16:creationId xmlns:a16="http://schemas.microsoft.com/office/drawing/2014/main" id="{DC5115A2-350F-9216-2D34-833F7E9729C1}"/>
              </a:ext>
            </a:extLst>
          </p:cNvPr>
          <p:cNvPicPr>
            <a:picLocks noChangeAspect="1"/>
          </p:cNvPicPr>
          <p:nvPr/>
        </p:nvPicPr>
        <p:blipFill>
          <a:blip r:embed="rId3"/>
          <a:stretch>
            <a:fillRect/>
          </a:stretch>
        </p:blipFill>
        <p:spPr>
          <a:xfrm>
            <a:off x="176820" y="2073514"/>
            <a:ext cx="8618075" cy="3440594"/>
          </a:xfrm>
          <a:prstGeom prst="rect">
            <a:avLst/>
          </a:prstGeom>
        </p:spPr>
      </p:pic>
    </p:spTree>
    <p:extLst>
      <p:ext uri="{BB962C8B-B14F-4D97-AF65-F5344CB8AC3E}">
        <p14:creationId xmlns:p14="http://schemas.microsoft.com/office/powerpoint/2010/main" val="29149195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B602DC-A34F-4FD3-8073-99556D161270}"/>
              </a:ext>
            </a:extLst>
          </p:cNvPr>
          <p:cNvSpPr>
            <a:spLocks noGrp="1"/>
          </p:cNvSpPr>
          <p:nvPr>
            <p:ph idx="1"/>
          </p:nvPr>
        </p:nvSpPr>
        <p:spPr>
          <a:xfrm>
            <a:off x="211973" y="1198881"/>
            <a:ext cx="8761615" cy="4927600"/>
          </a:xfrm>
        </p:spPr>
        <p:txBody>
          <a:bodyPr/>
          <a:lstStyle/>
          <a:p>
            <a:pPr marL="0" indent="0">
              <a:buNone/>
            </a:pPr>
            <a:r>
              <a:rPr lang="tr-TR" b="1" u="sng" dirty="0"/>
              <a:t>İşveren Anketi</a:t>
            </a:r>
            <a:r>
              <a:rPr lang="tr-TR" dirty="0"/>
              <a:t>                      				   </a:t>
            </a:r>
          </a:p>
          <a:p>
            <a:pPr marL="0" indent="0">
              <a:lnSpc>
                <a:spcPct val="100000"/>
              </a:lnSpc>
              <a:spcBef>
                <a:spcPts val="0"/>
              </a:spcBef>
              <a:buNone/>
            </a:pPr>
            <a:endParaRPr lang="tr-TR" sz="1800" dirty="0"/>
          </a:p>
          <a:p>
            <a:pPr marL="0" indent="0">
              <a:lnSpc>
                <a:spcPct val="100000"/>
              </a:lnSpc>
              <a:spcBef>
                <a:spcPts val="0"/>
              </a:spcBef>
              <a:buNone/>
            </a:pPr>
            <a:r>
              <a:rPr lang="en-US" sz="1800" dirty="0" err="1"/>
              <a:t>Tablo</a:t>
            </a:r>
            <a:r>
              <a:rPr lang="tr-TR" sz="1800" dirty="0"/>
              <a:t> 3</a:t>
            </a:r>
            <a:r>
              <a:rPr lang="en-US" sz="1800" dirty="0"/>
              <a:t>.</a:t>
            </a:r>
            <a:r>
              <a:rPr lang="en-US" sz="1800" dirty="0" err="1"/>
              <a:t>Uygulan</a:t>
            </a:r>
            <a:r>
              <a:rPr lang="tr-TR" sz="1800" dirty="0"/>
              <a:t>an</a:t>
            </a:r>
            <a:r>
              <a:rPr lang="en-US" sz="1800" dirty="0"/>
              <a:t> </a:t>
            </a:r>
            <a:r>
              <a:rPr lang="en-US" sz="1800" dirty="0" err="1"/>
              <a:t>anket</a:t>
            </a:r>
            <a:r>
              <a:rPr lang="en-US" sz="1800" dirty="0"/>
              <a:t> </a:t>
            </a:r>
            <a:r>
              <a:rPr lang="en-US" sz="1800" dirty="0" err="1"/>
              <a:t>sayısı</a:t>
            </a:r>
            <a:r>
              <a:rPr lang="en-US" sz="1800" dirty="0"/>
              <a:t> </a:t>
            </a:r>
          </a:p>
        </p:txBody>
      </p:sp>
      <p:graphicFrame>
        <p:nvGraphicFramePr>
          <p:cNvPr id="3" name="Tablo 2">
            <a:extLst>
              <a:ext uri="{FF2B5EF4-FFF2-40B4-BE49-F238E27FC236}">
                <a16:creationId xmlns:a16="http://schemas.microsoft.com/office/drawing/2014/main" id="{69D477AB-2C4E-CF7C-E791-595BEEF1280A}"/>
              </a:ext>
            </a:extLst>
          </p:cNvPr>
          <p:cNvGraphicFramePr>
            <a:graphicFrameLocks noGrp="1"/>
          </p:cNvGraphicFramePr>
          <p:nvPr>
            <p:extLst>
              <p:ext uri="{D42A27DB-BD31-4B8C-83A1-F6EECF244321}">
                <p14:modId xmlns:p14="http://schemas.microsoft.com/office/powerpoint/2010/main" val="467468379"/>
              </p:ext>
            </p:extLst>
          </p:nvPr>
        </p:nvGraphicFramePr>
        <p:xfrm>
          <a:off x="290366" y="2308384"/>
          <a:ext cx="3949126" cy="3792204"/>
        </p:xfrm>
        <a:graphic>
          <a:graphicData uri="http://schemas.openxmlformats.org/drawingml/2006/table">
            <a:tbl>
              <a:tblPr firstRow="1" firstCol="1" bandRow="1">
                <a:tableStyleId>{5C22544A-7EE6-4342-B048-85BDC9FD1C3A}</a:tableStyleId>
              </a:tblPr>
              <a:tblGrid>
                <a:gridCol w="1827876">
                  <a:extLst>
                    <a:ext uri="{9D8B030D-6E8A-4147-A177-3AD203B41FA5}">
                      <a16:colId xmlns:a16="http://schemas.microsoft.com/office/drawing/2014/main" val="1785791282"/>
                    </a:ext>
                  </a:extLst>
                </a:gridCol>
                <a:gridCol w="971175">
                  <a:extLst>
                    <a:ext uri="{9D8B030D-6E8A-4147-A177-3AD203B41FA5}">
                      <a16:colId xmlns:a16="http://schemas.microsoft.com/office/drawing/2014/main" val="3746532450"/>
                    </a:ext>
                  </a:extLst>
                </a:gridCol>
                <a:gridCol w="1150075">
                  <a:extLst>
                    <a:ext uri="{9D8B030D-6E8A-4147-A177-3AD203B41FA5}">
                      <a16:colId xmlns:a16="http://schemas.microsoft.com/office/drawing/2014/main" val="4062720307"/>
                    </a:ext>
                  </a:extLst>
                </a:gridCol>
              </a:tblGrid>
              <a:tr h="993086">
                <a:tc>
                  <a:txBody>
                    <a:bodyPr/>
                    <a:lstStyle/>
                    <a:p>
                      <a:pPr algn="ctr"/>
                      <a:r>
                        <a:rPr lang="tr-TR" sz="1800" dirty="0">
                          <a:effectLst/>
                        </a:rPr>
                        <a:t>İller </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tr-TR" sz="1800" dirty="0">
                          <a:effectLst/>
                        </a:rPr>
                        <a:t>Sayı</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en-GB" sz="1800">
                          <a:effectLst/>
                        </a:rPr>
                        <a:t>%</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63029329"/>
                  </a:ext>
                </a:extLst>
              </a:tr>
              <a:tr h="457614">
                <a:tc>
                  <a:txBody>
                    <a:bodyPr/>
                    <a:lstStyle/>
                    <a:p>
                      <a:pPr algn="l"/>
                      <a:r>
                        <a:rPr lang="en-GB" sz="1800" dirty="0">
                          <a:effectLst/>
                        </a:rPr>
                        <a:t>Adana</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en-GB" sz="1800" dirty="0">
                          <a:effectLst/>
                        </a:rPr>
                        <a:t>30</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en-GB" sz="1800">
                          <a:effectLst/>
                        </a:rPr>
                        <a:t>19%</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30045683"/>
                  </a:ext>
                </a:extLst>
              </a:tr>
              <a:tr h="511048">
                <a:tc>
                  <a:txBody>
                    <a:bodyPr/>
                    <a:lstStyle/>
                    <a:p>
                      <a:pPr algn="l"/>
                      <a:r>
                        <a:rPr lang="en-GB" sz="1800" dirty="0">
                          <a:effectLst/>
                        </a:rPr>
                        <a:t>Ankara</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en-GB" sz="1800">
                          <a:effectLst/>
                        </a:rPr>
                        <a:t>34</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en-GB" sz="1800">
                          <a:effectLst/>
                        </a:rPr>
                        <a:t>21%</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829665765"/>
                  </a:ext>
                </a:extLst>
              </a:tr>
              <a:tr h="457614">
                <a:tc>
                  <a:txBody>
                    <a:bodyPr/>
                    <a:lstStyle/>
                    <a:p>
                      <a:pPr algn="l"/>
                      <a:r>
                        <a:rPr lang="en-GB" sz="1800" dirty="0">
                          <a:effectLst/>
                        </a:rPr>
                        <a:t>Bursa</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en-GB" sz="1800">
                          <a:effectLst/>
                        </a:rPr>
                        <a:t>31</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en-GB" sz="1800">
                          <a:effectLst/>
                        </a:rPr>
                        <a:t>19%</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838630015"/>
                  </a:ext>
                </a:extLst>
              </a:tr>
              <a:tr h="457614">
                <a:tc>
                  <a:txBody>
                    <a:bodyPr/>
                    <a:lstStyle/>
                    <a:p>
                      <a:pPr algn="l"/>
                      <a:r>
                        <a:rPr lang="en-GB" sz="1800" dirty="0">
                          <a:effectLst/>
                        </a:rPr>
                        <a:t>İstanbul</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en-GB" sz="1800">
                          <a:effectLst/>
                        </a:rPr>
                        <a:t>31</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en-GB" sz="1800">
                          <a:effectLst/>
                        </a:rPr>
                        <a:t>19%</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033329889"/>
                  </a:ext>
                </a:extLst>
              </a:tr>
              <a:tr h="457614">
                <a:tc>
                  <a:txBody>
                    <a:bodyPr/>
                    <a:lstStyle/>
                    <a:p>
                      <a:pPr algn="l"/>
                      <a:r>
                        <a:rPr lang="en-GB" sz="1800" dirty="0">
                          <a:effectLst/>
                        </a:rPr>
                        <a:t>İzmir</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en-GB" sz="1800">
                          <a:effectLst/>
                        </a:rPr>
                        <a:t>33</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en-GB" sz="1800">
                          <a:effectLst/>
                        </a:rPr>
                        <a:t>21%</a:t>
                      </a:r>
                      <a:endParaRPr lang="tr-TR"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484434002"/>
                  </a:ext>
                </a:extLst>
              </a:tr>
              <a:tr h="457614">
                <a:tc>
                  <a:txBody>
                    <a:bodyPr/>
                    <a:lstStyle/>
                    <a:p>
                      <a:pPr algn="l"/>
                      <a:r>
                        <a:rPr lang="en-GB" sz="1800" dirty="0">
                          <a:effectLst/>
                        </a:rPr>
                        <a:t>Total</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en-GB" sz="1800" dirty="0">
                          <a:effectLst/>
                        </a:rPr>
                        <a:t>159</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r>
                        <a:rPr lang="en-GB" sz="1800" dirty="0">
                          <a:effectLst/>
                        </a:rPr>
                        <a:t>100%</a:t>
                      </a:r>
                      <a:endParaRPr lang="tr-T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807680008"/>
                  </a:ext>
                </a:extLst>
              </a:tr>
            </a:tbl>
          </a:graphicData>
        </a:graphic>
      </p:graphicFrame>
      <p:pic>
        <p:nvPicPr>
          <p:cNvPr id="6" name="Resim 5">
            <a:extLst>
              <a:ext uri="{FF2B5EF4-FFF2-40B4-BE49-F238E27FC236}">
                <a16:creationId xmlns:a16="http://schemas.microsoft.com/office/drawing/2014/main" id="{6AF26FF9-0526-8FE4-7957-B40ABB5F471B}"/>
              </a:ext>
            </a:extLst>
          </p:cNvPr>
          <p:cNvPicPr>
            <a:picLocks noChangeAspect="1"/>
          </p:cNvPicPr>
          <p:nvPr/>
        </p:nvPicPr>
        <p:blipFill>
          <a:blip r:embed="rId3"/>
          <a:stretch>
            <a:fillRect/>
          </a:stretch>
        </p:blipFill>
        <p:spPr>
          <a:xfrm>
            <a:off x="5018919" y="4021189"/>
            <a:ext cx="3695590" cy="2079400"/>
          </a:xfrm>
          <a:prstGeom prst="rect">
            <a:avLst/>
          </a:prstGeom>
        </p:spPr>
      </p:pic>
      <p:pic>
        <p:nvPicPr>
          <p:cNvPr id="9" name="Resim 8">
            <a:extLst>
              <a:ext uri="{FF2B5EF4-FFF2-40B4-BE49-F238E27FC236}">
                <a16:creationId xmlns:a16="http://schemas.microsoft.com/office/drawing/2014/main" id="{78A017D4-B347-B366-9A41-9CC1DBB223CB}"/>
              </a:ext>
            </a:extLst>
          </p:cNvPr>
          <p:cNvPicPr>
            <a:picLocks noChangeAspect="1"/>
          </p:cNvPicPr>
          <p:nvPr/>
        </p:nvPicPr>
        <p:blipFill>
          <a:blip r:embed="rId4"/>
          <a:stretch>
            <a:fillRect/>
          </a:stretch>
        </p:blipFill>
        <p:spPr>
          <a:xfrm>
            <a:off x="5018919" y="1845212"/>
            <a:ext cx="3607365" cy="2087344"/>
          </a:xfrm>
          <a:prstGeom prst="rect">
            <a:avLst/>
          </a:prstGeom>
        </p:spPr>
      </p:pic>
      <p:sp>
        <p:nvSpPr>
          <p:cNvPr id="12" name="Metin kutusu 11">
            <a:extLst>
              <a:ext uri="{FF2B5EF4-FFF2-40B4-BE49-F238E27FC236}">
                <a16:creationId xmlns:a16="http://schemas.microsoft.com/office/drawing/2014/main" id="{38E37ABA-AC76-29CE-D2BD-B98D18BD52DD}"/>
              </a:ext>
            </a:extLst>
          </p:cNvPr>
          <p:cNvSpPr txBox="1"/>
          <p:nvPr/>
        </p:nvSpPr>
        <p:spPr>
          <a:xfrm>
            <a:off x="4239492" y="1141015"/>
            <a:ext cx="5375564" cy="646331"/>
          </a:xfrm>
          <a:prstGeom prst="rect">
            <a:avLst/>
          </a:prstGeom>
          <a:noFill/>
        </p:spPr>
        <p:txBody>
          <a:bodyPr wrap="square" rtlCol="0">
            <a:spAutoFit/>
          </a:bodyPr>
          <a:lstStyle/>
          <a:p>
            <a:pPr algn="ctr"/>
            <a:r>
              <a:rPr lang="tr-TR" dirty="0"/>
              <a:t>Şekil 3. ve 4. </a:t>
            </a:r>
          </a:p>
          <a:p>
            <a:pPr algn="ctr"/>
            <a:r>
              <a:rPr lang="tr-TR" dirty="0" err="1"/>
              <a:t>Sektörel</a:t>
            </a:r>
            <a:r>
              <a:rPr lang="tr-TR" dirty="0"/>
              <a:t> dağılım ve işyeri büyüklüğü </a:t>
            </a:r>
            <a:endParaRPr lang="en-US" dirty="0"/>
          </a:p>
        </p:txBody>
      </p:sp>
    </p:spTree>
    <p:extLst>
      <p:ext uri="{BB962C8B-B14F-4D97-AF65-F5344CB8AC3E}">
        <p14:creationId xmlns:p14="http://schemas.microsoft.com/office/powerpoint/2010/main" val="4076053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B602DC-A34F-4FD3-8073-99556D161270}"/>
              </a:ext>
            </a:extLst>
          </p:cNvPr>
          <p:cNvSpPr>
            <a:spLocks noGrp="1"/>
          </p:cNvSpPr>
          <p:nvPr>
            <p:ph idx="1"/>
          </p:nvPr>
        </p:nvSpPr>
        <p:spPr>
          <a:xfrm>
            <a:off x="110835" y="1198881"/>
            <a:ext cx="8866909" cy="4927600"/>
          </a:xfrm>
        </p:spPr>
        <p:txBody>
          <a:bodyPr>
            <a:normAutofit/>
          </a:bodyPr>
          <a:lstStyle/>
          <a:p>
            <a:pPr marL="0" indent="0">
              <a:buNone/>
            </a:pPr>
            <a:r>
              <a:rPr lang="tr-TR" sz="2000" b="1" u="sng" dirty="0"/>
              <a:t>Şekil 5. İş Kanunu </a:t>
            </a:r>
            <a:r>
              <a:rPr lang="en-GB" sz="2000" b="1" u="sng" dirty="0"/>
              <a:t>H</a:t>
            </a:r>
            <a:r>
              <a:rPr lang="tr-TR" sz="2000" b="1" u="sng" dirty="0" err="1"/>
              <a:t>ükümlerinden</a:t>
            </a:r>
            <a:r>
              <a:rPr lang="tr-TR" sz="2000" b="1" u="sng" dirty="0"/>
              <a:t> </a:t>
            </a:r>
            <a:r>
              <a:rPr lang="en-GB" sz="2000" b="1" u="sng" dirty="0"/>
              <a:t>Ç</a:t>
            </a:r>
            <a:r>
              <a:rPr lang="tr-TR" sz="2000" b="1" u="sng" dirty="0"/>
              <a:t>alışanlarının </a:t>
            </a:r>
            <a:r>
              <a:rPr lang="en-GB" sz="2000" b="1" u="sng" dirty="0"/>
              <a:t>Y</a:t>
            </a:r>
            <a:r>
              <a:rPr lang="tr-TR" sz="2000" b="1" u="sng" dirty="0" err="1"/>
              <a:t>ararlanma</a:t>
            </a:r>
            <a:r>
              <a:rPr lang="tr-TR" sz="2000" b="1" u="sng" dirty="0"/>
              <a:t> </a:t>
            </a:r>
            <a:r>
              <a:rPr lang="en-GB" sz="2000" b="1" u="sng" dirty="0"/>
              <a:t>D</a:t>
            </a:r>
            <a:r>
              <a:rPr lang="tr-TR" sz="2000" b="1" u="sng" dirty="0"/>
              <a:t>urumu </a:t>
            </a:r>
            <a:endParaRPr lang="en-US" sz="2000" b="1" u="sng" dirty="0"/>
          </a:p>
        </p:txBody>
      </p:sp>
      <p:pic>
        <p:nvPicPr>
          <p:cNvPr id="4" name="Resim 3">
            <a:extLst>
              <a:ext uri="{FF2B5EF4-FFF2-40B4-BE49-F238E27FC236}">
                <a16:creationId xmlns:a16="http://schemas.microsoft.com/office/drawing/2014/main" id="{2700B43D-5B5F-40EE-FDD3-50296AEABC75}"/>
              </a:ext>
            </a:extLst>
          </p:cNvPr>
          <p:cNvPicPr>
            <a:picLocks noChangeAspect="1"/>
          </p:cNvPicPr>
          <p:nvPr/>
        </p:nvPicPr>
        <p:blipFill>
          <a:blip r:embed="rId3"/>
          <a:stretch>
            <a:fillRect/>
          </a:stretch>
        </p:blipFill>
        <p:spPr>
          <a:xfrm>
            <a:off x="110835" y="1886578"/>
            <a:ext cx="8866909" cy="3772541"/>
          </a:xfrm>
          <a:prstGeom prst="rect">
            <a:avLst/>
          </a:prstGeom>
        </p:spPr>
      </p:pic>
    </p:spTree>
    <p:extLst>
      <p:ext uri="{BB962C8B-B14F-4D97-AF65-F5344CB8AC3E}">
        <p14:creationId xmlns:p14="http://schemas.microsoft.com/office/powerpoint/2010/main" val="35434753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B602DC-A34F-4FD3-8073-99556D161270}"/>
              </a:ext>
            </a:extLst>
          </p:cNvPr>
          <p:cNvSpPr>
            <a:spLocks noGrp="1"/>
          </p:cNvSpPr>
          <p:nvPr>
            <p:ph idx="1"/>
          </p:nvPr>
        </p:nvSpPr>
        <p:spPr>
          <a:xfrm>
            <a:off x="110835" y="1198881"/>
            <a:ext cx="8866909" cy="4927600"/>
          </a:xfrm>
        </p:spPr>
        <p:txBody>
          <a:bodyPr>
            <a:normAutofit/>
          </a:bodyPr>
          <a:lstStyle/>
          <a:p>
            <a:pPr marL="0" indent="0">
              <a:buNone/>
            </a:pPr>
            <a:r>
              <a:rPr lang="tr-TR" sz="2000" b="1" u="sng" dirty="0"/>
              <a:t>Şekil 6. Kadın </a:t>
            </a:r>
            <a:r>
              <a:rPr lang="en-GB" sz="2000" b="1" u="sng" dirty="0"/>
              <a:t>İ</a:t>
            </a:r>
            <a:r>
              <a:rPr lang="tr-TR" sz="2000" b="1" u="sng" dirty="0" err="1"/>
              <a:t>stihdamının</a:t>
            </a:r>
            <a:r>
              <a:rPr lang="tr-TR" sz="2000" b="1" u="sng" dirty="0"/>
              <a:t> </a:t>
            </a:r>
            <a:r>
              <a:rPr lang="en-GB" sz="2000" b="1" u="sng" dirty="0"/>
              <a:t>K</a:t>
            </a:r>
            <a:r>
              <a:rPr lang="tr-TR" sz="2000" b="1" u="sng" dirty="0" err="1"/>
              <a:t>olaylaştırılması</a:t>
            </a:r>
            <a:r>
              <a:rPr lang="tr-TR" sz="2000" b="1" u="sng" dirty="0"/>
              <a:t> için Neler Yapılabilir?</a:t>
            </a:r>
            <a:endParaRPr lang="en-US" sz="2000" b="1" u="sng" dirty="0"/>
          </a:p>
        </p:txBody>
      </p:sp>
      <p:pic>
        <p:nvPicPr>
          <p:cNvPr id="3" name="Resim 2">
            <a:extLst>
              <a:ext uri="{FF2B5EF4-FFF2-40B4-BE49-F238E27FC236}">
                <a16:creationId xmlns:a16="http://schemas.microsoft.com/office/drawing/2014/main" id="{A40C5083-0EC8-3865-AFC4-D46E443C9585}"/>
              </a:ext>
            </a:extLst>
          </p:cNvPr>
          <p:cNvPicPr>
            <a:picLocks noChangeAspect="1"/>
          </p:cNvPicPr>
          <p:nvPr/>
        </p:nvPicPr>
        <p:blipFill>
          <a:blip r:embed="rId3"/>
          <a:stretch>
            <a:fillRect/>
          </a:stretch>
        </p:blipFill>
        <p:spPr>
          <a:xfrm>
            <a:off x="110835" y="1763437"/>
            <a:ext cx="8633962" cy="3895682"/>
          </a:xfrm>
          <a:prstGeom prst="rect">
            <a:avLst/>
          </a:prstGeom>
        </p:spPr>
      </p:pic>
    </p:spTree>
    <p:extLst>
      <p:ext uri="{BB962C8B-B14F-4D97-AF65-F5344CB8AC3E}">
        <p14:creationId xmlns:p14="http://schemas.microsoft.com/office/powerpoint/2010/main" val="7513403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53526" y="2705492"/>
            <a:ext cx="4887894" cy="2545237"/>
          </a:xfrm>
          <a:prstGeom prst="rect">
            <a:avLst/>
          </a:prstGeom>
        </p:spPr>
        <p:txBody>
          <a:bodyPr>
            <a:normAutofit fontScale="90000"/>
          </a:bodyPr>
          <a:lstStyle/>
          <a:p>
            <a:br>
              <a:rPr lang="en-US" altLang="en-US" sz="3200" b="1" dirty="0"/>
            </a:br>
            <a:br>
              <a:rPr lang="en-US" altLang="en-US" sz="3200" b="1" dirty="0"/>
            </a:br>
            <a:r>
              <a:rPr lang="en-US" altLang="en-US" sz="3200" b="1" dirty="0"/>
              <a:t> </a:t>
            </a:r>
            <a:br>
              <a:rPr lang="en-US" altLang="en-US" sz="3200" b="1" dirty="0"/>
            </a:br>
            <a:br>
              <a:rPr lang="en-US" altLang="en-US" sz="3200" b="1" dirty="0"/>
            </a:br>
            <a:br>
              <a:rPr lang="en-US" altLang="en-US" sz="3200" b="1" dirty="0"/>
            </a:br>
            <a:br>
              <a:rPr lang="en-US" altLang="en-US" sz="3200" b="1" dirty="0"/>
            </a:br>
            <a:br>
              <a:rPr lang="en-US" altLang="en-US" sz="3200" b="1" dirty="0"/>
            </a:br>
            <a:br>
              <a:rPr lang="en-US" altLang="en-US" sz="3200" b="1" dirty="0"/>
            </a:br>
            <a:r>
              <a:rPr lang="en-US" altLang="en-US" sz="3100" b="1" dirty="0" err="1"/>
              <a:t>Etki</a:t>
            </a:r>
            <a:r>
              <a:rPr lang="en-US" altLang="en-US" sz="3100" b="1" dirty="0"/>
              <a:t> Anal</a:t>
            </a:r>
            <a:r>
              <a:rPr lang="tr-TR" altLang="en-US" sz="3100" b="1" dirty="0"/>
              <a:t>i</a:t>
            </a:r>
            <a:r>
              <a:rPr lang="en-US" altLang="en-US" sz="3100" b="1" dirty="0" err="1"/>
              <a:t>zi</a:t>
            </a:r>
            <a:r>
              <a:rPr lang="en-US" altLang="en-US" sz="3100" b="1" dirty="0"/>
              <a:t> </a:t>
            </a:r>
            <a:br>
              <a:rPr lang="en-US" altLang="en-US" sz="3100" b="1" dirty="0"/>
            </a:br>
            <a:r>
              <a:rPr lang="en-US" altLang="en-US" sz="3100" b="1" dirty="0" err="1"/>
              <a:t>Raporu</a:t>
            </a:r>
            <a:br>
              <a:rPr lang="en-US" altLang="en-US" sz="3100" b="1" dirty="0"/>
            </a:br>
            <a:br>
              <a:rPr lang="en-US" altLang="en-US" sz="3100" b="1" dirty="0"/>
            </a:br>
            <a:r>
              <a:rPr lang="en-US" altLang="en-US" sz="3100" b="1" dirty="0" err="1"/>
              <a:t>Sonuç</a:t>
            </a:r>
            <a:r>
              <a:rPr lang="en-US" altLang="en-US" sz="3100" b="1" dirty="0"/>
              <a:t> </a:t>
            </a:r>
            <a:r>
              <a:rPr lang="en-US" altLang="en-US" sz="3100" b="1" dirty="0" err="1"/>
              <a:t>Çalıştayı</a:t>
            </a:r>
            <a:br>
              <a:rPr lang="en-US" altLang="en-US" sz="3100" b="1" dirty="0"/>
            </a:br>
            <a:r>
              <a:rPr lang="en-US" altLang="en-US" sz="3100" b="1" dirty="0"/>
              <a:t>(</a:t>
            </a:r>
            <a:r>
              <a:rPr lang="en-US" altLang="en-US" sz="3100" b="1" dirty="0" err="1"/>
              <a:t>Öneriler</a:t>
            </a:r>
            <a:r>
              <a:rPr lang="en-US" altLang="en-US" sz="3100" b="1" dirty="0"/>
              <a:t>)</a:t>
            </a:r>
            <a:br>
              <a:rPr lang="en-US" altLang="en-US" sz="3200" b="1" dirty="0"/>
            </a:br>
            <a:endParaRPr lang="en-US" sz="3200" dirty="0"/>
          </a:p>
        </p:txBody>
      </p:sp>
      <p:sp>
        <p:nvSpPr>
          <p:cNvPr id="3" name="Subtitle 2"/>
          <p:cNvSpPr>
            <a:spLocks noGrp="1"/>
          </p:cNvSpPr>
          <p:nvPr>
            <p:ph type="subTitle" idx="1"/>
          </p:nvPr>
        </p:nvSpPr>
        <p:spPr>
          <a:xfrm>
            <a:off x="4224128" y="5088967"/>
            <a:ext cx="4717291" cy="1404084"/>
          </a:xfrm>
        </p:spPr>
        <p:txBody>
          <a:bodyPr/>
          <a:lstStyle/>
          <a:p>
            <a:r>
              <a:rPr lang="en-US" altLang="en-US" b="1" dirty="0"/>
              <a:t>14 </a:t>
            </a:r>
            <a:r>
              <a:rPr lang="en-US" altLang="en-US" b="1" dirty="0" err="1"/>
              <a:t>Haziran</a:t>
            </a:r>
            <a:r>
              <a:rPr lang="en-US" altLang="en-US" b="1" dirty="0"/>
              <a:t> 2022</a:t>
            </a:r>
          </a:p>
          <a:p>
            <a:r>
              <a:rPr lang="en-US" b="1" dirty="0"/>
              <a:t>(</a:t>
            </a:r>
            <a:r>
              <a:rPr lang="en-US" b="1" dirty="0" err="1"/>
              <a:t>hibrit</a:t>
            </a:r>
            <a:r>
              <a:rPr lang="en-US" b="1" dirty="0"/>
              <a:t>)</a:t>
            </a:r>
            <a:endParaRPr lang="en-US" dirty="0"/>
          </a:p>
        </p:txBody>
      </p:sp>
      <p:sp>
        <p:nvSpPr>
          <p:cNvPr id="4" name="TextBox 3">
            <a:extLst>
              <a:ext uri="{FF2B5EF4-FFF2-40B4-BE49-F238E27FC236}">
                <a16:creationId xmlns:a16="http://schemas.microsoft.com/office/drawing/2014/main" id="{FF0FFA6E-5339-0441-804C-9A60A248CB64}"/>
              </a:ext>
            </a:extLst>
          </p:cNvPr>
          <p:cNvSpPr txBox="1"/>
          <p:nvPr/>
        </p:nvSpPr>
        <p:spPr>
          <a:xfrm>
            <a:off x="6809127" y="2296886"/>
            <a:ext cx="1895071" cy="276999"/>
          </a:xfrm>
          <a:prstGeom prst="rect">
            <a:avLst/>
          </a:prstGeom>
          <a:noFill/>
        </p:spPr>
        <p:txBody>
          <a:bodyPr wrap="none" rtlCol="0">
            <a:spAutoFit/>
          </a:bodyPr>
          <a:lstStyle/>
          <a:p>
            <a:r>
              <a:rPr lang="en-US" sz="1100" b="1" dirty="0">
                <a:solidFill>
                  <a:schemeClr val="accent3"/>
                </a:solidFill>
              </a:rPr>
              <a:t>(</a:t>
            </a:r>
            <a:r>
              <a:rPr lang="en-GB" sz="1200" b="1" dirty="0">
                <a:solidFill>
                  <a:schemeClr val="accent2"/>
                </a:solidFill>
              </a:rPr>
              <a:t>TREESP1.3. FoW/P-01</a:t>
            </a:r>
            <a:r>
              <a:rPr lang="en-US" sz="1100" b="1" dirty="0">
                <a:solidFill>
                  <a:schemeClr val="accent3"/>
                </a:solidFill>
              </a:rPr>
              <a:t>)</a:t>
            </a:r>
          </a:p>
        </p:txBody>
      </p:sp>
    </p:spTree>
    <p:extLst>
      <p:ext uri="{BB962C8B-B14F-4D97-AF65-F5344CB8AC3E}">
        <p14:creationId xmlns:p14="http://schemas.microsoft.com/office/powerpoint/2010/main" val="2434216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a:extLst>
              <a:ext uri="{FF2B5EF4-FFF2-40B4-BE49-F238E27FC236}">
                <a16:creationId xmlns:a16="http://schemas.microsoft.com/office/drawing/2014/main" id="{74E9230B-E07A-AE4A-9A83-E056C2258EF6}"/>
              </a:ext>
            </a:extLst>
          </p:cNvPr>
          <p:cNvSpPr txBox="1">
            <a:spLocks/>
          </p:cNvSpPr>
          <p:nvPr/>
        </p:nvSpPr>
        <p:spPr>
          <a:xfrm>
            <a:off x="-287292" y="1195372"/>
            <a:ext cx="5878063" cy="518533"/>
          </a:xfrm>
          <a:prstGeom prst="roundRect">
            <a:avLst>
              <a:gd name="adj" fmla="val 50000"/>
            </a:avLst>
          </a:prstGeom>
        </p:spPr>
        <p:style>
          <a:lnRef idx="0">
            <a:schemeClr val="accent2"/>
          </a:lnRef>
          <a:fillRef idx="3">
            <a:schemeClr val="accent2"/>
          </a:fillRef>
          <a:effectRef idx="3">
            <a:schemeClr val="accent2"/>
          </a:effectRef>
          <a:fontRef idx="minor">
            <a:schemeClr val="lt1"/>
          </a:fontRef>
        </p:style>
        <p:txBody>
          <a:bodyPr vert="horz" wrap="none" lIns="720000" tIns="36000" rIns="216000" bIns="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2400" b="0" i="0" u="none" strike="noStrike" kern="1200" cap="none" spc="0" normalizeH="0" baseline="0" noProof="0" dirty="0">
                <a:ln w="0"/>
                <a:solidFill>
                  <a:srgbClr val="E7E6E6"/>
                </a:solidFill>
                <a:effectLst>
                  <a:outerShdw blurRad="50800" dist="38100" dir="2700000" algn="tl" rotWithShape="0">
                    <a:prstClr val="black">
                      <a:alpha val="40000"/>
                    </a:prstClr>
                  </a:outerShdw>
                </a:effectLst>
                <a:uLnTx/>
                <a:uFillTx/>
                <a:latin typeface="Arial Black" panose="020B0A04020102020204"/>
                <a:ea typeface="+mn-ea"/>
                <a:cs typeface="+mn-cs"/>
              </a:rPr>
              <a:t>GELECEĞİN İŞLERİ PROJESİ</a:t>
            </a:r>
            <a:endParaRPr kumimoji="0" lang="tr-TR" sz="1800" b="0" i="0" u="none" strike="noStrike" kern="1200" cap="none" spc="0" normalizeH="0" baseline="0" noProof="0" dirty="0">
              <a:ln w="0"/>
              <a:solidFill>
                <a:srgbClr val="E7E6E6"/>
              </a:solidFill>
              <a:effectLst>
                <a:outerShdw blurRad="50800" dist="38100" dir="2700000" algn="tl" rotWithShape="0">
                  <a:prstClr val="black">
                    <a:alpha val="40000"/>
                  </a:prstClr>
                </a:outerShdw>
              </a:effectLst>
              <a:uLnTx/>
              <a:uFillTx/>
              <a:latin typeface="Arial Black" panose="020B0A04020102020204"/>
              <a:ea typeface="+mn-ea"/>
              <a:cs typeface="+mn-cs"/>
            </a:endParaRPr>
          </a:p>
        </p:txBody>
      </p:sp>
      <p:graphicFrame>
        <p:nvGraphicFramePr>
          <p:cNvPr id="4" name="Content Placeholder 3">
            <a:extLst>
              <a:ext uri="{FF2B5EF4-FFF2-40B4-BE49-F238E27FC236}">
                <a16:creationId xmlns:a16="http://schemas.microsoft.com/office/drawing/2014/main" id="{2114636C-50DD-4B40-B21B-0880C64F27B0}"/>
              </a:ext>
            </a:extLst>
          </p:cNvPr>
          <p:cNvGraphicFramePr>
            <a:graphicFrameLocks noChangeAspect="1"/>
          </p:cNvGraphicFramePr>
          <p:nvPr/>
        </p:nvGraphicFramePr>
        <p:xfrm>
          <a:off x="979714" y="1925914"/>
          <a:ext cx="7184572" cy="40298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92503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69667" y="1318952"/>
            <a:ext cx="8961121" cy="5103223"/>
          </a:xfrm>
        </p:spPr>
        <p:txBody>
          <a:bodyPr>
            <a:normAutofit/>
          </a:bodyPr>
          <a:lstStyle/>
          <a:p>
            <a:pPr marL="0" indent="0">
              <a:buNone/>
            </a:pPr>
            <a:r>
              <a:rPr lang="tr-TR" sz="2200" b="1" dirty="0"/>
              <a:t>MEVZUAT</a:t>
            </a:r>
            <a:endParaRPr lang="en-US" sz="2200" b="1" dirty="0"/>
          </a:p>
          <a:p>
            <a:pPr marL="0" indent="0">
              <a:buNone/>
            </a:pPr>
            <a:r>
              <a:rPr lang="en-US" sz="2200" b="1" u="sng" dirty="0" err="1"/>
              <a:t>Öneri</a:t>
            </a:r>
            <a:r>
              <a:rPr lang="en-US" sz="2200" b="1" u="sng" dirty="0"/>
              <a:t> 1:</a:t>
            </a:r>
          </a:p>
          <a:p>
            <a:pPr lvl="0" algn="just"/>
            <a:r>
              <a:rPr lang="tr-TR" sz="2200" dirty="0"/>
              <a:t>İstihdamda eşit muamele ve istihdama erişmede meslek ayrımcılığı için genel çerçeveyi değiştirmek, terfi ve mesleki eğitim, çalışma koşulları (eşit ücret ve mesleki sosyal güvenlik planları dâhil).</a:t>
            </a:r>
            <a:endParaRPr lang="en-GB" sz="2200" dirty="0"/>
          </a:p>
          <a:p>
            <a:pPr marL="0" indent="0">
              <a:buNone/>
            </a:pPr>
            <a:r>
              <a:rPr lang="en-US" sz="2200" b="1" dirty="0" err="1"/>
              <a:t>Gerekçe</a:t>
            </a:r>
            <a:r>
              <a:rPr lang="en-US" sz="2200" b="1" dirty="0"/>
              <a:t> ve </a:t>
            </a:r>
            <a:r>
              <a:rPr lang="en-US" sz="2200" b="1" dirty="0" err="1"/>
              <a:t>Kaynak</a:t>
            </a:r>
            <a:endParaRPr lang="en-US" sz="2200" b="1" dirty="0"/>
          </a:p>
          <a:p>
            <a:pPr algn="just"/>
            <a:r>
              <a:rPr lang="tr-TR" sz="2200" dirty="0"/>
              <a:t>Etkin uygulama için ek bir yönetmeliğe ihtiyaç vardır.</a:t>
            </a:r>
            <a:endParaRPr lang="en-GB" sz="2200" dirty="0"/>
          </a:p>
          <a:p>
            <a:pPr algn="just"/>
            <a:r>
              <a:rPr lang="tr-TR" sz="2200" dirty="0"/>
              <a:t>Çalışma mevzuatının dili, kadın ve erkeklerin ailelerinde eşit sorumluluğa sahip olduklarını ve annelik ve babalık izinlerinin eşit statüde olduğu prensibini teşvik etmelidir </a:t>
            </a:r>
            <a:r>
              <a:rPr lang="tr-TR" sz="2200" i="1" dirty="0"/>
              <a:t>(Ön Çalışma Atölyesi + Saha Çalışması).</a:t>
            </a:r>
            <a:endParaRPr lang="en-GB" sz="2200" dirty="0"/>
          </a:p>
          <a:p>
            <a:pPr marL="0" indent="0">
              <a:buNone/>
            </a:pPr>
            <a:endParaRPr lang="en-US" sz="2200" dirty="0"/>
          </a:p>
        </p:txBody>
      </p:sp>
    </p:spTree>
    <p:extLst>
      <p:ext uri="{BB962C8B-B14F-4D97-AF65-F5344CB8AC3E}">
        <p14:creationId xmlns:p14="http://schemas.microsoft.com/office/powerpoint/2010/main" val="17587377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69667" y="1355897"/>
            <a:ext cx="8961121" cy="5103223"/>
          </a:xfrm>
        </p:spPr>
        <p:txBody>
          <a:bodyPr>
            <a:normAutofit/>
          </a:bodyPr>
          <a:lstStyle/>
          <a:p>
            <a:pPr marL="0" indent="0">
              <a:buNone/>
            </a:pPr>
            <a:r>
              <a:rPr lang="tr-TR" sz="2400" b="1" dirty="0"/>
              <a:t>MEVZUAT</a:t>
            </a:r>
            <a:endParaRPr lang="en-US" sz="2400" b="1" dirty="0"/>
          </a:p>
          <a:p>
            <a:pPr marL="0" indent="0" algn="just">
              <a:buNone/>
            </a:pPr>
            <a:r>
              <a:rPr lang="tr-TR" sz="2400" b="1" u="sng" dirty="0"/>
              <a:t>Ö</a:t>
            </a:r>
            <a:r>
              <a:rPr lang="en-GB" sz="2400" b="1" u="sng" dirty="0" err="1"/>
              <a:t>neri</a:t>
            </a:r>
            <a:r>
              <a:rPr lang="tr-TR" sz="2400" b="1" u="sng" dirty="0"/>
              <a:t> 2:</a:t>
            </a:r>
            <a:endParaRPr lang="en-GB" sz="2400" b="1" u="sng" dirty="0"/>
          </a:p>
          <a:p>
            <a:pPr lvl="0" algn="just"/>
            <a:r>
              <a:rPr lang="tr-TR" sz="2400" dirty="0"/>
              <a:t>Emek piyasası içi veya dışında eşit muamele prensibini güçlendirmek.</a:t>
            </a:r>
            <a:endParaRPr lang="en-GB" sz="2400" dirty="0"/>
          </a:p>
          <a:p>
            <a:pPr marL="0" indent="0">
              <a:buNone/>
            </a:pPr>
            <a:r>
              <a:rPr lang="en-US" sz="2400" b="1" dirty="0" err="1"/>
              <a:t>Gerekçe</a:t>
            </a:r>
            <a:r>
              <a:rPr lang="en-US" sz="2400" b="1" dirty="0"/>
              <a:t> </a:t>
            </a:r>
            <a:r>
              <a:rPr lang="en-US" sz="2400" b="1" dirty="0" err="1"/>
              <a:t>ve</a:t>
            </a:r>
            <a:r>
              <a:rPr lang="en-US" sz="2400" b="1" dirty="0"/>
              <a:t> </a:t>
            </a:r>
            <a:r>
              <a:rPr lang="en-US" sz="2400" b="1" dirty="0" err="1"/>
              <a:t>Kaynak</a:t>
            </a:r>
            <a:endParaRPr lang="en-US" sz="2400" b="1" dirty="0"/>
          </a:p>
          <a:p>
            <a:pPr algn="just"/>
            <a:r>
              <a:rPr lang="tr-TR" sz="2400" dirty="0"/>
              <a:t>Çalışma mevzuatının dili, kadın ve erkeklerin ailelerinde eşit sorumluluğa sahip olduklarını ve annelik ve babalık izinlerinin eşit statüde olduğu prensibini teşvik etmelidir </a:t>
            </a:r>
            <a:r>
              <a:rPr lang="tr-TR" sz="2400" i="1" dirty="0"/>
              <a:t>(Ön Çalışma Atölyesi + Saha Çalışması).</a:t>
            </a:r>
            <a:endParaRPr lang="en-GB" sz="2400" dirty="0"/>
          </a:p>
          <a:p>
            <a:pPr marL="0" indent="0">
              <a:buNone/>
            </a:pPr>
            <a:endParaRPr lang="en-US" sz="2400" dirty="0"/>
          </a:p>
        </p:txBody>
      </p:sp>
    </p:spTree>
    <p:extLst>
      <p:ext uri="{BB962C8B-B14F-4D97-AF65-F5344CB8AC3E}">
        <p14:creationId xmlns:p14="http://schemas.microsoft.com/office/powerpoint/2010/main" val="21446010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69667" y="1466734"/>
            <a:ext cx="8961121" cy="5103223"/>
          </a:xfrm>
        </p:spPr>
        <p:txBody>
          <a:bodyPr>
            <a:normAutofit/>
          </a:bodyPr>
          <a:lstStyle/>
          <a:p>
            <a:pPr marL="0" indent="0">
              <a:buNone/>
            </a:pPr>
            <a:r>
              <a:rPr lang="tr-TR" sz="2300" b="1" dirty="0"/>
              <a:t>MEVZUAT </a:t>
            </a:r>
          </a:p>
          <a:p>
            <a:pPr marL="0" indent="0">
              <a:buNone/>
            </a:pPr>
            <a:r>
              <a:rPr lang="en-US" sz="2300" b="1" u="sng" dirty="0" err="1"/>
              <a:t>Öneri</a:t>
            </a:r>
            <a:r>
              <a:rPr lang="en-US" sz="2300" b="1" u="sng" dirty="0"/>
              <a:t> 3:</a:t>
            </a:r>
          </a:p>
          <a:p>
            <a:pPr lvl="0" algn="just"/>
            <a:r>
              <a:rPr lang="tr-TR" sz="2300" dirty="0"/>
              <a:t>İş yeri uygulamalarını, toplu sözleşmeleri, etik kuralları inceleyerek deneyim ve iyi uygulamaların araştırılması</a:t>
            </a:r>
            <a:r>
              <a:rPr lang="en-GB" sz="2300" dirty="0"/>
              <a:t>.</a:t>
            </a:r>
          </a:p>
          <a:p>
            <a:pPr marL="0" indent="0">
              <a:buNone/>
            </a:pPr>
            <a:r>
              <a:rPr lang="en-US" sz="2300" b="1" dirty="0" err="1"/>
              <a:t>Gerekçe</a:t>
            </a:r>
            <a:r>
              <a:rPr lang="en-US" sz="2300" b="1" dirty="0"/>
              <a:t> </a:t>
            </a:r>
            <a:r>
              <a:rPr lang="en-US" sz="2300" b="1" dirty="0" err="1"/>
              <a:t>ve</a:t>
            </a:r>
            <a:r>
              <a:rPr lang="en-US" sz="2300" b="1" dirty="0"/>
              <a:t> </a:t>
            </a:r>
            <a:r>
              <a:rPr lang="en-US" sz="2300" b="1" dirty="0" err="1"/>
              <a:t>Kaynak</a:t>
            </a:r>
            <a:endParaRPr lang="en-US" sz="2300" b="1" dirty="0"/>
          </a:p>
          <a:p>
            <a:pPr algn="just"/>
            <a:r>
              <a:rPr lang="tr-TR" sz="2300" dirty="0"/>
              <a:t>Çalışma mevzuatının dili, kadın ve erkeklerin ailelerinde eşit sorumluluğa sahip olduklarını ve annelik ve babalık izinlerinin eşit statüde olduğu prensibini teşvik etmelidir </a:t>
            </a:r>
            <a:r>
              <a:rPr lang="tr-TR" sz="2300" i="1" dirty="0"/>
              <a:t>(Ön Çalışma Atölyesi + Saha Çalışması).</a:t>
            </a:r>
            <a:endParaRPr lang="en-GB" sz="2300" dirty="0"/>
          </a:p>
          <a:p>
            <a:pPr marL="0" indent="0">
              <a:buNone/>
            </a:pPr>
            <a:endParaRPr lang="en-US" sz="2300" dirty="0"/>
          </a:p>
        </p:txBody>
      </p:sp>
    </p:spTree>
    <p:extLst>
      <p:ext uri="{BB962C8B-B14F-4D97-AF65-F5344CB8AC3E}">
        <p14:creationId xmlns:p14="http://schemas.microsoft.com/office/powerpoint/2010/main" val="21015434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69667" y="1325879"/>
            <a:ext cx="8961121" cy="5103223"/>
          </a:xfrm>
        </p:spPr>
        <p:txBody>
          <a:bodyPr>
            <a:normAutofit/>
          </a:bodyPr>
          <a:lstStyle/>
          <a:p>
            <a:pPr marL="0" indent="0">
              <a:buNone/>
            </a:pPr>
            <a:r>
              <a:rPr lang="tr-TR" sz="2300" b="1" dirty="0"/>
              <a:t>MEVZUAT</a:t>
            </a:r>
            <a:endParaRPr lang="en-US" sz="2300" b="1" dirty="0"/>
          </a:p>
          <a:p>
            <a:pPr marL="0" indent="0">
              <a:buNone/>
            </a:pPr>
            <a:r>
              <a:rPr lang="en-US" sz="2300" b="1" u="sng" dirty="0" err="1"/>
              <a:t>Öneri</a:t>
            </a:r>
            <a:r>
              <a:rPr lang="en-US" sz="2300" b="1" u="sng" dirty="0"/>
              <a:t> 4:</a:t>
            </a:r>
          </a:p>
          <a:p>
            <a:pPr lvl="0" algn="just"/>
            <a:r>
              <a:rPr lang="tr-TR" sz="2300" dirty="0"/>
              <a:t>Eşit muameleyi teşvik etmek üzere sosyal diyalog için gerekler hususunda çalışma yapmak.</a:t>
            </a:r>
            <a:endParaRPr lang="en-GB" sz="2300" dirty="0"/>
          </a:p>
          <a:p>
            <a:pPr lvl="0" algn="just"/>
            <a:r>
              <a:rPr lang="tr-TR" sz="2300" dirty="0"/>
              <a:t>Bağımsız çalışan ve evden çalışan erkek ve kadınlar arasında eşit muamele prensibinin uygulanmasını sağlamak.</a:t>
            </a:r>
            <a:endParaRPr lang="en-GB" sz="2300" dirty="0"/>
          </a:p>
          <a:p>
            <a:pPr marL="0" indent="0">
              <a:buNone/>
            </a:pPr>
            <a:r>
              <a:rPr lang="en-US" sz="2300" b="1" dirty="0" err="1"/>
              <a:t>Gerekçe</a:t>
            </a:r>
            <a:r>
              <a:rPr lang="en-US" sz="2300" b="1" dirty="0"/>
              <a:t> </a:t>
            </a:r>
            <a:r>
              <a:rPr lang="en-US" sz="2300" b="1" dirty="0" err="1"/>
              <a:t>ve</a:t>
            </a:r>
            <a:r>
              <a:rPr lang="en-US" sz="2300" b="1" dirty="0"/>
              <a:t> </a:t>
            </a:r>
            <a:r>
              <a:rPr lang="en-US" sz="2300" b="1" dirty="0" err="1"/>
              <a:t>Kaynak</a:t>
            </a:r>
            <a:endParaRPr lang="en-US" sz="2300" b="1" dirty="0"/>
          </a:p>
          <a:p>
            <a:pPr algn="just"/>
            <a:r>
              <a:rPr lang="tr-TR" sz="2300" dirty="0"/>
              <a:t>Çalışma mevzuatının dili, kadın ve erkeklerin ailelerinde eşit sorumluluğa sahip olduklarını ve annelik ve babalık izinlerinin eşit statüde olduğu prensibini teşvik etmelidir</a:t>
            </a:r>
            <a:r>
              <a:rPr lang="tr-TR" sz="2300" i="1" dirty="0"/>
              <a:t> (Ön Çalışma Atölyesi + Saha Çalışması).</a:t>
            </a:r>
            <a:endParaRPr lang="en-GB" sz="2300" dirty="0"/>
          </a:p>
          <a:p>
            <a:pPr marL="0" indent="0">
              <a:buNone/>
            </a:pPr>
            <a:endParaRPr lang="en-US" sz="2300" dirty="0"/>
          </a:p>
        </p:txBody>
      </p:sp>
    </p:spTree>
    <p:extLst>
      <p:ext uri="{BB962C8B-B14F-4D97-AF65-F5344CB8AC3E}">
        <p14:creationId xmlns:p14="http://schemas.microsoft.com/office/powerpoint/2010/main" val="1213880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69667" y="1380743"/>
            <a:ext cx="8961121" cy="5103223"/>
          </a:xfrm>
        </p:spPr>
        <p:txBody>
          <a:bodyPr>
            <a:normAutofit/>
          </a:bodyPr>
          <a:lstStyle/>
          <a:p>
            <a:pPr marL="0" indent="0">
              <a:buNone/>
            </a:pPr>
            <a:r>
              <a:rPr lang="tr-TR" sz="2300" b="1" dirty="0"/>
              <a:t>MEVZUAT </a:t>
            </a:r>
            <a:endParaRPr lang="en-US" sz="2300" b="1" dirty="0"/>
          </a:p>
          <a:p>
            <a:pPr marL="0" indent="0">
              <a:buNone/>
            </a:pPr>
            <a:r>
              <a:rPr lang="en-US" sz="2300" b="1" u="sng" dirty="0" err="1"/>
              <a:t>Öneri</a:t>
            </a:r>
            <a:r>
              <a:rPr lang="en-US" sz="2300" b="1" u="sng" dirty="0"/>
              <a:t> 5:</a:t>
            </a:r>
          </a:p>
          <a:p>
            <a:pPr lvl="0" algn="just"/>
            <a:r>
              <a:rPr lang="tr-TR" sz="2300" dirty="0"/>
              <a:t>Emziren ve ücretsiz izinli kadın çalışanlarla ilgili hükümler açısından, İş Kanunu ile 657 sayılı Devlet Memurları Kanunu arasındaki farkları ortadan kaldırmak.</a:t>
            </a:r>
            <a:endParaRPr lang="en-GB" sz="2300" dirty="0"/>
          </a:p>
          <a:p>
            <a:pPr marL="0" lvl="0" indent="0" algn="just">
              <a:buNone/>
            </a:pPr>
            <a:r>
              <a:rPr lang="en-US" sz="2300" b="1" dirty="0" err="1"/>
              <a:t>Gerekçe</a:t>
            </a:r>
            <a:r>
              <a:rPr lang="en-US" sz="2300" b="1" dirty="0"/>
              <a:t> </a:t>
            </a:r>
            <a:r>
              <a:rPr lang="en-US" sz="2300" b="1" dirty="0" err="1"/>
              <a:t>ve</a:t>
            </a:r>
            <a:r>
              <a:rPr lang="en-US" sz="2300" b="1" dirty="0"/>
              <a:t> </a:t>
            </a:r>
            <a:r>
              <a:rPr lang="en-US" sz="2300" b="1" dirty="0" err="1"/>
              <a:t>Kaynak</a:t>
            </a:r>
            <a:endParaRPr lang="en-US" sz="2300" b="1" dirty="0"/>
          </a:p>
          <a:p>
            <a:pPr algn="just"/>
            <a:r>
              <a:rPr lang="tr-TR" sz="2300" dirty="0"/>
              <a:t>Çalışma mevzuatının dili, kadın ve erkeklerin ailelerinde eşit sorumluluğa sahip olduklarını ve annelik ve babalık izinlerinin eşit statüde olduğu prensibini teşvik etmelidir</a:t>
            </a:r>
            <a:r>
              <a:rPr lang="tr-TR" sz="2300" i="1" dirty="0"/>
              <a:t> (Ön Çalışma Atölyesi + Saha Çalışması).</a:t>
            </a:r>
            <a:endParaRPr lang="en-GB" sz="2300" dirty="0"/>
          </a:p>
          <a:p>
            <a:pPr marL="0" indent="0">
              <a:buNone/>
            </a:pPr>
            <a:endParaRPr lang="en-US" sz="2300" dirty="0"/>
          </a:p>
        </p:txBody>
      </p:sp>
    </p:spTree>
    <p:extLst>
      <p:ext uri="{BB962C8B-B14F-4D97-AF65-F5344CB8AC3E}">
        <p14:creationId xmlns:p14="http://schemas.microsoft.com/office/powerpoint/2010/main" val="332713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69667" y="1408175"/>
            <a:ext cx="8961121" cy="5103223"/>
          </a:xfrm>
        </p:spPr>
        <p:txBody>
          <a:bodyPr>
            <a:normAutofit/>
          </a:bodyPr>
          <a:lstStyle/>
          <a:p>
            <a:pPr marL="0" indent="0">
              <a:buNone/>
            </a:pPr>
            <a:r>
              <a:rPr lang="tr-TR" sz="2000" b="1" dirty="0"/>
              <a:t>İŞ KANUNUNDA ÖNERİLEN İYİLEŞTİRMELER </a:t>
            </a:r>
            <a:endParaRPr lang="en-GB" sz="2000" b="1" dirty="0"/>
          </a:p>
          <a:p>
            <a:pPr marL="0" indent="0">
              <a:buNone/>
            </a:pPr>
            <a:r>
              <a:rPr lang="en-US" sz="2000" b="1" u="sng" dirty="0" err="1"/>
              <a:t>Öneri</a:t>
            </a:r>
            <a:r>
              <a:rPr lang="en-US" sz="2000" b="1" u="sng" dirty="0"/>
              <a:t> 6:</a:t>
            </a:r>
          </a:p>
          <a:p>
            <a:pPr algn="just"/>
            <a:r>
              <a:rPr lang="tr-TR" sz="1700" dirty="0"/>
              <a:t>Annelere, Uluslararası Çalışma Örgütü 191 sayılı Önerisine göre 18 hafta yüzde yüz oranında ücretli izin verilmesini sağlamak. </a:t>
            </a:r>
            <a:endParaRPr lang="en-GB" sz="1700" dirty="0"/>
          </a:p>
          <a:p>
            <a:pPr marL="0" indent="0">
              <a:buNone/>
            </a:pPr>
            <a:r>
              <a:rPr lang="en-US" sz="2000" b="1" dirty="0" err="1"/>
              <a:t>Vaka</a:t>
            </a:r>
            <a:r>
              <a:rPr lang="en-US" sz="2000" b="1" dirty="0"/>
              <a:t> </a:t>
            </a:r>
            <a:r>
              <a:rPr lang="en-US" sz="2000" b="1" dirty="0" err="1"/>
              <a:t>Çalışması</a:t>
            </a:r>
            <a:r>
              <a:rPr lang="en-US" sz="2000" b="1" dirty="0"/>
              <a:t>:</a:t>
            </a:r>
          </a:p>
          <a:p>
            <a:r>
              <a:rPr lang="tr-TR" sz="1600" dirty="0"/>
              <a:t>Vaka No</a:t>
            </a:r>
            <a:r>
              <a:rPr lang="en-GB" sz="1600" dirty="0"/>
              <a:t> </a:t>
            </a:r>
            <a:r>
              <a:rPr lang="tr-TR" sz="1600" dirty="0"/>
              <a:t>1</a:t>
            </a:r>
            <a:r>
              <a:rPr lang="en-GB" sz="1600" dirty="0"/>
              <a:t> - </a:t>
            </a:r>
            <a:r>
              <a:rPr lang="tr-TR" sz="1600" dirty="0"/>
              <a:t>Belçika:  Sosyal hizmet iş gücünde mesleki ayrımın analizi</a:t>
            </a:r>
            <a:endParaRPr lang="en-US" sz="1600" b="1" dirty="0"/>
          </a:p>
          <a:p>
            <a:pPr marL="0" indent="0">
              <a:buNone/>
            </a:pPr>
            <a:r>
              <a:rPr lang="en-US" sz="2000" b="1" dirty="0" err="1"/>
              <a:t>Gerekçe</a:t>
            </a:r>
            <a:r>
              <a:rPr lang="en-US" sz="2000" b="1" dirty="0"/>
              <a:t> </a:t>
            </a:r>
            <a:r>
              <a:rPr lang="en-US" sz="2000" b="1" dirty="0" err="1"/>
              <a:t>ve</a:t>
            </a:r>
            <a:r>
              <a:rPr lang="en-US" sz="2000" b="1" dirty="0"/>
              <a:t> </a:t>
            </a:r>
            <a:r>
              <a:rPr lang="en-US" sz="2000" b="1" dirty="0" err="1"/>
              <a:t>Kaynak</a:t>
            </a:r>
            <a:endParaRPr lang="en-US" sz="2000" b="1" dirty="0"/>
          </a:p>
          <a:p>
            <a:pPr algn="just"/>
            <a:r>
              <a:rPr lang="tr-TR" sz="1700" dirty="0"/>
              <a:t>4857 sayılı </a:t>
            </a:r>
            <a:r>
              <a:rPr lang="tr-TR" sz="1700" dirty="0">
                <a:highlight>
                  <a:srgbClr val="FFFF00"/>
                </a:highlight>
              </a:rPr>
              <a:t>İş </a:t>
            </a:r>
            <a:r>
              <a:rPr lang="tr-TR" sz="1700" dirty="0"/>
              <a:t>Kanunundaki çocuk doğurma ve evlat edinme ile ilgili haklar, 2016 yılında önemli değişikliklere uğradı ve anneler, ebeveynler ve evlat edinenler için yeni hak ve izinler getirildi. </a:t>
            </a:r>
          </a:p>
          <a:p>
            <a:pPr algn="just"/>
            <a:r>
              <a:rPr lang="tr-TR" sz="1700" dirty="0"/>
              <a:t>Doğum ve ücretsiz izin süreleri yeniden ele alınmalıdır. Bakım hizmetleri/kreş alanları için devlet desteği verme kadınların istihdamını artırır. Doğum sonrası yarı zamanlı çalışma hakkı, emzirme odası ve kreş zorunluluğuna ilişkin düzenlemeler gözden geçirilmelidir</a:t>
            </a:r>
            <a:r>
              <a:rPr lang="tr-TR" sz="1700" i="1" dirty="0"/>
              <a:t>(Ön Çalışma Atölyesi + Saha Çalışması).</a:t>
            </a:r>
            <a:endParaRPr lang="en-US" sz="1700" dirty="0"/>
          </a:p>
        </p:txBody>
      </p:sp>
    </p:spTree>
    <p:extLst>
      <p:ext uri="{BB962C8B-B14F-4D97-AF65-F5344CB8AC3E}">
        <p14:creationId xmlns:p14="http://schemas.microsoft.com/office/powerpoint/2010/main" val="9207053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13DEED2-77A8-468F-A081-989EB791BAB8}"/>
              </a:ext>
            </a:extLst>
          </p:cNvPr>
          <p:cNvSpPr>
            <a:spLocks noGrp="1"/>
          </p:cNvSpPr>
          <p:nvPr>
            <p:ph idx="1"/>
          </p:nvPr>
        </p:nvSpPr>
        <p:spPr>
          <a:xfrm>
            <a:off x="130629" y="1477027"/>
            <a:ext cx="9013371" cy="5046618"/>
          </a:xfrm>
        </p:spPr>
        <p:txBody>
          <a:bodyPr>
            <a:normAutofit/>
          </a:bodyPr>
          <a:lstStyle/>
          <a:p>
            <a:pPr marL="0" indent="0" algn="just">
              <a:buNone/>
            </a:pPr>
            <a:r>
              <a:rPr lang="tr-TR" sz="2000" b="1" u="sng" dirty="0"/>
              <a:t>Vaka No 1</a:t>
            </a:r>
            <a:r>
              <a:rPr lang="en-GB" sz="2000" b="1" u="sng" dirty="0"/>
              <a:t> - </a:t>
            </a:r>
            <a:r>
              <a:rPr lang="tr-TR" sz="2000" b="1" u="sng" dirty="0"/>
              <a:t>Sosyal </a:t>
            </a:r>
            <a:r>
              <a:rPr lang="en-GB" sz="2000" b="1" u="sng" dirty="0"/>
              <a:t>H</a:t>
            </a:r>
            <a:r>
              <a:rPr lang="tr-TR" sz="2000" b="1" u="sng" dirty="0" err="1"/>
              <a:t>izmet</a:t>
            </a:r>
            <a:r>
              <a:rPr lang="tr-TR" sz="2000" b="1" u="sng" dirty="0"/>
              <a:t> </a:t>
            </a:r>
            <a:r>
              <a:rPr lang="en-GB" sz="2000" b="1" u="sng" dirty="0"/>
              <a:t>İ</a:t>
            </a:r>
            <a:r>
              <a:rPr lang="tr-TR" sz="2000" b="1" u="sng" dirty="0"/>
              <a:t>ş </a:t>
            </a:r>
            <a:r>
              <a:rPr lang="en-GB" sz="2000" b="1" u="sng" dirty="0"/>
              <a:t>G</a:t>
            </a:r>
            <a:r>
              <a:rPr lang="tr-TR" sz="2000" b="1" u="sng" dirty="0" err="1"/>
              <a:t>ücünde</a:t>
            </a:r>
            <a:r>
              <a:rPr lang="tr-TR" sz="2000" b="1" u="sng" dirty="0"/>
              <a:t> </a:t>
            </a:r>
            <a:r>
              <a:rPr lang="en-GB" sz="2000" b="1" u="sng" dirty="0"/>
              <a:t>M</a:t>
            </a:r>
            <a:r>
              <a:rPr lang="tr-TR" sz="2000" b="1" u="sng" dirty="0" err="1"/>
              <a:t>esleki</a:t>
            </a:r>
            <a:r>
              <a:rPr lang="tr-TR" sz="2000" b="1" u="sng" dirty="0"/>
              <a:t> </a:t>
            </a:r>
            <a:r>
              <a:rPr lang="en-GB" sz="2000" b="1" u="sng" dirty="0"/>
              <a:t>A</a:t>
            </a:r>
            <a:r>
              <a:rPr lang="tr-TR" sz="2000" b="1" u="sng" dirty="0" err="1"/>
              <a:t>yrımın</a:t>
            </a:r>
            <a:r>
              <a:rPr lang="tr-TR" sz="2000" b="1" u="sng" dirty="0"/>
              <a:t> </a:t>
            </a:r>
            <a:r>
              <a:rPr lang="en-GB" sz="2000" b="1" u="sng" dirty="0"/>
              <a:t>A</a:t>
            </a:r>
            <a:r>
              <a:rPr lang="tr-TR" sz="2000" b="1" u="sng" dirty="0" err="1"/>
              <a:t>nalizi</a:t>
            </a:r>
            <a:r>
              <a:rPr lang="tr-TR" sz="2000" b="1" u="sng" dirty="0"/>
              <a:t> (Belçika)</a:t>
            </a:r>
            <a:endParaRPr lang="en-GB" sz="2000" u="sng" dirty="0"/>
          </a:p>
          <a:p>
            <a:pPr algn="just"/>
            <a:r>
              <a:rPr lang="tr-TR" sz="2000" dirty="0"/>
              <a:t>Çocuk bakımı sektöründe cinsiyetsiz profesyonelliği artırarak, cinsiyete dayalı ön yargı ve sosyal beklentileri azaltmaya yönelik </a:t>
            </a:r>
            <a:r>
              <a:rPr lang="tr-TR" sz="2000" dirty="0">
                <a:highlight>
                  <a:srgbClr val="FFFF00"/>
                </a:highlight>
              </a:rPr>
              <a:t>Avrupa Sosyal Fonu (ESF) </a:t>
            </a:r>
            <a:r>
              <a:rPr lang="tr-TR" sz="2000" dirty="0"/>
              <a:t>sponsorluğundaki “Çocuk Bakımında Erkekler” (2001-2003</a:t>
            </a:r>
            <a:r>
              <a:rPr lang="tr-TR" sz="2000" dirty="0">
                <a:highlight>
                  <a:srgbClr val="FFFF00"/>
                </a:highlight>
              </a:rPr>
              <a:t>). Bu projenin önemli bir sonucu, meslek üyeleri için cinsiyetten bağımsız, daha az duygusal bir döneme geçiş olmasıdır.</a:t>
            </a:r>
            <a:endParaRPr lang="en-GB" sz="2000" dirty="0">
              <a:highlight>
                <a:srgbClr val="FFFF00"/>
              </a:highlight>
            </a:endParaRPr>
          </a:p>
          <a:p>
            <a:pPr lvl="0" algn="just"/>
            <a:endParaRPr lang="en-GB" sz="2000" dirty="0"/>
          </a:p>
          <a:p>
            <a:pPr lvl="0" algn="just"/>
            <a:r>
              <a:rPr lang="tr-TR" sz="2000" dirty="0"/>
              <a:t>2002 yılında, Belçika’nın </a:t>
            </a:r>
            <a:r>
              <a:rPr lang="tr-TR" sz="2000" dirty="0" err="1"/>
              <a:t>Flanders</a:t>
            </a:r>
            <a:r>
              <a:rPr lang="tr-TR" sz="2000" dirty="0"/>
              <a:t> bölgesinde, işe almada cinsiyet ve etnik çeşitlilik ihtiyacına vurgu yaparak, daha farklı bir işe alma protokolü uygulanmıştır. Eğitim erkekleri daha kapsayıcı olacak ve tüm kreşlerde ödenen ücretlerin artırılması şeklinde yeniden düzenlenmiştir. Karar yaygın bir farkındalık yaratma ile desteklenmiştir.</a:t>
            </a:r>
            <a:endParaRPr lang="en-GB" sz="2000" dirty="0"/>
          </a:p>
          <a:p>
            <a:pPr marL="0" indent="0">
              <a:buNone/>
            </a:pPr>
            <a:endParaRPr lang="en-US" dirty="0"/>
          </a:p>
        </p:txBody>
      </p:sp>
    </p:spTree>
    <p:extLst>
      <p:ext uri="{BB962C8B-B14F-4D97-AF65-F5344CB8AC3E}">
        <p14:creationId xmlns:p14="http://schemas.microsoft.com/office/powerpoint/2010/main" val="8416242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69667" y="1298447"/>
            <a:ext cx="8961121" cy="5103223"/>
          </a:xfrm>
        </p:spPr>
        <p:txBody>
          <a:bodyPr>
            <a:normAutofit/>
          </a:bodyPr>
          <a:lstStyle/>
          <a:p>
            <a:pPr marL="0" indent="0">
              <a:buNone/>
            </a:pPr>
            <a:r>
              <a:rPr lang="tr-TR" sz="2400" b="1" dirty="0"/>
              <a:t>İŞ KANUNUNDA ÖNERİLEN İYİLEŞTİRMELER </a:t>
            </a:r>
            <a:endParaRPr lang="en-GB" sz="2400" b="1" dirty="0"/>
          </a:p>
          <a:p>
            <a:pPr marL="0" indent="0">
              <a:buNone/>
            </a:pPr>
            <a:r>
              <a:rPr lang="en-US" sz="2400" b="1" u="sng" dirty="0" err="1"/>
              <a:t>Öneri</a:t>
            </a:r>
            <a:r>
              <a:rPr lang="en-US" sz="2400" b="1" u="sng" dirty="0"/>
              <a:t> 7:</a:t>
            </a:r>
          </a:p>
          <a:p>
            <a:pPr lvl="0" algn="just"/>
            <a:r>
              <a:rPr lang="tr-TR" sz="2400" dirty="0"/>
              <a:t>Babaların önemli bir süre için zorunlu ücretli doğum iznine erişmelerini ve doğum izninin belli sürelerle babaya tahsis edilerek anneye devredilmemesini sağlamak.</a:t>
            </a:r>
            <a:endParaRPr lang="en-GB" sz="2400" dirty="0"/>
          </a:p>
          <a:p>
            <a:pPr marL="0" indent="0">
              <a:buNone/>
            </a:pPr>
            <a:r>
              <a:rPr lang="en-US" sz="2400" b="1" dirty="0" err="1"/>
              <a:t>Vaka</a:t>
            </a:r>
            <a:r>
              <a:rPr lang="en-US" sz="2400" b="1" dirty="0"/>
              <a:t> </a:t>
            </a:r>
            <a:r>
              <a:rPr lang="en-US" sz="2400" b="1" dirty="0" err="1"/>
              <a:t>Çalışması</a:t>
            </a:r>
            <a:r>
              <a:rPr lang="en-US" sz="2400" b="1" dirty="0"/>
              <a:t>:</a:t>
            </a:r>
          </a:p>
          <a:p>
            <a:r>
              <a:rPr lang="tr-TR" sz="2400" dirty="0"/>
              <a:t>Vaka No 2</a:t>
            </a:r>
            <a:r>
              <a:rPr lang="en-GB" sz="2400" dirty="0"/>
              <a:t> - </a:t>
            </a:r>
            <a:r>
              <a:rPr lang="tr-TR" sz="2400" dirty="0"/>
              <a:t>Norveç</a:t>
            </a:r>
            <a:r>
              <a:rPr lang="en-GB" sz="2400" dirty="0"/>
              <a:t>: </a:t>
            </a:r>
            <a:r>
              <a:rPr lang="tr-TR" sz="2400" dirty="0"/>
              <a:t>Doğum izni</a:t>
            </a:r>
            <a:endParaRPr lang="en-GB" sz="2400" dirty="0"/>
          </a:p>
          <a:p>
            <a:pPr marL="0" indent="0">
              <a:buNone/>
            </a:pPr>
            <a:r>
              <a:rPr lang="en-US" sz="2400" b="1" dirty="0" err="1"/>
              <a:t>Gerekçe</a:t>
            </a:r>
            <a:r>
              <a:rPr lang="en-US" sz="2400" b="1" dirty="0"/>
              <a:t> </a:t>
            </a:r>
            <a:r>
              <a:rPr lang="en-US" sz="2400" b="1" dirty="0" err="1"/>
              <a:t>ve</a:t>
            </a:r>
            <a:r>
              <a:rPr lang="en-US" sz="2400" b="1" dirty="0"/>
              <a:t> </a:t>
            </a:r>
            <a:r>
              <a:rPr lang="en-US" sz="2400" b="1" dirty="0" err="1"/>
              <a:t>Kaynak</a:t>
            </a:r>
            <a:endParaRPr lang="en-US" sz="2400" b="1" dirty="0"/>
          </a:p>
          <a:p>
            <a:pPr algn="just"/>
            <a:r>
              <a:rPr lang="tr-TR" sz="2400" dirty="0"/>
              <a:t>Doğum izni, kadınların istihdamını artırmak için önemli bir unsur olarak kabul edilmiştir (</a:t>
            </a:r>
            <a:r>
              <a:rPr lang="tr-TR" sz="2400" i="1" dirty="0"/>
              <a:t>Saha Çalışması</a:t>
            </a:r>
            <a:r>
              <a:rPr lang="tr-TR" sz="2400" dirty="0"/>
              <a:t>).</a:t>
            </a:r>
            <a:endParaRPr lang="en-US" sz="2400" dirty="0"/>
          </a:p>
        </p:txBody>
      </p:sp>
    </p:spTree>
    <p:extLst>
      <p:ext uri="{BB962C8B-B14F-4D97-AF65-F5344CB8AC3E}">
        <p14:creationId xmlns:p14="http://schemas.microsoft.com/office/powerpoint/2010/main" val="27716895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9337" y="1518921"/>
            <a:ext cx="8882743" cy="4853576"/>
          </a:xfrm>
        </p:spPr>
        <p:txBody>
          <a:bodyPr>
            <a:normAutofit/>
          </a:bodyPr>
          <a:lstStyle/>
          <a:p>
            <a:pPr marL="0" indent="0">
              <a:buNone/>
            </a:pPr>
            <a:r>
              <a:rPr lang="tr-TR" sz="2000" b="1" u="sng" dirty="0"/>
              <a:t>Vaka No 2</a:t>
            </a:r>
            <a:r>
              <a:rPr lang="en-GB" sz="2000" b="1" u="sng" dirty="0"/>
              <a:t> - </a:t>
            </a:r>
            <a:r>
              <a:rPr lang="tr-TR" sz="2000" b="1" u="sng" dirty="0"/>
              <a:t>Norveç’te </a:t>
            </a:r>
            <a:r>
              <a:rPr lang="en-GB" sz="2000" b="1" u="sng" dirty="0"/>
              <a:t>D</a:t>
            </a:r>
            <a:r>
              <a:rPr lang="tr-TR" sz="2000" b="1" u="sng" dirty="0" err="1"/>
              <a:t>oğum</a:t>
            </a:r>
            <a:r>
              <a:rPr lang="tr-TR" sz="2000" b="1" u="sng" dirty="0"/>
              <a:t> </a:t>
            </a:r>
            <a:r>
              <a:rPr lang="en-GB" sz="2000" b="1" u="sng" dirty="0"/>
              <a:t>İ</a:t>
            </a:r>
            <a:r>
              <a:rPr lang="tr-TR" sz="2000" b="1" u="sng" dirty="0" err="1"/>
              <a:t>zni</a:t>
            </a:r>
            <a:endParaRPr lang="en-GB" sz="2000" b="1" u="sng" dirty="0"/>
          </a:p>
          <a:p>
            <a:pPr lvl="0" algn="just"/>
            <a:r>
              <a:rPr lang="tr-TR" sz="1800" dirty="0">
                <a:highlight>
                  <a:srgbClr val="FFFF00"/>
                </a:highlight>
              </a:rPr>
              <a:t>2013 yılındaki reformun ardından, doğum izni = sabit bir tavana kadar, ya önceki tam ücretten 49 hafta veya önceki ücretin %80’i ile 59 hafta. </a:t>
            </a:r>
            <a:r>
              <a:rPr lang="tr-TR" sz="1800" dirty="0"/>
              <a:t>Çalışanlar toplu sözleşme </a:t>
            </a:r>
            <a:r>
              <a:rPr lang="tr-TR" sz="1800" dirty="0">
                <a:highlight>
                  <a:srgbClr val="FFFF00"/>
                </a:highlight>
              </a:rPr>
              <a:t>kapsamına</a:t>
            </a:r>
            <a:r>
              <a:rPr lang="tr-TR" sz="1800" dirty="0"/>
              <a:t> girdiğinde, işveren onların ücretleri ile bu üst limit arasındaki farkı öder.</a:t>
            </a:r>
            <a:endParaRPr lang="en-GB" sz="1800" dirty="0"/>
          </a:p>
          <a:p>
            <a:pPr lvl="0" algn="just"/>
            <a:r>
              <a:rPr lang="tr-TR" sz="1800" dirty="0">
                <a:highlight>
                  <a:srgbClr val="FFFF00"/>
                </a:highlight>
              </a:rPr>
              <a:t>Doğum izni hakkı, çocuk başına €7,894 sabit ödeme alan işsiz kadınlar için sosyal sigorta veya genel vergilerden karşılanmaktadır. Bağımsız çalışanlar, ebeveyn olan aynı cinsiyetten çalışanlar ile aynı izin hakkına sahiptirler.</a:t>
            </a:r>
            <a:endParaRPr lang="en-GB" sz="1800" dirty="0">
              <a:highlight>
                <a:srgbClr val="FFFF00"/>
              </a:highlight>
            </a:endParaRPr>
          </a:p>
          <a:p>
            <a:pPr lvl="0" algn="just"/>
            <a:r>
              <a:rPr lang="tr-TR" sz="1800" dirty="0">
                <a:highlight>
                  <a:srgbClr val="FFFF00"/>
                </a:highlight>
              </a:rPr>
              <a:t>%</a:t>
            </a:r>
            <a:r>
              <a:rPr lang="tr-TR" sz="1800" dirty="0"/>
              <a:t> 100 olarak ödenen 15 haftalık izin kotası (veya %80 ile 19 hafta), “kullan veya kaybet” esaslı olarak anneler ve babalar için ayrı ayrı geçerlidir. Geri kalan haftalar, yarı zamanlı olarak tek bir zaman aralığında veya üç yıllık bir süre içinde daha kısa sürelere bölünerek alınabilen aile hakkıdır.</a:t>
            </a:r>
            <a:endParaRPr lang="en-GB" sz="1800" dirty="0"/>
          </a:p>
          <a:p>
            <a:pPr lvl="0" algn="just"/>
            <a:r>
              <a:rPr lang="tr-TR" sz="1800" dirty="0"/>
              <a:t>“Babalık kotasının” getirilmesi babaların izin almalarını </a:t>
            </a:r>
            <a:r>
              <a:rPr lang="tr-TR" sz="1800" dirty="0">
                <a:highlight>
                  <a:srgbClr val="FFFF00"/>
                </a:highlight>
              </a:rPr>
              <a:t>2019 yılında</a:t>
            </a:r>
            <a:r>
              <a:rPr lang="tr-TR" sz="1800" dirty="0"/>
              <a:t> %4’ten %90 oranına çıkarmıştır.</a:t>
            </a:r>
            <a:endParaRPr lang="en-GB" sz="1800" dirty="0"/>
          </a:p>
          <a:p>
            <a:endParaRPr lang="en-GB" dirty="0"/>
          </a:p>
        </p:txBody>
      </p:sp>
    </p:spTree>
    <p:extLst>
      <p:ext uri="{BB962C8B-B14F-4D97-AF65-F5344CB8AC3E}">
        <p14:creationId xmlns:p14="http://schemas.microsoft.com/office/powerpoint/2010/main" val="38877312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182879" y="1501739"/>
            <a:ext cx="8961121" cy="5103223"/>
          </a:xfrm>
        </p:spPr>
        <p:txBody>
          <a:bodyPr>
            <a:normAutofit/>
          </a:bodyPr>
          <a:lstStyle/>
          <a:p>
            <a:pPr marL="0" indent="0">
              <a:buNone/>
            </a:pPr>
            <a:r>
              <a:rPr lang="tr-TR" sz="2400" b="1" dirty="0"/>
              <a:t>İŞ KANUNUNDA ÖNERİLEN İYİLEŞTİRMELER </a:t>
            </a:r>
            <a:endParaRPr lang="en-GB" sz="2400" b="1" dirty="0"/>
          </a:p>
          <a:p>
            <a:pPr marL="0" indent="0">
              <a:buNone/>
            </a:pPr>
            <a:r>
              <a:rPr lang="en-US" sz="2400" b="1" u="sng" dirty="0" err="1"/>
              <a:t>Öneri</a:t>
            </a:r>
            <a:r>
              <a:rPr lang="en-US" sz="2400" b="1" u="sng" dirty="0"/>
              <a:t> 8:</a:t>
            </a:r>
            <a:endParaRPr lang="en-GB" sz="2400" dirty="0"/>
          </a:p>
          <a:p>
            <a:pPr lvl="0" algn="just"/>
            <a:r>
              <a:rPr lang="tr-TR" sz="2400" dirty="0"/>
              <a:t>Ha</a:t>
            </a:r>
            <a:r>
              <a:rPr lang="en-GB" sz="2400" dirty="0"/>
              <a:t>s</a:t>
            </a:r>
            <a:r>
              <a:rPr lang="tr-TR" sz="2400" dirty="0"/>
              <a:t>ta yetişkin veya yaşlı aile fertlerinin bakımı için de izinlerin verilmesini sağlamak.</a:t>
            </a:r>
            <a:endParaRPr lang="en-GB" sz="2400" dirty="0"/>
          </a:p>
          <a:p>
            <a:pPr marL="0" indent="0">
              <a:buNone/>
            </a:pPr>
            <a:r>
              <a:rPr lang="en-US" sz="2400" b="1" dirty="0" err="1"/>
              <a:t>Gerekçe</a:t>
            </a:r>
            <a:r>
              <a:rPr lang="en-US" sz="2400" b="1" dirty="0"/>
              <a:t> </a:t>
            </a:r>
            <a:r>
              <a:rPr lang="en-US" sz="2400" b="1" dirty="0" err="1"/>
              <a:t>ve</a:t>
            </a:r>
            <a:r>
              <a:rPr lang="en-US" sz="2400" b="1" dirty="0"/>
              <a:t> </a:t>
            </a:r>
            <a:r>
              <a:rPr lang="en-US" sz="2400" b="1" dirty="0" err="1"/>
              <a:t>Kaynak</a:t>
            </a:r>
            <a:endParaRPr lang="en-US" sz="2400" b="1" dirty="0"/>
          </a:p>
          <a:p>
            <a:pPr algn="just"/>
            <a:r>
              <a:rPr lang="tr-TR" sz="2400" dirty="0"/>
              <a:t>Çocuk/yaşlı bakımı, sadece kadınların sorumluluğu olarak kabul edilmemelidir </a:t>
            </a:r>
            <a:r>
              <a:rPr lang="tr-TR" sz="2400" i="1" dirty="0"/>
              <a:t>(Ön Çalışma Atölye Çalışması + Saha Çalışması).</a:t>
            </a:r>
            <a:endParaRPr lang="en-US" sz="2400" dirty="0"/>
          </a:p>
        </p:txBody>
      </p:sp>
    </p:spTree>
    <p:extLst>
      <p:ext uri="{BB962C8B-B14F-4D97-AF65-F5344CB8AC3E}">
        <p14:creationId xmlns:p14="http://schemas.microsoft.com/office/powerpoint/2010/main" val="351236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18FAE25-3CDC-4F42-9798-F95BA690D36C}"/>
              </a:ext>
            </a:extLst>
          </p:cNvPr>
          <p:cNvPicPr>
            <a:picLocks noChangeAspect="1"/>
          </p:cNvPicPr>
          <p:nvPr/>
        </p:nvPicPr>
        <p:blipFill>
          <a:blip r:embed="rId2"/>
          <a:stretch>
            <a:fillRect/>
          </a:stretch>
        </p:blipFill>
        <p:spPr>
          <a:xfrm>
            <a:off x="6783754" y="2327723"/>
            <a:ext cx="2202986" cy="2202986"/>
          </a:xfrm>
          <a:prstGeom prst="rect">
            <a:avLst/>
          </a:prstGeom>
        </p:spPr>
      </p:pic>
      <p:pic>
        <p:nvPicPr>
          <p:cNvPr id="9" name="Picture 8">
            <a:extLst>
              <a:ext uri="{FF2B5EF4-FFF2-40B4-BE49-F238E27FC236}">
                <a16:creationId xmlns:a16="http://schemas.microsoft.com/office/drawing/2014/main" id="{29CFAA12-EE31-E949-AF5A-D43049C1A321}"/>
              </a:ext>
            </a:extLst>
          </p:cNvPr>
          <p:cNvPicPr>
            <a:picLocks noChangeAspect="1"/>
          </p:cNvPicPr>
          <p:nvPr/>
        </p:nvPicPr>
        <p:blipFill>
          <a:blip r:embed="rId3"/>
          <a:stretch>
            <a:fillRect/>
          </a:stretch>
        </p:blipFill>
        <p:spPr>
          <a:xfrm>
            <a:off x="157260" y="2741801"/>
            <a:ext cx="2198032" cy="2198032"/>
          </a:xfrm>
          <a:prstGeom prst="rect">
            <a:avLst/>
          </a:prstGeom>
        </p:spPr>
      </p:pic>
      <p:sp>
        <p:nvSpPr>
          <p:cNvPr id="10" name="Rectangle 9">
            <a:extLst>
              <a:ext uri="{FF2B5EF4-FFF2-40B4-BE49-F238E27FC236}">
                <a16:creationId xmlns:a16="http://schemas.microsoft.com/office/drawing/2014/main" id="{176E1E4E-87B4-F146-999D-BFD29F4BBBD9}"/>
              </a:ext>
            </a:extLst>
          </p:cNvPr>
          <p:cNvSpPr/>
          <p:nvPr/>
        </p:nvSpPr>
        <p:spPr>
          <a:xfrm>
            <a:off x="470062" y="3517649"/>
            <a:ext cx="1572427" cy="646331"/>
          </a:xfrm>
          <a:prstGeom prst="rect">
            <a:avLst/>
          </a:prstGeom>
        </p:spPr>
        <p:txBody>
          <a:bodyPr wrap="square"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1" i="0" u="none" strike="noStrike" kern="1200" cap="none" spc="-40" normalizeH="0" baseline="0" noProof="0" dirty="0">
                <a:ln>
                  <a:noFill/>
                </a:ln>
                <a:solidFill>
                  <a:srgbClr val="00A4D2"/>
                </a:solidFill>
                <a:effectLst/>
                <a:uLnTx/>
                <a:uFillTx/>
                <a:latin typeface="Arial Black" panose="020B0604020202020204" pitchFamily="34" charset="0"/>
                <a:ea typeface="+mn-ea"/>
                <a:cs typeface="Arial Black" panose="020B0604020202020204" pitchFamily="34" charset="0"/>
              </a:rPr>
              <a:t>Koordinasyon ve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1" i="0" u="none" strike="noStrike" kern="1200" cap="none" spc="-40" normalizeH="0" baseline="0" noProof="0" dirty="0">
                <a:ln>
                  <a:noFill/>
                </a:ln>
                <a:solidFill>
                  <a:srgbClr val="00A4D2"/>
                </a:solidFill>
                <a:effectLst/>
                <a:uLnTx/>
                <a:uFillTx/>
                <a:latin typeface="Arial Black" panose="020B0604020202020204" pitchFamily="34" charset="0"/>
                <a:ea typeface="+mn-ea"/>
                <a:cs typeface="Arial Black" panose="020B0604020202020204" pitchFamily="34" charset="0"/>
              </a:rPr>
              <a:t>İşbirliği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200" b="1" i="0" u="none" strike="noStrike" kern="1200" cap="none" spc="-40" normalizeH="0" baseline="0" noProof="0" dirty="0">
                <a:ln>
                  <a:noFill/>
                </a:ln>
                <a:solidFill>
                  <a:srgbClr val="00A4D2"/>
                </a:solidFill>
                <a:effectLst/>
                <a:uLnTx/>
                <a:uFillTx/>
                <a:latin typeface="Arial Black" panose="020B0604020202020204" pitchFamily="34" charset="0"/>
                <a:ea typeface="+mn-ea"/>
                <a:cs typeface="Arial Black" panose="020B0604020202020204" pitchFamily="34" charset="0"/>
              </a:rPr>
              <a:t>Mekanizmaları</a:t>
            </a:r>
          </a:p>
        </p:txBody>
      </p:sp>
      <p:pic>
        <p:nvPicPr>
          <p:cNvPr id="11" name="Picture 10">
            <a:extLst>
              <a:ext uri="{FF2B5EF4-FFF2-40B4-BE49-F238E27FC236}">
                <a16:creationId xmlns:a16="http://schemas.microsoft.com/office/drawing/2014/main" id="{17A7D4F9-22B4-B149-AFE3-9B26F509A103}"/>
              </a:ext>
            </a:extLst>
          </p:cNvPr>
          <p:cNvPicPr>
            <a:picLocks noChangeAspect="1"/>
          </p:cNvPicPr>
          <p:nvPr/>
        </p:nvPicPr>
        <p:blipFill>
          <a:blip r:embed="rId3"/>
          <a:stretch>
            <a:fillRect/>
          </a:stretch>
        </p:blipFill>
        <p:spPr>
          <a:xfrm>
            <a:off x="2039123" y="3857486"/>
            <a:ext cx="2198032" cy="2198032"/>
          </a:xfrm>
          <a:prstGeom prst="rect">
            <a:avLst/>
          </a:prstGeom>
        </p:spPr>
      </p:pic>
      <p:sp>
        <p:nvSpPr>
          <p:cNvPr id="12" name="Rectangle 11">
            <a:extLst>
              <a:ext uri="{FF2B5EF4-FFF2-40B4-BE49-F238E27FC236}">
                <a16:creationId xmlns:a16="http://schemas.microsoft.com/office/drawing/2014/main" id="{559ED18F-DB71-8B46-9A9C-EDB8DF5BF2F2}"/>
              </a:ext>
            </a:extLst>
          </p:cNvPr>
          <p:cNvSpPr/>
          <p:nvPr/>
        </p:nvSpPr>
        <p:spPr>
          <a:xfrm>
            <a:off x="2548467" y="4649763"/>
            <a:ext cx="1225867" cy="738664"/>
          </a:xfrm>
          <a:prstGeom prst="rect">
            <a:avLst/>
          </a:prstGeom>
        </p:spPr>
        <p:txBody>
          <a:bodyPr wrap="square"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40" normalizeH="0" baseline="0" noProof="0" dirty="0">
                <a:ln>
                  <a:noFill/>
                </a:ln>
                <a:solidFill>
                  <a:srgbClr val="00A4D2"/>
                </a:solidFill>
                <a:effectLst/>
                <a:uLnTx/>
                <a:uFillTx/>
                <a:latin typeface="Arial Black" panose="020B0604020202020204" pitchFamily="34" charset="0"/>
                <a:ea typeface="+mn-ea"/>
                <a:cs typeface="Arial Black" panose="020B0604020202020204" pitchFamily="34" charset="0"/>
              </a:rPr>
              <a:t>Bilimsel ve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40" normalizeH="0" baseline="0" noProof="0" dirty="0">
                <a:ln>
                  <a:noFill/>
                </a:ln>
                <a:solidFill>
                  <a:srgbClr val="00A4D2"/>
                </a:solidFill>
                <a:effectLst/>
                <a:uLnTx/>
                <a:uFillTx/>
                <a:latin typeface="Arial Black" panose="020B0604020202020204" pitchFamily="34" charset="0"/>
                <a:ea typeface="+mn-ea"/>
                <a:cs typeface="Arial Black" panose="020B0604020202020204" pitchFamily="34" charset="0"/>
              </a:rPr>
              <a:t>Teknik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40" normalizeH="0" baseline="0" noProof="0" dirty="0">
                <a:ln>
                  <a:noFill/>
                </a:ln>
                <a:solidFill>
                  <a:srgbClr val="00A4D2"/>
                </a:solidFill>
                <a:effectLst/>
                <a:uLnTx/>
                <a:uFillTx/>
                <a:latin typeface="Arial Black" panose="020B0604020202020204" pitchFamily="34" charset="0"/>
                <a:ea typeface="+mn-ea"/>
                <a:cs typeface="Arial Black" panose="020B0604020202020204" pitchFamily="34" charset="0"/>
              </a:rPr>
              <a:t>Çalışmalar</a:t>
            </a:r>
          </a:p>
        </p:txBody>
      </p:sp>
      <p:pic>
        <p:nvPicPr>
          <p:cNvPr id="13" name="Picture 12">
            <a:extLst>
              <a:ext uri="{FF2B5EF4-FFF2-40B4-BE49-F238E27FC236}">
                <a16:creationId xmlns:a16="http://schemas.microsoft.com/office/drawing/2014/main" id="{97C3EBD6-9E96-1146-8146-5986189EA342}"/>
              </a:ext>
            </a:extLst>
          </p:cNvPr>
          <p:cNvPicPr>
            <a:picLocks noChangeAspect="1"/>
          </p:cNvPicPr>
          <p:nvPr/>
        </p:nvPicPr>
        <p:blipFill>
          <a:blip r:embed="rId3"/>
          <a:stretch>
            <a:fillRect/>
          </a:stretch>
        </p:blipFill>
        <p:spPr>
          <a:xfrm>
            <a:off x="3166680" y="1985631"/>
            <a:ext cx="2198032" cy="2198032"/>
          </a:xfrm>
          <a:prstGeom prst="rect">
            <a:avLst/>
          </a:prstGeom>
        </p:spPr>
      </p:pic>
      <p:sp>
        <p:nvSpPr>
          <p:cNvPr id="14" name="Rectangle 13">
            <a:extLst>
              <a:ext uri="{FF2B5EF4-FFF2-40B4-BE49-F238E27FC236}">
                <a16:creationId xmlns:a16="http://schemas.microsoft.com/office/drawing/2014/main" id="{8DB0A379-33E4-BC4D-9EB4-164C8968C766}"/>
              </a:ext>
            </a:extLst>
          </p:cNvPr>
          <p:cNvSpPr/>
          <p:nvPr/>
        </p:nvSpPr>
        <p:spPr>
          <a:xfrm>
            <a:off x="3665670" y="2715313"/>
            <a:ext cx="1200051" cy="738664"/>
          </a:xfrm>
          <a:prstGeom prst="rect">
            <a:avLst/>
          </a:prstGeom>
        </p:spPr>
        <p:txBody>
          <a:bodyPr wrap="square"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40" normalizeH="0" baseline="0" noProof="0" dirty="0">
                <a:ln>
                  <a:noFill/>
                </a:ln>
                <a:solidFill>
                  <a:srgbClr val="00A4D2"/>
                </a:solidFill>
                <a:effectLst/>
                <a:uLnTx/>
                <a:uFillTx/>
                <a:latin typeface="Arial Black" panose="020B0604020202020204" pitchFamily="34" charset="0"/>
                <a:ea typeface="+mn-ea"/>
                <a:cs typeface="Arial Black" panose="020B0604020202020204" pitchFamily="34" charset="0"/>
              </a:rPr>
              <a:t>Kurumsal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40" normalizeH="0" baseline="0" noProof="0" dirty="0">
                <a:ln>
                  <a:noFill/>
                </a:ln>
                <a:solidFill>
                  <a:srgbClr val="00A4D2"/>
                </a:solidFill>
                <a:effectLst/>
                <a:uLnTx/>
                <a:uFillTx/>
                <a:latin typeface="Arial Black" panose="020B0604020202020204" pitchFamily="34" charset="0"/>
                <a:ea typeface="+mn-ea"/>
                <a:cs typeface="Arial Black" panose="020B0604020202020204" pitchFamily="34" charset="0"/>
              </a:rPr>
              <a:t>Kapasite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40" normalizeH="0" baseline="0" noProof="0" dirty="0">
                <a:ln>
                  <a:noFill/>
                </a:ln>
                <a:solidFill>
                  <a:srgbClr val="00A4D2"/>
                </a:solidFill>
                <a:effectLst/>
                <a:uLnTx/>
                <a:uFillTx/>
                <a:latin typeface="Arial Black" panose="020B0604020202020204" pitchFamily="34" charset="0"/>
                <a:ea typeface="+mn-ea"/>
                <a:cs typeface="Arial Black" panose="020B0604020202020204" pitchFamily="34" charset="0"/>
              </a:rPr>
              <a:t>Geliştirme</a:t>
            </a:r>
          </a:p>
        </p:txBody>
      </p:sp>
      <p:pic>
        <p:nvPicPr>
          <p:cNvPr id="15" name="Picture 14">
            <a:extLst>
              <a:ext uri="{FF2B5EF4-FFF2-40B4-BE49-F238E27FC236}">
                <a16:creationId xmlns:a16="http://schemas.microsoft.com/office/drawing/2014/main" id="{2BFC8229-921F-C343-B5BD-F9D42B9CA8EE}"/>
              </a:ext>
            </a:extLst>
          </p:cNvPr>
          <p:cNvPicPr>
            <a:picLocks noChangeAspect="1"/>
          </p:cNvPicPr>
          <p:nvPr/>
        </p:nvPicPr>
        <p:blipFill>
          <a:blip r:embed="rId3"/>
          <a:stretch>
            <a:fillRect/>
          </a:stretch>
        </p:blipFill>
        <p:spPr>
          <a:xfrm>
            <a:off x="4861258" y="3377930"/>
            <a:ext cx="2198032" cy="2198032"/>
          </a:xfrm>
          <a:prstGeom prst="rect">
            <a:avLst/>
          </a:prstGeom>
        </p:spPr>
      </p:pic>
      <p:sp>
        <p:nvSpPr>
          <p:cNvPr id="16" name="Rectangle 15">
            <a:extLst>
              <a:ext uri="{FF2B5EF4-FFF2-40B4-BE49-F238E27FC236}">
                <a16:creationId xmlns:a16="http://schemas.microsoft.com/office/drawing/2014/main" id="{FAC1741C-4285-4640-9B17-43C6FCE5B936}"/>
              </a:ext>
            </a:extLst>
          </p:cNvPr>
          <p:cNvSpPr/>
          <p:nvPr/>
        </p:nvSpPr>
        <p:spPr>
          <a:xfrm>
            <a:off x="5175391" y="4184557"/>
            <a:ext cx="1569771" cy="584775"/>
          </a:xfrm>
          <a:prstGeom prst="rect">
            <a:avLst/>
          </a:prstGeom>
        </p:spPr>
        <p:txBody>
          <a:bodyPr wrap="square"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40" normalizeH="0" baseline="0" noProof="0" dirty="0">
                <a:ln>
                  <a:noFill/>
                </a:ln>
                <a:solidFill>
                  <a:srgbClr val="00A4D2"/>
                </a:solidFill>
                <a:effectLst/>
                <a:uLnTx/>
                <a:uFillTx/>
                <a:latin typeface="Arial Black" panose="020B0604020202020204" pitchFamily="34" charset="0"/>
                <a:ea typeface="+mn-ea"/>
                <a:cs typeface="+mn-cs"/>
              </a:rPr>
              <a:t>Farkındalık Arttırma</a:t>
            </a:r>
          </a:p>
        </p:txBody>
      </p:sp>
      <p:sp>
        <p:nvSpPr>
          <p:cNvPr id="17" name="Rectangle 16">
            <a:extLst>
              <a:ext uri="{FF2B5EF4-FFF2-40B4-BE49-F238E27FC236}">
                <a16:creationId xmlns:a16="http://schemas.microsoft.com/office/drawing/2014/main" id="{5E166846-6139-594E-83F4-40FAE95B2EDF}"/>
              </a:ext>
            </a:extLst>
          </p:cNvPr>
          <p:cNvSpPr/>
          <p:nvPr/>
        </p:nvSpPr>
        <p:spPr>
          <a:xfrm>
            <a:off x="7315230" y="2982057"/>
            <a:ext cx="1163102" cy="954107"/>
          </a:xfrm>
          <a:prstGeom prst="rect">
            <a:avLst/>
          </a:prstGeom>
        </p:spPr>
        <p:txBody>
          <a:bodyPr wrap="square"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40" normalizeH="0" baseline="0" noProof="0" dirty="0">
                <a:ln>
                  <a:noFill/>
                </a:ln>
                <a:solidFill>
                  <a:srgbClr val="87AE3F"/>
                </a:solidFill>
                <a:effectLst/>
                <a:uLnTx/>
                <a:uFillTx/>
                <a:latin typeface="Arial Black" panose="020B0604020202020204" pitchFamily="34" charset="0"/>
                <a:ea typeface="+mn-ea"/>
                <a:cs typeface="Arial Black" panose="020B0604020202020204" pitchFamily="34" charset="0"/>
              </a:rPr>
              <a:t>Geleceğin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40" normalizeH="0" baseline="0" noProof="0" dirty="0">
                <a:ln>
                  <a:noFill/>
                </a:ln>
                <a:solidFill>
                  <a:srgbClr val="87AE3F"/>
                </a:solidFill>
                <a:effectLst/>
                <a:uLnTx/>
                <a:uFillTx/>
                <a:latin typeface="Arial Black" panose="020B0604020202020204" pitchFamily="34" charset="0"/>
                <a:ea typeface="+mn-ea"/>
                <a:cs typeface="Arial Black" panose="020B0604020202020204" pitchFamily="34" charset="0"/>
              </a:rPr>
              <a:t>İnsana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40" normalizeH="0" baseline="0" noProof="0" dirty="0">
                <a:ln>
                  <a:noFill/>
                </a:ln>
                <a:solidFill>
                  <a:srgbClr val="87AE3F"/>
                </a:solidFill>
                <a:effectLst/>
                <a:uLnTx/>
                <a:uFillTx/>
                <a:latin typeface="Arial Black" panose="020B0604020202020204" pitchFamily="34" charset="0"/>
                <a:ea typeface="+mn-ea"/>
                <a:cs typeface="Arial Black" panose="020B0604020202020204" pitchFamily="34" charset="0"/>
              </a:rPr>
              <a:t>Yakışır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40" normalizeH="0" baseline="0" noProof="0" dirty="0">
                <a:ln>
                  <a:noFill/>
                </a:ln>
                <a:solidFill>
                  <a:srgbClr val="87AE3F"/>
                </a:solidFill>
                <a:effectLst/>
                <a:uLnTx/>
                <a:uFillTx/>
                <a:latin typeface="Arial Black" panose="020B0604020202020204" pitchFamily="34" charset="0"/>
                <a:ea typeface="+mn-ea"/>
                <a:cs typeface="Arial Black" panose="020B0604020202020204" pitchFamily="34" charset="0"/>
              </a:rPr>
              <a:t>İşleri</a:t>
            </a:r>
          </a:p>
        </p:txBody>
      </p:sp>
      <p:sp>
        <p:nvSpPr>
          <p:cNvPr id="18" name="Content Placeholder 1">
            <a:extLst>
              <a:ext uri="{FF2B5EF4-FFF2-40B4-BE49-F238E27FC236}">
                <a16:creationId xmlns:a16="http://schemas.microsoft.com/office/drawing/2014/main" id="{C5D2BF5C-C10B-9040-9EB3-23075D00D811}"/>
              </a:ext>
            </a:extLst>
          </p:cNvPr>
          <p:cNvSpPr txBox="1">
            <a:spLocks/>
          </p:cNvSpPr>
          <p:nvPr/>
        </p:nvSpPr>
        <p:spPr>
          <a:xfrm>
            <a:off x="-287292" y="1370863"/>
            <a:ext cx="4624054" cy="518533"/>
          </a:xfrm>
          <a:prstGeom prst="roundRect">
            <a:avLst>
              <a:gd name="adj" fmla="val 50000"/>
            </a:avLst>
          </a:prstGeom>
        </p:spPr>
        <p:style>
          <a:lnRef idx="0">
            <a:schemeClr val="accent2"/>
          </a:lnRef>
          <a:fillRef idx="3">
            <a:schemeClr val="accent2"/>
          </a:fillRef>
          <a:effectRef idx="3">
            <a:schemeClr val="accent2"/>
          </a:effectRef>
          <a:fontRef idx="minor">
            <a:schemeClr val="lt1"/>
          </a:fontRef>
        </p:style>
        <p:txBody>
          <a:bodyPr vert="horz" wrap="none" lIns="720000" tIns="36000" rIns="216000" bIns="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2400" b="0" i="0" u="none" strike="noStrike" kern="1200" cap="none" spc="0" normalizeH="0" baseline="0" noProof="0" dirty="0">
                <a:ln w="0"/>
                <a:solidFill>
                  <a:srgbClr val="E7E6E6"/>
                </a:solidFill>
                <a:effectLst>
                  <a:outerShdw blurRad="50800" dist="38100" dir="2700000" algn="tl" rotWithShape="0">
                    <a:prstClr val="black">
                      <a:alpha val="40000"/>
                    </a:prstClr>
                  </a:outerShdw>
                </a:effectLst>
                <a:uLnTx/>
                <a:uFillTx/>
                <a:latin typeface="Arial Black" panose="020B0A04020102020204"/>
                <a:ea typeface="+mn-ea"/>
                <a:cs typeface="+mn-cs"/>
              </a:rPr>
              <a:t>PROJENİN TASARIMI</a:t>
            </a:r>
            <a:endParaRPr kumimoji="0" lang="tr-TR" sz="1800" b="0" i="0" u="none" strike="noStrike" kern="1200" cap="none" spc="0" normalizeH="0" baseline="0" noProof="0" dirty="0">
              <a:ln w="0"/>
              <a:solidFill>
                <a:srgbClr val="E7E6E6"/>
              </a:solidFill>
              <a:effectLst>
                <a:outerShdw blurRad="50800" dist="38100" dir="2700000" algn="tl" rotWithShape="0">
                  <a:prstClr val="black">
                    <a:alpha val="40000"/>
                  </a:prstClr>
                </a:outerShdw>
              </a:effectLst>
              <a:uLnTx/>
              <a:uFillTx/>
              <a:latin typeface="Arial Black" panose="020B0A04020102020204"/>
              <a:ea typeface="+mn-ea"/>
              <a:cs typeface="+mn-cs"/>
            </a:endParaRPr>
          </a:p>
        </p:txBody>
      </p:sp>
    </p:spTree>
    <p:extLst>
      <p:ext uri="{BB962C8B-B14F-4D97-AF65-F5344CB8AC3E}">
        <p14:creationId xmlns:p14="http://schemas.microsoft.com/office/powerpoint/2010/main" val="41765822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69667" y="1522152"/>
            <a:ext cx="8961121" cy="5103223"/>
          </a:xfrm>
        </p:spPr>
        <p:txBody>
          <a:bodyPr>
            <a:normAutofit/>
          </a:bodyPr>
          <a:lstStyle/>
          <a:p>
            <a:pPr marL="0" indent="0">
              <a:buNone/>
            </a:pPr>
            <a:r>
              <a:rPr lang="tr-TR" sz="2400" b="1" dirty="0"/>
              <a:t>İŞ KANUNUNDA ÖNERİLEN İYİLEŞTİRMELER </a:t>
            </a:r>
            <a:endParaRPr lang="en-GB" sz="2400" b="1" dirty="0"/>
          </a:p>
          <a:p>
            <a:pPr marL="0" indent="0">
              <a:buNone/>
            </a:pPr>
            <a:r>
              <a:rPr lang="en-US" sz="2400" b="1" u="sng" dirty="0" err="1"/>
              <a:t>Öneri</a:t>
            </a:r>
            <a:r>
              <a:rPr lang="en-US" sz="2400" b="1" u="sng" dirty="0"/>
              <a:t> 9:</a:t>
            </a:r>
            <a:endParaRPr lang="en-GB" sz="2400" dirty="0"/>
          </a:p>
          <a:p>
            <a:pPr lvl="0" algn="just"/>
            <a:r>
              <a:rPr lang="tr-TR" sz="2400" dirty="0"/>
              <a:t>İzin sırasında istihdamın korunmasını ve aynı pozisyona dönme hakkı garantisini sağlamak.</a:t>
            </a:r>
            <a:endParaRPr lang="en-GB" sz="2400" dirty="0"/>
          </a:p>
          <a:p>
            <a:pPr marL="0" indent="0">
              <a:buNone/>
            </a:pPr>
            <a:r>
              <a:rPr lang="en-US" sz="2400" b="1" dirty="0" err="1"/>
              <a:t>Gerekçe</a:t>
            </a:r>
            <a:r>
              <a:rPr lang="en-US" sz="2400" b="1" dirty="0"/>
              <a:t> </a:t>
            </a:r>
            <a:r>
              <a:rPr lang="en-US" sz="2400" b="1" dirty="0" err="1"/>
              <a:t>ve</a:t>
            </a:r>
            <a:r>
              <a:rPr lang="en-US" sz="2400" b="1" dirty="0"/>
              <a:t> </a:t>
            </a:r>
            <a:r>
              <a:rPr lang="en-US" sz="2400" b="1" dirty="0" err="1"/>
              <a:t>Kaynak</a:t>
            </a:r>
            <a:endParaRPr lang="en-US" sz="2400" b="1" dirty="0"/>
          </a:p>
          <a:p>
            <a:pPr lvl="0" algn="just"/>
            <a:r>
              <a:rPr lang="tr-TR" sz="2400" dirty="0"/>
              <a:t>Kadın çalışanlar, ücretsiz doğum izni kullanmanın işlerini kaybetmekle sonuçlanabileceğinden çekinmektedir (</a:t>
            </a:r>
            <a:r>
              <a:rPr lang="tr-TR" sz="2400" i="1" dirty="0"/>
              <a:t>Saha Çalışması</a:t>
            </a:r>
            <a:r>
              <a:rPr lang="tr-TR" sz="2400" dirty="0"/>
              <a:t>).</a:t>
            </a:r>
            <a:endParaRPr lang="en-GB" sz="2400" dirty="0"/>
          </a:p>
        </p:txBody>
      </p:sp>
    </p:spTree>
    <p:extLst>
      <p:ext uri="{BB962C8B-B14F-4D97-AF65-F5344CB8AC3E}">
        <p14:creationId xmlns:p14="http://schemas.microsoft.com/office/powerpoint/2010/main" val="42177068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69667" y="1097279"/>
            <a:ext cx="8961121" cy="5103223"/>
          </a:xfrm>
        </p:spPr>
        <p:txBody>
          <a:bodyPr>
            <a:normAutofit/>
          </a:bodyPr>
          <a:lstStyle/>
          <a:p>
            <a:pPr marL="0" indent="0">
              <a:buNone/>
            </a:pPr>
            <a:r>
              <a:rPr lang="tr-TR" sz="2300" b="1" dirty="0"/>
              <a:t>İŞ KANUNUNDA ÖNERİLEN İYİLEŞTİRMELER </a:t>
            </a:r>
            <a:endParaRPr lang="en-GB" sz="2300" b="1" dirty="0"/>
          </a:p>
          <a:p>
            <a:pPr marL="0" indent="0">
              <a:buNone/>
            </a:pPr>
            <a:r>
              <a:rPr lang="en-US" sz="2300" b="1" u="sng" dirty="0" err="1"/>
              <a:t>Öneri</a:t>
            </a:r>
            <a:r>
              <a:rPr lang="en-US" sz="2300" b="1" u="sng" dirty="0"/>
              <a:t> </a:t>
            </a:r>
            <a:r>
              <a:rPr lang="en-GB" sz="2300" b="1" u="sng" dirty="0"/>
              <a:t>10: </a:t>
            </a:r>
          </a:p>
          <a:p>
            <a:pPr algn="just"/>
            <a:r>
              <a:rPr lang="tr-TR" sz="2300" dirty="0"/>
              <a:t>Emzirme molalarını hak etme dönemleri, bunların sayısı, emzirme molalarının süresi ve/veya izin verilebilir günlük çalışma saatlerinin azaltılması ve günlük çalışma saatlerinin azaltılma prosedürleri ile ilgili olarak anneler ile emziren annelerin haklarını açıklığa kavuşturmak. </a:t>
            </a:r>
            <a:endParaRPr lang="en-GB" sz="2300" dirty="0"/>
          </a:p>
          <a:p>
            <a:pPr marL="0" lvl="0" indent="0" algn="just">
              <a:buNone/>
            </a:pPr>
            <a:r>
              <a:rPr lang="en-US" sz="2300" b="1" dirty="0" err="1"/>
              <a:t>Gerekçe</a:t>
            </a:r>
            <a:r>
              <a:rPr lang="en-US" sz="2300" b="1" dirty="0"/>
              <a:t> </a:t>
            </a:r>
            <a:r>
              <a:rPr lang="en-US" sz="2300" b="1" dirty="0" err="1"/>
              <a:t>ve</a:t>
            </a:r>
            <a:r>
              <a:rPr lang="en-US" sz="2300" b="1" dirty="0"/>
              <a:t> </a:t>
            </a:r>
            <a:r>
              <a:rPr lang="en-US" sz="2300" b="1" dirty="0" err="1"/>
              <a:t>Kaynak</a:t>
            </a:r>
            <a:endParaRPr lang="en-US" sz="2300" b="1" dirty="0"/>
          </a:p>
          <a:p>
            <a:pPr lvl="0" algn="just"/>
            <a:r>
              <a:rPr lang="tr-TR" sz="2300" dirty="0"/>
              <a:t>150 üstünde çalışanı olan iş yerlerinde kreş bulunması zorunluluğunun uygulamadaki etkinliği yeniden değerlendirilmelidir. Uygulamada, birçok kadın 150 altında çalışanı olan iş yerlerinde istihdam edilmektedir. (</a:t>
            </a:r>
            <a:r>
              <a:rPr lang="tr-TR" sz="2300" i="1" dirty="0"/>
              <a:t>Saha Çalışması</a:t>
            </a:r>
            <a:r>
              <a:rPr lang="tr-TR" sz="2300" dirty="0"/>
              <a:t>).</a:t>
            </a:r>
            <a:endParaRPr lang="en-GB" sz="2300" dirty="0"/>
          </a:p>
        </p:txBody>
      </p:sp>
    </p:spTree>
    <p:extLst>
      <p:ext uri="{BB962C8B-B14F-4D97-AF65-F5344CB8AC3E}">
        <p14:creationId xmlns:p14="http://schemas.microsoft.com/office/powerpoint/2010/main" val="29664616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119286" y="1288665"/>
            <a:ext cx="8961121" cy="5103223"/>
          </a:xfrm>
        </p:spPr>
        <p:txBody>
          <a:bodyPr>
            <a:normAutofit/>
          </a:bodyPr>
          <a:lstStyle/>
          <a:p>
            <a:pPr marL="0" indent="0">
              <a:buNone/>
            </a:pPr>
            <a:r>
              <a:rPr lang="tr-TR" sz="2400" b="1" dirty="0"/>
              <a:t>İŞ KANUNUNDA ÖNERİLEN İYİLEŞTİRMELER </a:t>
            </a:r>
            <a:endParaRPr lang="en-GB" sz="2400" b="1" dirty="0"/>
          </a:p>
          <a:p>
            <a:pPr marL="0" indent="0">
              <a:buNone/>
            </a:pPr>
            <a:r>
              <a:rPr lang="en-US" sz="2400" b="1" u="sng" dirty="0" err="1"/>
              <a:t>Öneri</a:t>
            </a:r>
            <a:r>
              <a:rPr lang="en-US" sz="2400" b="1" u="sng" dirty="0"/>
              <a:t> </a:t>
            </a:r>
            <a:r>
              <a:rPr lang="en-GB" sz="2400" b="1" u="sng" dirty="0"/>
              <a:t>11: </a:t>
            </a:r>
            <a:endParaRPr lang="en-GB" sz="2400" dirty="0"/>
          </a:p>
          <a:p>
            <a:pPr lvl="0" algn="just"/>
            <a:r>
              <a:rPr lang="tr-TR" sz="2400" dirty="0"/>
              <a:t>150 üstünde çalışanı olan kuruluşların, sadece kadın çalışanlarını değil, tüm işgücünü dikkate alarak kreş açmalarını gerektiren politikanın etkinliğini gözden geçirmek.</a:t>
            </a:r>
            <a:endParaRPr lang="en-GB" sz="2400" dirty="0"/>
          </a:p>
          <a:p>
            <a:pPr marL="0" indent="0">
              <a:buNone/>
            </a:pPr>
            <a:r>
              <a:rPr lang="en-US" sz="2400" b="1" dirty="0" err="1"/>
              <a:t>Gerekçe</a:t>
            </a:r>
            <a:r>
              <a:rPr lang="en-US" sz="2400" b="1" dirty="0"/>
              <a:t> </a:t>
            </a:r>
            <a:r>
              <a:rPr lang="en-US" sz="2400" b="1" dirty="0" err="1"/>
              <a:t>ve</a:t>
            </a:r>
            <a:r>
              <a:rPr lang="en-US" sz="2400" b="1" dirty="0"/>
              <a:t> </a:t>
            </a:r>
            <a:r>
              <a:rPr lang="en-US" sz="2400" b="1" dirty="0" err="1"/>
              <a:t>Kaynak</a:t>
            </a:r>
            <a:endParaRPr lang="en-US" sz="2400" b="1" dirty="0"/>
          </a:p>
          <a:p>
            <a:pPr lvl="0"/>
            <a:r>
              <a:rPr lang="tr-TR" sz="2400" dirty="0"/>
              <a:t>(Ön Çalışma Atölye Çalışması + Saha Çalışması).</a:t>
            </a:r>
            <a:endParaRPr lang="en-GB" sz="2400" dirty="0"/>
          </a:p>
        </p:txBody>
      </p:sp>
    </p:spTree>
    <p:extLst>
      <p:ext uri="{BB962C8B-B14F-4D97-AF65-F5344CB8AC3E}">
        <p14:creationId xmlns:p14="http://schemas.microsoft.com/office/powerpoint/2010/main" val="8301216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69667" y="1097279"/>
            <a:ext cx="8961121" cy="5103223"/>
          </a:xfrm>
        </p:spPr>
        <p:txBody>
          <a:bodyPr>
            <a:noAutofit/>
          </a:bodyPr>
          <a:lstStyle/>
          <a:p>
            <a:pPr marL="0" indent="0">
              <a:buNone/>
            </a:pPr>
            <a:r>
              <a:rPr lang="tr-TR" sz="2300" b="1" dirty="0"/>
              <a:t>İŞ KANUNUNDA ÖNERİLEN İYİLEŞTİRMELER </a:t>
            </a:r>
            <a:endParaRPr lang="en-GB" sz="2300" b="1" dirty="0"/>
          </a:p>
          <a:p>
            <a:pPr marL="0" indent="0">
              <a:buNone/>
            </a:pPr>
            <a:r>
              <a:rPr lang="en-US" sz="2300" b="1" u="sng" dirty="0" err="1"/>
              <a:t>Öneri</a:t>
            </a:r>
            <a:r>
              <a:rPr lang="en-US" sz="2300" b="1" u="sng" dirty="0"/>
              <a:t> </a:t>
            </a:r>
            <a:r>
              <a:rPr lang="en-GB" sz="2300" b="1" u="sng" dirty="0"/>
              <a:t>12: </a:t>
            </a:r>
            <a:endParaRPr lang="en-GB" sz="2300" dirty="0"/>
          </a:p>
          <a:p>
            <a:pPr lvl="0" algn="just"/>
            <a:r>
              <a:rPr lang="tr-TR" sz="2300" dirty="0"/>
              <a:t>Doğum izninden sonra esnek çalışma düzenlemelerini müzakere etme olanağını sunmak.</a:t>
            </a:r>
            <a:endParaRPr lang="en-GB" sz="2300" dirty="0"/>
          </a:p>
          <a:p>
            <a:pPr marL="0" lvl="0" indent="0" algn="just">
              <a:buNone/>
            </a:pPr>
            <a:r>
              <a:rPr lang="en-GB" sz="2300" b="1" dirty="0" err="1"/>
              <a:t>Vaka</a:t>
            </a:r>
            <a:r>
              <a:rPr lang="en-GB" sz="2300" b="1" dirty="0"/>
              <a:t> </a:t>
            </a:r>
            <a:r>
              <a:rPr lang="en-GB" sz="2300" b="1" dirty="0" err="1"/>
              <a:t>Çalışması</a:t>
            </a:r>
            <a:r>
              <a:rPr lang="en-GB" sz="2300" b="1" dirty="0"/>
              <a:t>:</a:t>
            </a:r>
          </a:p>
          <a:p>
            <a:pPr algn="just"/>
            <a:r>
              <a:rPr lang="tr-TR" sz="2300" dirty="0"/>
              <a:t>Vaka No. 3</a:t>
            </a:r>
            <a:r>
              <a:rPr lang="en-GB" sz="2300" dirty="0"/>
              <a:t> - </a:t>
            </a:r>
            <a:r>
              <a:rPr lang="tr-TR" sz="2300" dirty="0"/>
              <a:t>Almanya:  İzin politikaları, işe dönüş programları ve bakım hizmetleri</a:t>
            </a:r>
            <a:endParaRPr lang="en-GB" sz="2300" dirty="0"/>
          </a:p>
          <a:p>
            <a:pPr marL="0" indent="0">
              <a:buNone/>
            </a:pPr>
            <a:r>
              <a:rPr lang="en-US" sz="2300" b="1" dirty="0" err="1"/>
              <a:t>Gerekçe</a:t>
            </a:r>
            <a:r>
              <a:rPr lang="en-US" sz="2300" b="1" dirty="0"/>
              <a:t> </a:t>
            </a:r>
            <a:r>
              <a:rPr lang="en-US" sz="2300" b="1" dirty="0" err="1"/>
              <a:t>ve</a:t>
            </a:r>
            <a:r>
              <a:rPr lang="en-US" sz="2300" b="1" dirty="0"/>
              <a:t> </a:t>
            </a:r>
            <a:r>
              <a:rPr lang="en-US" sz="2300" b="1" dirty="0" err="1"/>
              <a:t>Kaynak</a:t>
            </a:r>
            <a:endParaRPr lang="en-US" sz="2300" b="1" dirty="0"/>
          </a:p>
          <a:p>
            <a:pPr lvl="0" algn="just"/>
            <a:r>
              <a:rPr lang="tr-TR" sz="2300" dirty="0"/>
              <a:t>Birçok kadının esnek çalışma modeline isteksiz olduğu görülmüştür. </a:t>
            </a:r>
            <a:r>
              <a:rPr lang="tr-TR" sz="2300" dirty="0">
                <a:highlight>
                  <a:srgbClr val="FFFF00"/>
                </a:highlight>
              </a:rPr>
              <a:t>Esnek çalışma saatleri, çocukların sayısına bağlılık  ve hak verilen dönemin </a:t>
            </a:r>
            <a:r>
              <a:rPr lang="tr-TR" sz="2300" dirty="0"/>
              <a:t>(6 aya kadar) uzatılması hususları değerlendirilmelidir. </a:t>
            </a:r>
            <a:r>
              <a:rPr lang="tr-TR" sz="2300" i="1" dirty="0"/>
              <a:t>(Ön Çalışma Atölyesi + Saha Çalışması).</a:t>
            </a:r>
            <a:endParaRPr lang="en-GB" sz="2300" dirty="0"/>
          </a:p>
        </p:txBody>
      </p:sp>
    </p:spTree>
    <p:extLst>
      <p:ext uri="{BB962C8B-B14F-4D97-AF65-F5344CB8AC3E}">
        <p14:creationId xmlns:p14="http://schemas.microsoft.com/office/powerpoint/2010/main" val="28440704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9337" y="1473490"/>
            <a:ext cx="8804366" cy="5055327"/>
          </a:xfrm>
        </p:spPr>
        <p:txBody>
          <a:bodyPr>
            <a:normAutofit/>
          </a:bodyPr>
          <a:lstStyle/>
          <a:p>
            <a:pPr marL="0" indent="0">
              <a:buNone/>
            </a:pPr>
            <a:r>
              <a:rPr lang="tr-TR" sz="2000" b="1" u="sng" dirty="0"/>
              <a:t>Vaka No. 3</a:t>
            </a:r>
            <a:r>
              <a:rPr lang="en-GB" sz="2000" b="1" u="sng" dirty="0"/>
              <a:t> - </a:t>
            </a:r>
            <a:r>
              <a:rPr lang="tr-TR" sz="2000" b="1" u="sng" dirty="0"/>
              <a:t>Almanya: İzin </a:t>
            </a:r>
            <a:r>
              <a:rPr lang="en-GB" sz="2000" b="1" u="sng" dirty="0"/>
              <a:t>P</a:t>
            </a:r>
            <a:r>
              <a:rPr lang="tr-TR" sz="2000" b="1" u="sng" dirty="0" err="1"/>
              <a:t>olitikaları</a:t>
            </a:r>
            <a:r>
              <a:rPr lang="tr-TR" sz="2000" b="1" u="sng" dirty="0"/>
              <a:t>, </a:t>
            </a:r>
            <a:r>
              <a:rPr lang="en-GB" sz="2000" b="1" u="sng" dirty="0"/>
              <a:t>İ</a:t>
            </a:r>
            <a:r>
              <a:rPr lang="tr-TR" sz="2000" b="1" u="sng" dirty="0"/>
              <a:t>şe </a:t>
            </a:r>
            <a:r>
              <a:rPr lang="en-GB" sz="2000" b="1" u="sng" dirty="0"/>
              <a:t>D</a:t>
            </a:r>
            <a:r>
              <a:rPr lang="tr-TR" sz="2000" b="1" u="sng" dirty="0" err="1"/>
              <a:t>önüş</a:t>
            </a:r>
            <a:r>
              <a:rPr lang="tr-TR" sz="2000" b="1" u="sng" dirty="0"/>
              <a:t> </a:t>
            </a:r>
            <a:r>
              <a:rPr lang="en-GB" sz="2000" b="1" u="sng" dirty="0"/>
              <a:t>P</a:t>
            </a:r>
            <a:r>
              <a:rPr lang="tr-TR" sz="2000" b="1" u="sng" dirty="0" err="1"/>
              <a:t>rogramları</a:t>
            </a:r>
            <a:r>
              <a:rPr lang="tr-TR" sz="2000" b="1" u="sng" dirty="0"/>
              <a:t> ve </a:t>
            </a:r>
            <a:r>
              <a:rPr lang="en-GB" sz="2000" b="1" u="sng" dirty="0"/>
              <a:t>B</a:t>
            </a:r>
            <a:r>
              <a:rPr lang="tr-TR" sz="2000" b="1" u="sng" dirty="0"/>
              <a:t>akım </a:t>
            </a:r>
            <a:r>
              <a:rPr lang="en-GB" sz="2000" b="1" u="sng" dirty="0"/>
              <a:t>H</a:t>
            </a:r>
            <a:r>
              <a:rPr lang="tr-TR" sz="2000" b="1" u="sng" dirty="0" err="1"/>
              <a:t>izmetleri</a:t>
            </a:r>
            <a:endParaRPr lang="en-GB" sz="2000" u="sng" dirty="0"/>
          </a:p>
          <a:p>
            <a:pPr lvl="0" algn="just"/>
            <a:r>
              <a:rPr lang="tr-TR" sz="1600" dirty="0">
                <a:highlight>
                  <a:srgbClr val="FFFF00"/>
                </a:highlight>
              </a:rPr>
              <a:t>Almanya, ebeveynlere daha fazla aile hayatı sağlama, aile ve iş hayatı arasında sağlıklı bir denge kurma, paylaşımlı ebeveynliği teşvik etme ve annelerin geçimlerini sağladıklarından emin olma amaçlı izin politikaları uygulamaktadır.</a:t>
            </a:r>
            <a:endParaRPr lang="en-GB" sz="1600" dirty="0">
              <a:highlight>
                <a:srgbClr val="FFFF00"/>
              </a:highlight>
            </a:endParaRPr>
          </a:p>
          <a:p>
            <a:pPr lvl="0" algn="just"/>
            <a:r>
              <a:rPr lang="tr-TR" sz="1600" dirty="0"/>
              <a:t>2017 yılında değiştirilen Anneliğin Korunması Yasası, öğrenciler için doğum iznini uzatmaktadır (tam ücretli 14 hafta). Engelli bir çocuk doğuran annelere daha uzun izin verilmekte, düşük yapan annelere uzatılmış korumalar verilmektedir. Yasa aynı zamanda, gebeler için potansiyel riskleri belirlemek üzere iş yeri risk değerlendirme şartını getirir ve günde iki ücretli 30 dakikalık veya bir seferde bir saatlik mola getirir.</a:t>
            </a:r>
            <a:endParaRPr lang="en-GB" sz="1600" dirty="0"/>
          </a:p>
          <a:p>
            <a:pPr lvl="0" algn="just"/>
            <a:r>
              <a:rPr lang="tr-TR" sz="1600" dirty="0"/>
              <a:t>Ebeveynler, çocuğun 3üncü doğum gününe kadar doğum izni hakkına sahip olup, izinden döndüklerinde eski istihdam sözleşmelerine göre çalışmaya devam edebilirler.</a:t>
            </a:r>
            <a:endParaRPr lang="en-GB" sz="1600" dirty="0"/>
          </a:p>
          <a:p>
            <a:pPr lvl="0" algn="just"/>
            <a:r>
              <a:rPr lang="tr-TR" sz="1600" dirty="0"/>
              <a:t>Doğum izni, anne veya baba tarafından veya her iki ebeveyn tarafından alınabilir. </a:t>
            </a:r>
            <a:r>
              <a:rPr lang="tr-TR" sz="1600" dirty="0">
                <a:highlight>
                  <a:srgbClr val="FFFF00"/>
                </a:highlight>
              </a:rPr>
              <a:t>Doğum Ödeneği, her iki ebeveyn doğum izni alırsa 14 aya kadar (sadece bir ebeveyn kullanırsa 12 ay) önceki kazançlarının %67’si oranında (maksimum €1,800) ödenir.</a:t>
            </a:r>
            <a:endParaRPr lang="en-GB" sz="1600" dirty="0">
              <a:highlight>
                <a:srgbClr val="FFFF00"/>
              </a:highlight>
            </a:endParaRPr>
          </a:p>
          <a:p>
            <a:pPr marL="0" indent="0">
              <a:buNone/>
            </a:pPr>
            <a:endParaRPr lang="en-GB" dirty="0"/>
          </a:p>
        </p:txBody>
      </p:sp>
    </p:spTree>
    <p:extLst>
      <p:ext uri="{BB962C8B-B14F-4D97-AF65-F5344CB8AC3E}">
        <p14:creationId xmlns:p14="http://schemas.microsoft.com/office/powerpoint/2010/main" val="25108831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69667" y="1097279"/>
            <a:ext cx="8961121" cy="5103223"/>
          </a:xfrm>
        </p:spPr>
        <p:txBody>
          <a:bodyPr>
            <a:normAutofit/>
          </a:bodyPr>
          <a:lstStyle/>
          <a:p>
            <a:pPr marL="0" indent="0">
              <a:buNone/>
            </a:pPr>
            <a:r>
              <a:rPr lang="tr-TR" sz="2000" b="1" dirty="0"/>
              <a:t>EMSAL İŞE </a:t>
            </a:r>
            <a:r>
              <a:rPr lang="en-GB" sz="2000" b="1" dirty="0"/>
              <a:t>EŞ</a:t>
            </a:r>
            <a:r>
              <a:rPr lang="tr-TR" sz="2000" b="1" dirty="0"/>
              <a:t>İ</a:t>
            </a:r>
            <a:r>
              <a:rPr lang="en-GB" sz="2000" b="1" dirty="0"/>
              <a:t>T ÜCRET</a:t>
            </a:r>
          </a:p>
          <a:p>
            <a:pPr marL="0" indent="0">
              <a:buNone/>
            </a:pPr>
            <a:r>
              <a:rPr lang="en-US" sz="2000" b="1" u="sng" dirty="0" err="1"/>
              <a:t>Öneri</a:t>
            </a:r>
            <a:r>
              <a:rPr lang="en-US" sz="2000" b="1" u="sng" dirty="0"/>
              <a:t> </a:t>
            </a:r>
            <a:r>
              <a:rPr lang="en-GB" sz="2000" b="1" u="sng" dirty="0"/>
              <a:t>13: </a:t>
            </a:r>
            <a:endParaRPr lang="en-GB" sz="2000" dirty="0"/>
          </a:p>
          <a:p>
            <a:pPr lvl="0" algn="just"/>
            <a:r>
              <a:rPr lang="tr-TR" sz="2000" dirty="0"/>
              <a:t>Yıllık/yılda iki kez tekrarlamak üzere kamu ve özel kuruluşlar arasında, şeffaf şekilde cinsiyete bağlı ücret farklılıklarının varlığını gözden geçirmek.</a:t>
            </a:r>
            <a:endParaRPr lang="en-GB" sz="2000" dirty="0"/>
          </a:p>
          <a:p>
            <a:pPr marL="0" lvl="0" indent="0" algn="just">
              <a:buNone/>
            </a:pPr>
            <a:r>
              <a:rPr lang="en-GB" sz="2000" b="1" dirty="0" err="1"/>
              <a:t>Vaka</a:t>
            </a:r>
            <a:r>
              <a:rPr lang="en-GB" sz="2000" b="1" dirty="0"/>
              <a:t> </a:t>
            </a:r>
            <a:r>
              <a:rPr lang="en-GB" sz="2000" b="1" dirty="0" err="1"/>
              <a:t>Çalışması</a:t>
            </a:r>
            <a:r>
              <a:rPr lang="en-GB" sz="2000" b="1" dirty="0"/>
              <a:t>:</a:t>
            </a:r>
          </a:p>
          <a:p>
            <a:pPr algn="just"/>
            <a:r>
              <a:rPr lang="tr-TR" sz="2000" dirty="0"/>
              <a:t>Vaka No 4</a:t>
            </a:r>
            <a:r>
              <a:rPr lang="en-GB" sz="2000" dirty="0"/>
              <a:t> - </a:t>
            </a:r>
            <a:r>
              <a:rPr lang="tr-TR" sz="2000" dirty="0"/>
              <a:t>Fransa: Eşit ücret yasalarında ücret şeffaflığı ve toplu sözleşme </a:t>
            </a:r>
            <a:endParaRPr lang="en-GB" sz="2000" dirty="0"/>
          </a:p>
          <a:p>
            <a:pPr algn="just"/>
            <a:r>
              <a:rPr lang="tr-TR" sz="2000" dirty="0"/>
              <a:t>Vaka No 5</a:t>
            </a:r>
            <a:r>
              <a:rPr lang="en-GB" sz="2000" dirty="0"/>
              <a:t> - </a:t>
            </a:r>
            <a:r>
              <a:rPr lang="tr-TR" sz="2000" dirty="0"/>
              <a:t>İspanya: Ücret şeffaflığını ve çalışma koşullarını iyileştirme</a:t>
            </a:r>
            <a:endParaRPr lang="en-GB" sz="2000" dirty="0"/>
          </a:p>
          <a:p>
            <a:pPr marL="0" indent="0">
              <a:buNone/>
            </a:pPr>
            <a:r>
              <a:rPr lang="en-US" sz="2000" b="1" dirty="0" err="1"/>
              <a:t>Gerekçe</a:t>
            </a:r>
            <a:r>
              <a:rPr lang="en-US" sz="2000" b="1" dirty="0"/>
              <a:t> </a:t>
            </a:r>
            <a:r>
              <a:rPr lang="en-US" sz="2000" b="1" dirty="0" err="1"/>
              <a:t>ve</a:t>
            </a:r>
            <a:r>
              <a:rPr lang="en-US" sz="2000" b="1" dirty="0"/>
              <a:t> </a:t>
            </a:r>
            <a:r>
              <a:rPr lang="en-US" sz="2000" b="1" dirty="0" err="1"/>
              <a:t>Kaynak</a:t>
            </a:r>
            <a:endParaRPr lang="en-US" sz="2000" b="1" dirty="0"/>
          </a:p>
          <a:p>
            <a:pPr lvl="0" algn="just"/>
            <a:r>
              <a:rPr lang="tr-TR" sz="2000" dirty="0"/>
              <a:t>Erkek ve kadınların genellikle farklı işler yapmaları ve kadınların egemen olduğu işlerin erkeklerin yaptığı işlere göre daha hafif görülmesinden dolayı, “emsal işe eşit ücret” bir sorun olarak ortaya çıkmaktadır. Mevcut çabalar (ve uluslararası anlaşmalar) giderek eşit değerli işe eşit ücrete odaklanmaktadır. Çalışanlar, işverenlere göre, eşitsizliklerin daha çok olduğunu düşünmektedir</a:t>
            </a:r>
            <a:r>
              <a:rPr lang="tr-TR" sz="2000" i="1" dirty="0"/>
              <a:t>. (Masa Başı Araştırması + Saha Çalışması).</a:t>
            </a:r>
            <a:endParaRPr lang="en-GB" sz="2000" dirty="0"/>
          </a:p>
        </p:txBody>
      </p:sp>
    </p:spTree>
    <p:extLst>
      <p:ext uri="{BB962C8B-B14F-4D97-AF65-F5344CB8AC3E}">
        <p14:creationId xmlns:p14="http://schemas.microsoft.com/office/powerpoint/2010/main" val="22691108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0629" y="1184366"/>
            <a:ext cx="8917577" cy="5011784"/>
          </a:xfrm>
        </p:spPr>
        <p:txBody>
          <a:bodyPr>
            <a:normAutofit/>
          </a:bodyPr>
          <a:lstStyle/>
          <a:p>
            <a:pPr marL="0" indent="0">
              <a:buNone/>
            </a:pPr>
            <a:r>
              <a:rPr lang="tr-TR" sz="2000" b="1" u="sng" dirty="0"/>
              <a:t>Vaka No 4</a:t>
            </a:r>
            <a:r>
              <a:rPr lang="en-GB" sz="2000" b="1" u="sng" dirty="0"/>
              <a:t> - </a:t>
            </a:r>
            <a:r>
              <a:rPr lang="tr-TR" sz="2000" b="1" u="sng" dirty="0"/>
              <a:t>Eşit </a:t>
            </a:r>
            <a:r>
              <a:rPr lang="en-GB" sz="2000" b="1" u="sng" dirty="0"/>
              <a:t>Ü</a:t>
            </a:r>
            <a:r>
              <a:rPr lang="tr-TR" sz="2000" b="1" u="sng" dirty="0" err="1"/>
              <a:t>cret</a:t>
            </a:r>
            <a:r>
              <a:rPr lang="tr-TR" sz="2000" b="1" u="sng" dirty="0"/>
              <a:t> </a:t>
            </a:r>
            <a:r>
              <a:rPr lang="en-GB" sz="2000" b="1" u="sng" dirty="0"/>
              <a:t>Y</a:t>
            </a:r>
            <a:r>
              <a:rPr lang="tr-TR" sz="2000" b="1" u="sng" dirty="0"/>
              <a:t>asalarında </a:t>
            </a:r>
            <a:r>
              <a:rPr lang="en-GB" sz="2000" b="1" u="sng" dirty="0"/>
              <a:t>Ü</a:t>
            </a:r>
            <a:r>
              <a:rPr lang="tr-TR" sz="2000" b="1" u="sng" dirty="0" err="1"/>
              <a:t>cret</a:t>
            </a:r>
            <a:r>
              <a:rPr lang="tr-TR" sz="2000" b="1" u="sng" dirty="0"/>
              <a:t> </a:t>
            </a:r>
            <a:r>
              <a:rPr lang="en-GB" sz="2000" b="1" u="sng" dirty="0"/>
              <a:t>Ş</a:t>
            </a:r>
            <a:r>
              <a:rPr lang="tr-TR" sz="2000" b="1" u="sng" dirty="0" err="1"/>
              <a:t>effaflığı</a:t>
            </a:r>
            <a:r>
              <a:rPr lang="tr-TR" sz="2000" b="1" u="sng" dirty="0"/>
              <a:t> ve </a:t>
            </a:r>
            <a:r>
              <a:rPr lang="en-GB" sz="2000" b="1" u="sng" dirty="0"/>
              <a:t>T</a:t>
            </a:r>
            <a:r>
              <a:rPr lang="tr-TR" sz="2000" b="1" u="sng" dirty="0" err="1"/>
              <a:t>oplu</a:t>
            </a:r>
            <a:r>
              <a:rPr lang="tr-TR" sz="2000" b="1" u="sng" dirty="0"/>
              <a:t> </a:t>
            </a:r>
            <a:r>
              <a:rPr lang="en-GB" sz="2000" b="1" u="sng" dirty="0"/>
              <a:t>S</a:t>
            </a:r>
            <a:r>
              <a:rPr lang="tr-TR" sz="2000" b="1" u="sng" dirty="0"/>
              <a:t>özleşme (Fransa)</a:t>
            </a:r>
            <a:r>
              <a:rPr lang="tr-TR" sz="2000" b="1" dirty="0"/>
              <a:t>	</a:t>
            </a:r>
            <a:endParaRPr lang="en-GB" sz="2000" dirty="0"/>
          </a:p>
          <a:p>
            <a:pPr lvl="0" algn="just"/>
            <a:r>
              <a:rPr lang="tr-TR" sz="2000" dirty="0"/>
              <a:t>Elliden fazla çalışanlı şirketler, iş kategorisi bazında işe alma, eğitim, çalışma koşulları ve iş yaşam dengesinde uygulanan, cinsiyet eşitliği ve eşit ücret konusundaki performanslarını yıllık olarak rapor ederler.</a:t>
            </a:r>
            <a:endParaRPr lang="en-GB" sz="2000" dirty="0"/>
          </a:p>
          <a:p>
            <a:pPr lvl="0" algn="just"/>
            <a:r>
              <a:rPr lang="tr-TR" sz="2000" dirty="0"/>
              <a:t>2018 yılından beri, şirketlerin beş kritik alanda kadınların ekonomik açıdan güçlenmesi konusundaki ilerlemelerini belirli tarihlerde yayınlaması gerekir:</a:t>
            </a:r>
            <a:endParaRPr lang="en-GB" sz="2000" dirty="0"/>
          </a:p>
          <a:p>
            <a:pPr lvl="1" algn="just"/>
            <a:r>
              <a:rPr lang="tr-TR" sz="2000" dirty="0"/>
              <a:t>Cinsiyetçi ücret farkını kapatma;</a:t>
            </a:r>
            <a:endParaRPr lang="en-GB" sz="2000" dirty="0"/>
          </a:p>
          <a:p>
            <a:pPr lvl="1" algn="just"/>
            <a:r>
              <a:rPr lang="tr-TR" sz="2000" dirty="0"/>
              <a:t>Zam fırsatları; terfi fırsatları;</a:t>
            </a:r>
            <a:endParaRPr lang="en-GB" sz="2000" dirty="0"/>
          </a:p>
          <a:p>
            <a:pPr lvl="1" algn="just"/>
            <a:r>
              <a:rPr lang="tr-TR" sz="2000" dirty="0"/>
              <a:t>Doğum izninden dönerken ceza verilmemesi;</a:t>
            </a:r>
            <a:endParaRPr lang="en-GB" sz="2000" dirty="0"/>
          </a:p>
          <a:p>
            <a:pPr lvl="1" algn="just"/>
            <a:r>
              <a:rPr lang="tr-TR" sz="2000" dirty="0"/>
              <a:t>ve kadınların şirkette en yüksek ücret alan on pozisyonun %40’ında olmaları.</a:t>
            </a:r>
            <a:endParaRPr lang="en-GB" sz="2000" dirty="0"/>
          </a:p>
          <a:p>
            <a:pPr lvl="0" algn="just"/>
            <a:r>
              <a:rPr lang="tr-TR" sz="2000" dirty="0"/>
              <a:t>Bir şirket skorunu bildirmeyi reddeder veya bir şirketin skoru 100 üzerinden 75 altında ise, para cezaları (ücretler toplamının maksimum %1’i) uygulanabilir.</a:t>
            </a:r>
            <a:endParaRPr lang="en-GB" sz="2000" dirty="0"/>
          </a:p>
          <a:p>
            <a:endParaRPr lang="en-GB" sz="2000" dirty="0"/>
          </a:p>
        </p:txBody>
      </p:sp>
    </p:spTree>
    <p:extLst>
      <p:ext uri="{BB962C8B-B14F-4D97-AF65-F5344CB8AC3E}">
        <p14:creationId xmlns:p14="http://schemas.microsoft.com/office/powerpoint/2010/main" val="18634735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0629" y="1297577"/>
            <a:ext cx="8917577" cy="5011784"/>
          </a:xfrm>
        </p:spPr>
        <p:txBody>
          <a:bodyPr>
            <a:normAutofit/>
          </a:bodyPr>
          <a:lstStyle/>
          <a:p>
            <a:pPr marL="0" lvl="0" indent="0" algn="just">
              <a:buNone/>
            </a:pPr>
            <a:r>
              <a:rPr lang="tr-TR" sz="2400" b="1" u="sng" dirty="0"/>
              <a:t>Vaka No 5</a:t>
            </a:r>
            <a:r>
              <a:rPr lang="en-GB" sz="2400" b="1" u="sng" dirty="0"/>
              <a:t> - </a:t>
            </a:r>
            <a:r>
              <a:rPr lang="tr-TR" sz="2400" b="1" u="sng" dirty="0"/>
              <a:t>Ücret </a:t>
            </a:r>
            <a:r>
              <a:rPr lang="en-GB" sz="2400" b="1" u="sng" dirty="0"/>
              <a:t>Ş</a:t>
            </a:r>
            <a:r>
              <a:rPr lang="tr-TR" sz="2400" b="1" u="sng" dirty="0" err="1"/>
              <a:t>effaflığını</a:t>
            </a:r>
            <a:r>
              <a:rPr lang="tr-TR" sz="2400" b="1" u="sng" dirty="0"/>
              <a:t> ve </a:t>
            </a:r>
            <a:r>
              <a:rPr lang="en-GB" sz="2400" b="1" u="sng" dirty="0"/>
              <a:t>Ç</a:t>
            </a:r>
            <a:r>
              <a:rPr lang="tr-TR" sz="2400" b="1" u="sng" dirty="0"/>
              <a:t>alışma </a:t>
            </a:r>
            <a:r>
              <a:rPr lang="en-GB" sz="2400" b="1" u="sng" dirty="0"/>
              <a:t>K</a:t>
            </a:r>
            <a:r>
              <a:rPr lang="tr-TR" sz="2400" b="1" u="sng" dirty="0" err="1"/>
              <a:t>oşullarını</a:t>
            </a:r>
            <a:r>
              <a:rPr lang="tr-TR" sz="2400" b="1" u="sng" dirty="0"/>
              <a:t> </a:t>
            </a:r>
            <a:r>
              <a:rPr lang="en-GB" sz="2400" b="1" u="sng" dirty="0"/>
              <a:t>İ</a:t>
            </a:r>
            <a:r>
              <a:rPr lang="tr-TR" sz="2400" b="1" u="sng" dirty="0" err="1"/>
              <a:t>yileştirme</a:t>
            </a:r>
            <a:r>
              <a:rPr lang="tr-TR" sz="2400" b="1" u="sng" dirty="0"/>
              <a:t> (İspanya)</a:t>
            </a:r>
            <a:r>
              <a:rPr lang="tr-TR" sz="2400" b="1" dirty="0"/>
              <a:t>	</a:t>
            </a:r>
            <a:endParaRPr lang="en-GB" sz="2400" dirty="0"/>
          </a:p>
          <a:p>
            <a:pPr lvl="0" algn="just"/>
            <a:r>
              <a:rPr lang="tr-TR" sz="2400" dirty="0"/>
              <a:t>2011 yılından beri, Çalışanlar Yazılı Hukuku ev hizmetlerinde çalışanları kapsar. Yazılı Hukuk, bir asgari ücret ve haftalık maksimum çalışma saatlerini belirleyerek, saygın çalışmayı önemli açılardan düzenler.</a:t>
            </a:r>
            <a:endParaRPr lang="en-GB" sz="2400" dirty="0"/>
          </a:p>
          <a:p>
            <a:pPr lvl="0" algn="just"/>
            <a:r>
              <a:rPr lang="tr-TR" sz="2400" dirty="0"/>
              <a:t>Ev hizmetlerinde çalışanlar aynı zamanda sosyal güvenlik kapsamında olup, sağlık hizmetlerinden yararlanabilir, doğum izni ve sözleşme haklarına sahiptir.</a:t>
            </a:r>
            <a:endParaRPr lang="en-GB" sz="2400" dirty="0"/>
          </a:p>
          <a:p>
            <a:endParaRPr lang="en-GB" sz="2400" dirty="0"/>
          </a:p>
        </p:txBody>
      </p:sp>
    </p:spTree>
    <p:extLst>
      <p:ext uri="{BB962C8B-B14F-4D97-AF65-F5344CB8AC3E}">
        <p14:creationId xmlns:p14="http://schemas.microsoft.com/office/powerpoint/2010/main" val="468075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182879" y="1335023"/>
            <a:ext cx="8961121" cy="5103223"/>
          </a:xfrm>
        </p:spPr>
        <p:txBody>
          <a:bodyPr>
            <a:normAutofit/>
          </a:bodyPr>
          <a:lstStyle/>
          <a:p>
            <a:pPr marL="0" indent="0">
              <a:buNone/>
            </a:pPr>
            <a:r>
              <a:rPr lang="en-GB" sz="2200" b="1" dirty="0"/>
              <a:t>BAKIM POL</a:t>
            </a:r>
            <a:r>
              <a:rPr lang="tr-TR" sz="2200" b="1" dirty="0"/>
              <a:t>İ</a:t>
            </a:r>
            <a:r>
              <a:rPr lang="en-GB" sz="2200" b="1" dirty="0"/>
              <a:t>T</a:t>
            </a:r>
            <a:r>
              <a:rPr lang="tr-TR" sz="2200" b="1" dirty="0"/>
              <a:t>İK</a:t>
            </a:r>
            <a:r>
              <a:rPr lang="en-GB" sz="2200" b="1" dirty="0"/>
              <a:t>ALARI</a:t>
            </a:r>
          </a:p>
          <a:p>
            <a:pPr marL="0" indent="0">
              <a:buNone/>
            </a:pPr>
            <a:r>
              <a:rPr lang="en-US" sz="2200" b="1" u="sng" dirty="0" err="1"/>
              <a:t>Öneri</a:t>
            </a:r>
            <a:r>
              <a:rPr lang="en-US" sz="2200" b="1" u="sng" dirty="0"/>
              <a:t> </a:t>
            </a:r>
            <a:r>
              <a:rPr lang="en-GB" sz="2200" b="1" u="sng" dirty="0"/>
              <a:t>14: </a:t>
            </a:r>
            <a:endParaRPr lang="en-GB" sz="2200" dirty="0"/>
          </a:p>
          <a:p>
            <a:pPr lvl="0" algn="just"/>
            <a:r>
              <a:rPr lang="tr-TR" sz="2200" dirty="0"/>
              <a:t>Süre (izin), haklar (gelir güvenliği), hizmetler ve bakım hizmeti verme ve alma hakkı kombinasyonunu içeren, dönüştürücü ve ulusal olarak tasarlanmış bakım politikası paketlerini geliştirmek. </a:t>
            </a:r>
          </a:p>
          <a:p>
            <a:pPr lvl="0" algn="just"/>
            <a:r>
              <a:rPr lang="tr-TR" sz="2200" dirty="0"/>
              <a:t>Zorunlu bir evrensel ve ücretsiz (veya büyük ölçüde sübvanse edilmiş) uzun süreli bakım politikası ve hizmetleri tesis etmek.</a:t>
            </a:r>
            <a:endParaRPr lang="en-GB" sz="2200" dirty="0"/>
          </a:p>
          <a:p>
            <a:pPr marL="0" indent="0">
              <a:buNone/>
            </a:pPr>
            <a:r>
              <a:rPr lang="en-US" sz="2200" b="1" dirty="0" err="1"/>
              <a:t>Gerekçe</a:t>
            </a:r>
            <a:r>
              <a:rPr lang="en-US" sz="2200" b="1" dirty="0"/>
              <a:t> </a:t>
            </a:r>
            <a:r>
              <a:rPr lang="en-US" sz="2200" b="1" dirty="0" err="1"/>
              <a:t>ve</a:t>
            </a:r>
            <a:r>
              <a:rPr lang="en-US" sz="2200" b="1" dirty="0"/>
              <a:t> </a:t>
            </a:r>
            <a:r>
              <a:rPr lang="en-US" sz="2200" b="1" dirty="0" err="1"/>
              <a:t>Kaynak</a:t>
            </a:r>
            <a:endParaRPr lang="en-US" sz="2200" b="1" dirty="0"/>
          </a:p>
          <a:p>
            <a:pPr lvl="0" algn="just"/>
            <a:r>
              <a:rPr lang="tr-TR" sz="2200" dirty="0"/>
              <a:t>Bakım hükümleri, çocuk bakımı yanı sıra, yaşlı, hasta ve engellilerin bakımlarını da kapsamalıdır.</a:t>
            </a:r>
            <a:r>
              <a:rPr lang="tr-TR" sz="2200" i="1" dirty="0"/>
              <a:t> (Ön Çalışma Atölyesi + Saha Çalışması).</a:t>
            </a:r>
            <a:endParaRPr lang="en-GB" sz="2200" dirty="0"/>
          </a:p>
        </p:txBody>
      </p:sp>
    </p:spTree>
    <p:extLst>
      <p:ext uri="{BB962C8B-B14F-4D97-AF65-F5344CB8AC3E}">
        <p14:creationId xmlns:p14="http://schemas.microsoft.com/office/powerpoint/2010/main" val="1260816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69667" y="1097279"/>
            <a:ext cx="8961121" cy="5103223"/>
          </a:xfrm>
        </p:spPr>
        <p:txBody>
          <a:bodyPr>
            <a:normAutofit/>
          </a:bodyPr>
          <a:lstStyle/>
          <a:p>
            <a:pPr marL="0" indent="0">
              <a:buNone/>
            </a:pPr>
            <a:r>
              <a:rPr lang="tr-TR" sz="2200" b="1" dirty="0"/>
              <a:t>BAKIM POLİTİKALARI</a:t>
            </a:r>
          </a:p>
          <a:p>
            <a:pPr marL="0" indent="0">
              <a:buNone/>
            </a:pPr>
            <a:r>
              <a:rPr lang="en-US" sz="1800" b="1" u="sng" dirty="0" err="1"/>
              <a:t>Öneri</a:t>
            </a:r>
            <a:r>
              <a:rPr lang="en-US" sz="1800" b="1" u="sng" dirty="0"/>
              <a:t> </a:t>
            </a:r>
            <a:r>
              <a:rPr lang="en-GB" sz="1800" b="1" u="sng" dirty="0"/>
              <a:t>15: </a:t>
            </a:r>
            <a:endParaRPr lang="en-GB" sz="1800" dirty="0"/>
          </a:p>
          <a:p>
            <a:pPr lvl="0" algn="just"/>
            <a:r>
              <a:rPr lang="tr-TR" sz="1800" dirty="0"/>
              <a:t>Yarı zamanlı ve geçici çalışanlar, platform çalışanları ile özellikle ev ve bakım hizmetlerinde çalışanları (daha çok kadın çalışanlar) etkileyen çalışma mevzuatını, bakım teşvikleri ile sosyal haklar dâhil istihdam şart ve koşullarını iyileştirecek bir bakış açısı ile gözden geçirmek.</a:t>
            </a:r>
            <a:endParaRPr lang="en-GB" sz="1800" dirty="0"/>
          </a:p>
          <a:p>
            <a:pPr marL="0" lvl="0" indent="0" algn="just">
              <a:buNone/>
            </a:pPr>
            <a:r>
              <a:rPr lang="en-US" sz="1800" b="1" dirty="0" err="1"/>
              <a:t>Gerekçe</a:t>
            </a:r>
            <a:r>
              <a:rPr lang="en-US" sz="1800" b="1" dirty="0"/>
              <a:t> </a:t>
            </a:r>
            <a:r>
              <a:rPr lang="en-US" sz="1800" b="1" dirty="0" err="1"/>
              <a:t>ve</a:t>
            </a:r>
            <a:r>
              <a:rPr lang="en-US" sz="1800" b="1" dirty="0"/>
              <a:t> </a:t>
            </a:r>
            <a:r>
              <a:rPr lang="en-US" sz="1800" b="1" dirty="0" err="1"/>
              <a:t>Kaynak</a:t>
            </a:r>
            <a:endParaRPr lang="en-US" sz="1800" b="1" dirty="0"/>
          </a:p>
          <a:p>
            <a:pPr lvl="0" algn="just"/>
            <a:r>
              <a:rPr lang="tr-TR" sz="1800" dirty="0"/>
              <a:t>Bakım teşvikleri; platform çalışanları, alışılmamış işlerde çalışanlar, serbest çalışanlar, vb. dâhil, mevcut yasa kapsamında olmayan grupları kapsayacak şekilde genişletilmelidir. </a:t>
            </a:r>
          </a:p>
          <a:p>
            <a:pPr lvl="0" algn="just"/>
            <a:r>
              <a:rPr lang="tr-TR" sz="1800" dirty="0"/>
              <a:t>Dijital teknolojiler ile yeni iş modellerinin gelişmesi çevrim içi platformların yükselişine ve “</a:t>
            </a:r>
            <a:r>
              <a:rPr lang="tr-TR" sz="1800" dirty="0" err="1"/>
              <a:t>crowd</a:t>
            </a:r>
            <a:r>
              <a:rPr lang="tr-TR" sz="1800" dirty="0"/>
              <a:t> </a:t>
            </a:r>
            <a:r>
              <a:rPr lang="tr-TR" sz="1800" dirty="0" err="1"/>
              <a:t>work</a:t>
            </a:r>
            <a:r>
              <a:rPr lang="tr-TR" sz="1800" dirty="0"/>
              <a:t>”, “</a:t>
            </a:r>
            <a:r>
              <a:rPr lang="tr-TR" sz="1800" dirty="0" err="1"/>
              <a:t>gig</a:t>
            </a:r>
            <a:r>
              <a:rPr lang="tr-TR" sz="1800" dirty="0"/>
              <a:t> </a:t>
            </a:r>
            <a:r>
              <a:rPr lang="tr-TR" sz="1800" dirty="0" err="1"/>
              <a:t>work</a:t>
            </a:r>
            <a:r>
              <a:rPr lang="tr-TR" sz="1800" dirty="0"/>
              <a:t>” ve diğer talep üzerine çalışma şekilleri gibi platform-ortamlı çalışmanın ortaya çıkmasına katkı yapmıştır. Bu işlerin çoğu, standart dışı istihdam veya serbest meslek şeklinde ve özellikle, aynı zamanda bakım teşviklerine ihtiyaç duyan «kendi hesabına çalışanlar» tarafından yapılmaktadır</a:t>
            </a:r>
            <a:r>
              <a:rPr lang="tr-TR" sz="1800" i="1" dirty="0"/>
              <a:t> (Ön Araştırma Atölye Çalışması).</a:t>
            </a:r>
            <a:endParaRPr lang="en-GB" sz="1800" dirty="0"/>
          </a:p>
        </p:txBody>
      </p:sp>
    </p:spTree>
    <p:extLst>
      <p:ext uri="{BB962C8B-B14F-4D97-AF65-F5344CB8AC3E}">
        <p14:creationId xmlns:p14="http://schemas.microsoft.com/office/powerpoint/2010/main" val="693811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5275B45-CF17-E54B-989B-7FB9A5240CF7}"/>
              </a:ext>
            </a:extLst>
          </p:cNvPr>
          <p:cNvGraphicFramePr>
            <a:graphicFrameLocks noGrp="1"/>
          </p:cNvGraphicFramePr>
          <p:nvPr>
            <p:ph idx="1"/>
          </p:nvPr>
        </p:nvGraphicFramePr>
        <p:xfrm>
          <a:off x="3849188" y="2055223"/>
          <a:ext cx="5049337" cy="40298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ontent Placeholder 1">
            <a:extLst>
              <a:ext uri="{FF2B5EF4-FFF2-40B4-BE49-F238E27FC236}">
                <a16:creationId xmlns:a16="http://schemas.microsoft.com/office/drawing/2014/main" id="{ABA7FD40-DA22-DC4E-BB47-8F63F8EB244F}"/>
              </a:ext>
            </a:extLst>
          </p:cNvPr>
          <p:cNvSpPr txBox="1">
            <a:spLocks/>
          </p:cNvSpPr>
          <p:nvPr/>
        </p:nvSpPr>
        <p:spPr>
          <a:xfrm>
            <a:off x="-287292" y="1370863"/>
            <a:ext cx="3306064" cy="518533"/>
          </a:xfrm>
          <a:prstGeom prst="roundRect">
            <a:avLst>
              <a:gd name="adj" fmla="val 50000"/>
            </a:avLst>
          </a:prstGeom>
        </p:spPr>
        <p:style>
          <a:lnRef idx="0">
            <a:schemeClr val="accent2"/>
          </a:lnRef>
          <a:fillRef idx="3">
            <a:schemeClr val="accent2"/>
          </a:fillRef>
          <a:effectRef idx="3">
            <a:schemeClr val="accent2"/>
          </a:effectRef>
          <a:fontRef idx="minor">
            <a:schemeClr val="lt1"/>
          </a:fontRef>
        </p:style>
        <p:txBody>
          <a:bodyPr vert="horz" wrap="none" lIns="720000" tIns="36000" rIns="216000" bIns="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2400" b="0" i="0" u="none" strike="noStrike" kern="1200" cap="none" spc="0" normalizeH="0" baseline="0" noProof="0" dirty="0">
                <a:ln w="0"/>
                <a:solidFill>
                  <a:srgbClr val="E7E6E6"/>
                </a:solidFill>
                <a:effectLst>
                  <a:outerShdw blurRad="50800" dist="38100" dir="2700000" algn="tl" rotWithShape="0">
                    <a:prstClr val="black">
                      <a:alpha val="40000"/>
                    </a:prstClr>
                  </a:outerShdw>
                </a:effectLst>
                <a:uLnTx/>
                <a:uFillTx/>
                <a:latin typeface="Arial Black" panose="020B0A04020102020204"/>
                <a:ea typeface="+mn-ea"/>
                <a:cs typeface="+mn-cs"/>
              </a:rPr>
              <a:t>ÇALIŞMALAR</a:t>
            </a:r>
            <a:endParaRPr kumimoji="0" lang="tr-TR" sz="1800" b="0" i="0" u="none" strike="noStrike" kern="1200" cap="none" spc="0" normalizeH="0" baseline="0" noProof="0" dirty="0">
              <a:ln w="0"/>
              <a:solidFill>
                <a:srgbClr val="E7E6E6"/>
              </a:solidFill>
              <a:effectLst>
                <a:outerShdw blurRad="50800" dist="38100" dir="2700000" algn="tl" rotWithShape="0">
                  <a:prstClr val="black">
                    <a:alpha val="40000"/>
                  </a:prstClr>
                </a:outerShdw>
              </a:effectLst>
              <a:uLnTx/>
              <a:uFillTx/>
              <a:latin typeface="Arial Black" panose="020B0A04020102020204"/>
              <a:ea typeface="+mn-ea"/>
              <a:cs typeface="+mn-cs"/>
            </a:endParaRPr>
          </a:p>
        </p:txBody>
      </p:sp>
      <p:sp>
        <p:nvSpPr>
          <p:cNvPr id="11" name="TextBox 10">
            <a:extLst>
              <a:ext uri="{FF2B5EF4-FFF2-40B4-BE49-F238E27FC236}">
                <a16:creationId xmlns:a16="http://schemas.microsoft.com/office/drawing/2014/main" id="{90D17994-0EAF-364F-8C3D-D126B303B7EA}"/>
              </a:ext>
            </a:extLst>
          </p:cNvPr>
          <p:cNvSpPr txBox="1"/>
          <p:nvPr/>
        </p:nvSpPr>
        <p:spPr>
          <a:xfrm>
            <a:off x="843911" y="2055223"/>
            <a:ext cx="3249117"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2400" b="1" i="0" u="none" strike="noStrike" kern="1200" cap="none" spc="0" normalizeH="0" baseline="0" noProof="0" dirty="0">
                <a:ln>
                  <a:noFill/>
                </a:ln>
                <a:solidFill>
                  <a:srgbClr val="682979"/>
                </a:solidFill>
                <a:effectLst/>
                <a:uLnTx/>
                <a:uFillTx/>
                <a:latin typeface="Arial" panose="020B0604020202020204"/>
                <a:ea typeface="+mn-ea"/>
                <a:cs typeface="+mn-cs"/>
              </a:rPr>
              <a:t>Yöntem: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800" b="0" i="0" u="none" strike="noStrike" kern="1200" cap="none" spc="0" normalizeH="0" baseline="0" noProof="0" dirty="0">
                <a:ln>
                  <a:noFill/>
                </a:ln>
                <a:solidFill>
                  <a:srgbClr val="000000"/>
                </a:solidFill>
                <a:effectLst/>
                <a:uLnTx/>
                <a:uFillTx/>
                <a:latin typeface="Arial" panose="020B0604020202020204"/>
                <a:ea typeface="+mn-ea"/>
                <a:cs typeface="+mn-cs"/>
              </a:rPr>
              <a:t>Masa başı araştırması + paydaş toplantıları ve çalıştayları + yüz yüze görüşmeler + analiz + raporlar</a:t>
            </a:r>
          </a:p>
        </p:txBody>
      </p:sp>
      <p:pic>
        <p:nvPicPr>
          <p:cNvPr id="12" name="Picture 11">
            <a:extLst>
              <a:ext uri="{FF2B5EF4-FFF2-40B4-BE49-F238E27FC236}">
                <a16:creationId xmlns:a16="http://schemas.microsoft.com/office/drawing/2014/main" id="{7177A56A-CBAB-D144-9A45-E04ED03AB33D}"/>
              </a:ext>
            </a:extLst>
          </p:cNvPr>
          <p:cNvPicPr>
            <a:picLocks noChangeAspect="1"/>
          </p:cNvPicPr>
          <p:nvPr/>
        </p:nvPicPr>
        <p:blipFill>
          <a:blip r:embed="rId7"/>
          <a:stretch>
            <a:fillRect/>
          </a:stretch>
        </p:blipFill>
        <p:spPr>
          <a:xfrm>
            <a:off x="-620224" y="1100137"/>
            <a:ext cx="1063466" cy="1063466"/>
          </a:xfrm>
          <a:prstGeom prst="rect">
            <a:avLst/>
          </a:prstGeom>
          <a:effectLst>
            <a:outerShdw blurRad="50800" dist="38100" dir="2700000" algn="tl" rotWithShape="0">
              <a:prstClr val="black">
                <a:alpha val="73712"/>
              </a:prstClr>
            </a:outerShdw>
          </a:effectLst>
        </p:spPr>
      </p:pic>
      <p:sp>
        <p:nvSpPr>
          <p:cNvPr id="6" name="Flowchart: Process 5">
            <a:extLst>
              <a:ext uri="{FF2B5EF4-FFF2-40B4-BE49-F238E27FC236}">
                <a16:creationId xmlns:a16="http://schemas.microsoft.com/office/drawing/2014/main" id="{3EE23682-57D9-43E5-AAE0-47EED88BEDD7}"/>
              </a:ext>
            </a:extLst>
          </p:cNvPr>
          <p:cNvSpPr/>
          <p:nvPr/>
        </p:nvSpPr>
        <p:spPr>
          <a:xfrm>
            <a:off x="4303171" y="3160171"/>
            <a:ext cx="537658" cy="537658"/>
          </a:xfrm>
          <a:prstGeom prst="flowChartProcess">
            <a:avLst/>
          </a:prstGeom>
          <a:blipFill dpi="0" rotWithShape="1">
            <a:blip r:embed="rId8"/>
            <a:srcRect/>
            <a:stretch>
              <a:fillRect l="4513" t="32226" r="5567" b="31806"/>
            </a:stretch>
          </a:blipFill>
          <a:ln>
            <a:noFill/>
          </a:ln>
          <a:effectLst/>
        </p:spPr>
      </p:sp>
    </p:spTree>
    <p:extLst>
      <p:ext uri="{BB962C8B-B14F-4D97-AF65-F5344CB8AC3E}">
        <p14:creationId xmlns:p14="http://schemas.microsoft.com/office/powerpoint/2010/main" val="30473743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9B3A71-BFB1-48A2-A1CF-A094AF1E5C5E}"/>
              </a:ext>
            </a:extLst>
          </p:cNvPr>
          <p:cNvSpPr>
            <a:spLocks noGrp="1"/>
          </p:cNvSpPr>
          <p:nvPr>
            <p:ph idx="1"/>
          </p:nvPr>
        </p:nvSpPr>
        <p:spPr>
          <a:xfrm>
            <a:off x="69667" y="1097279"/>
            <a:ext cx="8961121" cy="5103223"/>
          </a:xfrm>
        </p:spPr>
        <p:txBody>
          <a:bodyPr>
            <a:normAutofit/>
          </a:bodyPr>
          <a:lstStyle/>
          <a:p>
            <a:pPr marL="0" indent="0">
              <a:buNone/>
            </a:pPr>
            <a:r>
              <a:rPr lang="tr-TR" sz="2200" b="1" dirty="0"/>
              <a:t>BAKIM POLİTİKALARI</a:t>
            </a:r>
          </a:p>
          <a:p>
            <a:pPr marL="0" indent="0">
              <a:buNone/>
            </a:pPr>
            <a:r>
              <a:rPr lang="en-US" sz="2000" b="1" u="sng" dirty="0" err="1"/>
              <a:t>Öneri</a:t>
            </a:r>
            <a:r>
              <a:rPr lang="en-US" sz="2000" b="1" u="sng" dirty="0"/>
              <a:t> </a:t>
            </a:r>
            <a:r>
              <a:rPr lang="en-GB" sz="2000" b="1" u="sng" dirty="0"/>
              <a:t>16: </a:t>
            </a:r>
            <a:endParaRPr lang="en-GB" sz="2000" dirty="0"/>
          </a:p>
          <a:p>
            <a:pPr lvl="0" algn="just"/>
            <a:r>
              <a:rPr lang="tr-TR" sz="2000" dirty="0"/>
              <a:t>İş dünyasında kadınlara yönelik şiddeti önleyecek ve ele alacak ve aynı zamanda, kıdem tazminatı, ücretli/ücretsiz izin, iş bulma, uzaktan çalışma, ödenek ve gelir desteği, vb. almaları dâhil olmak üzere, şiddete maruz kalmış kadınların istihdamına destek verecek kapsayıcı, bütünleşmiş ve cinsiyet eşitliğine dayalı bir yaklaşım benimseyerek değerlendirmek.</a:t>
            </a:r>
            <a:endParaRPr lang="en-GB" sz="2000" dirty="0"/>
          </a:p>
          <a:p>
            <a:pPr marL="0" lvl="0" indent="0" algn="just">
              <a:buNone/>
            </a:pPr>
            <a:r>
              <a:rPr lang="en-GB" sz="2000" b="1" dirty="0" err="1"/>
              <a:t>Vaka</a:t>
            </a:r>
            <a:r>
              <a:rPr lang="en-GB" sz="2000" b="1" dirty="0"/>
              <a:t> </a:t>
            </a:r>
            <a:r>
              <a:rPr lang="en-GB" sz="2000" b="1" dirty="0" err="1"/>
              <a:t>Çalışması</a:t>
            </a:r>
            <a:r>
              <a:rPr lang="en-GB" sz="2000" b="1" dirty="0"/>
              <a:t>:</a:t>
            </a:r>
          </a:p>
          <a:p>
            <a:pPr marL="0" indent="0" algn="just">
              <a:buNone/>
            </a:pPr>
            <a:r>
              <a:rPr lang="tr-TR" sz="2000" dirty="0"/>
              <a:t>Vaka No 6</a:t>
            </a:r>
            <a:r>
              <a:rPr lang="en-GB" sz="2000" dirty="0"/>
              <a:t> - </a:t>
            </a:r>
            <a:r>
              <a:rPr lang="tr-TR" sz="2000" dirty="0"/>
              <a:t>Finlandiya:  İş </a:t>
            </a:r>
            <a:r>
              <a:rPr lang="en-GB" sz="2000" dirty="0"/>
              <a:t>s</a:t>
            </a:r>
            <a:r>
              <a:rPr lang="tr-TR" sz="2000" dirty="0"/>
              <a:t>ağlığı ve </a:t>
            </a:r>
            <a:r>
              <a:rPr lang="en-GB" sz="2000" dirty="0"/>
              <a:t>g</a:t>
            </a:r>
            <a:r>
              <a:rPr lang="tr-TR" sz="2000" dirty="0" err="1"/>
              <a:t>üvenliği</a:t>
            </a:r>
            <a:r>
              <a:rPr lang="tr-TR" sz="2000" dirty="0"/>
              <a:t> politikaları ve farkındalık artırma yoluyla rehberlik ve yardım</a:t>
            </a:r>
            <a:endParaRPr lang="en-GB" sz="2000" dirty="0"/>
          </a:p>
          <a:p>
            <a:pPr marL="0" indent="0">
              <a:buNone/>
            </a:pPr>
            <a:r>
              <a:rPr lang="en-US" sz="2000" b="1" dirty="0" err="1"/>
              <a:t>Gerekçe</a:t>
            </a:r>
            <a:r>
              <a:rPr lang="en-US" sz="2000" b="1" dirty="0"/>
              <a:t> </a:t>
            </a:r>
            <a:r>
              <a:rPr lang="en-US" sz="2000" b="1" dirty="0" err="1"/>
              <a:t>ve</a:t>
            </a:r>
            <a:r>
              <a:rPr lang="en-US" sz="2000" b="1" dirty="0"/>
              <a:t> </a:t>
            </a:r>
            <a:r>
              <a:rPr lang="en-US" sz="2000" b="1" dirty="0" err="1"/>
              <a:t>Kaynak</a:t>
            </a:r>
            <a:endParaRPr lang="en-US" sz="2000" b="1" dirty="0"/>
          </a:p>
          <a:p>
            <a:pPr lvl="0" algn="just"/>
            <a:r>
              <a:rPr lang="tr-TR" sz="2000" dirty="0"/>
              <a:t>Şiddete maruz kalan kadınlar daha fazla korunmalıdır (kıdem tazminatı, ücretli/ücretsiz izin, iş bulma, uzaktan çalışma, ödenek ve gelir desteği, vb.)</a:t>
            </a:r>
            <a:r>
              <a:rPr lang="tr-TR" sz="2000" i="1" dirty="0"/>
              <a:t> (Ön Araştırma Atölye Çalışması).</a:t>
            </a:r>
            <a:endParaRPr lang="en-GB" sz="2000" dirty="0"/>
          </a:p>
        </p:txBody>
      </p:sp>
    </p:spTree>
    <p:extLst>
      <p:ext uri="{BB962C8B-B14F-4D97-AF65-F5344CB8AC3E}">
        <p14:creationId xmlns:p14="http://schemas.microsoft.com/office/powerpoint/2010/main" val="25333216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2549" y="1198881"/>
            <a:ext cx="8891451" cy="4927600"/>
          </a:xfrm>
        </p:spPr>
        <p:txBody>
          <a:bodyPr>
            <a:normAutofit/>
          </a:bodyPr>
          <a:lstStyle/>
          <a:p>
            <a:pPr marL="0" indent="0">
              <a:buNone/>
            </a:pPr>
            <a:r>
              <a:rPr lang="tr-TR" sz="2000" b="1" u="sng" dirty="0"/>
              <a:t>Vaka No 6</a:t>
            </a:r>
            <a:r>
              <a:rPr lang="en-GB" sz="2000" b="1" u="sng" dirty="0"/>
              <a:t> - </a:t>
            </a:r>
            <a:r>
              <a:rPr lang="tr-TR" sz="2000" b="1" u="sng" dirty="0"/>
              <a:t>İş Sağlığı ve Güvenliği </a:t>
            </a:r>
            <a:r>
              <a:rPr lang="en-GB" sz="2000" b="1" u="sng" dirty="0"/>
              <a:t>P</a:t>
            </a:r>
            <a:r>
              <a:rPr lang="tr-TR" sz="2000" b="1" u="sng" dirty="0" err="1"/>
              <a:t>olitikaları</a:t>
            </a:r>
            <a:r>
              <a:rPr lang="tr-TR" sz="2000" b="1" u="sng" dirty="0"/>
              <a:t> ve </a:t>
            </a:r>
            <a:r>
              <a:rPr lang="en-GB" sz="2000" b="1" u="sng" dirty="0"/>
              <a:t>F</a:t>
            </a:r>
            <a:r>
              <a:rPr lang="tr-TR" sz="2000" b="1" u="sng" dirty="0" err="1"/>
              <a:t>arkındalık</a:t>
            </a:r>
            <a:r>
              <a:rPr lang="tr-TR" sz="2000" b="1" u="sng" dirty="0"/>
              <a:t> </a:t>
            </a:r>
            <a:r>
              <a:rPr lang="en-GB" sz="2000" b="1" u="sng" dirty="0"/>
              <a:t>A</a:t>
            </a:r>
            <a:r>
              <a:rPr lang="tr-TR" sz="2000" b="1" u="sng" dirty="0" err="1"/>
              <a:t>rtırma</a:t>
            </a:r>
            <a:r>
              <a:rPr lang="tr-TR" sz="2000" b="1" u="sng" dirty="0"/>
              <a:t> </a:t>
            </a:r>
            <a:r>
              <a:rPr lang="en-GB" sz="2000" b="1" u="sng" dirty="0"/>
              <a:t>Y</a:t>
            </a:r>
            <a:r>
              <a:rPr lang="tr-TR" sz="2000" b="1" u="sng" dirty="0" err="1"/>
              <a:t>oluyla</a:t>
            </a:r>
            <a:r>
              <a:rPr lang="tr-TR" sz="2000" b="1" u="sng" dirty="0"/>
              <a:t> </a:t>
            </a:r>
            <a:r>
              <a:rPr lang="en-GB" sz="2000" b="1" u="sng" dirty="0"/>
              <a:t>R</a:t>
            </a:r>
            <a:r>
              <a:rPr lang="tr-TR" sz="2000" b="1" u="sng" dirty="0" err="1"/>
              <a:t>ehberlik</a:t>
            </a:r>
            <a:r>
              <a:rPr lang="tr-TR" sz="2000" b="1" u="sng" dirty="0"/>
              <a:t> ve </a:t>
            </a:r>
            <a:r>
              <a:rPr lang="en-GB" sz="2000" b="1" u="sng" dirty="0"/>
              <a:t>Y</a:t>
            </a:r>
            <a:r>
              <a:rPr lang="tr-TR" sz="2000" b="1" u="sng" dirty="0"/>
              <a:t>ardım (Finlandiya)</a:t>
            </a:r>
            <a:endParaRPr lang="en-GB" sz="2000" u="sng" dirty="0"/>
          </a:p>
          <a:p>
            <a:pPr lvl="0" algn="just"/>
            <a:r>
              <a:rPr lang="tr-TR" sz="1600" dirty="0"/>
              <a:t>Milli bir İş Sağlığı ve Güvenliği politikası kapsamında, çalışmanın çalışanların fiziksel ve zihinsel kabiliyetlerine uydurulması ve şikâyetçilere karşı misillemelerden korunması zorunludur. Üçüncü taraf şiddeti, gece çalışması ve izole yerlerde çalışma açılarından koruyucu ve telafi edici önlemler uygulanmaktadır.</a:t>
            </a:r>
            <a:endParaRPr lang="en-GB" sz="1600" dirty="0"/>
          </a:p>
          <a:p>
            <a:pPr lvl="0" algn="just"/>
            <a:r>
              <a:rPr lang="tr-TR" sz="1600" dirty="0"/>
              <a:t>Çalışma müfettişleri, iş hayatındaki şiddet ve tacizi araştırırlar. Çalışma müfettişleri, şirket ziyaretlerini yapmadan önce, çalışanlara, sağlık ve emniyetlerinin iş yerinde şiddet veya şiddet tehdidi ile tehlikede olup olmadığını soran bir anket verirler. Bu ankete verilen cevaplar, müfettişlerin ziyaretlerine odaklanmalarına yardımcı olarak, iş yeri sorunlarını ele almada işverene rehberlik sunma fırsatı verir.</a:t>
            </a:r>
            <a:endParaRPr lang="en-GB" sz="1600" dirty="0"/>
          </a:p>
          <a:p>
            <a:pPr lvl="0" algn="just"/>
            <a:r>
              <a:rPr lang="tr-TR" sz="1600" dirty="0"/>
              <a:t>Adalet Bakanlığı, ayrımcılık, zorbalık ve tacizle mücadelede 600’den fazla çalışan toplumunu bir araya getirerek, “Eşitlik Önceliktir” projesinin parçası olarak bir “Ayrımcılık Yapılmayan Bölge” kampanyası başlatmıştır. Program, taciz ve ayrımcılıkla mücadelede hakkında bilgi veren bir çevrim içi formu doldurmalarının </a:t>
            </a:r>
            <a:r>
              <a:rPr lang="tr-TR" sz="1600" dirty="0">
                <a:highlight>
                  <a:srgbClr val="FFFF00"/>
                </a:highlight>
              </a:rPr>
              <a:t>ardından</a:t>
            </a:r>
            <a:r>
              <a:rPr lang="tr-TR" sz="1600" dirty="0"/>
              <a:t>, katılımcı topluluklara iş yerlerinde asılacak bir “Ayrımcılık Yapılmayan Bölge” tabelası vermektedir. Çevrim içi formu doldurup, tabelayı asarak, işverenler iş yerlerinin “ayrımcılık yapılmayan bölge” olacağını beyan ederler.</a:t>
            </a:r>
            <a:endParaRPr lang="en-GB" sz="1600" dirty="0"/>
          </a:p>
          <a:p>
            <a:endParaRPr lang="en-GB" dirty="0"/>
          </a:p>
        </p:txBody>
      </p:sp>
    </p:spTree>
    <p:extLst>
      <p:ext uri="{BB962C8B-B14F-4D97-AF65-F5344CB8AC3E}">
        <p14:creationId xmlns:p14="http://schemas.microsoft.com/office/powerpoint/2010/main" val="2192789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07027" y="3245395"/>
            <a:ext cx="7886700" cy="603793"/>
          </a:xfrm>
        </p:spPr>
        <p:txBody>
          <a:bodyPr>
            <a:normAutofit/>
          </a:bodyPr>
          <a:lstStyle/>
          <a:p>
            <a:pPr marL="0" indent="0" algn="ctr">
              <a:buNone/>
            </a:pPr>
            <a:r>
              <a:rPr lang="en-GB" b="1" dirty="0"/>
              <a:t>TEŞEKKÜR EDERİZ!</a:t>
            </a:r>
          </a:p>
        </p:txBody>
      </p:sp>
    </p:spTree>
    <p:extLst>
      <p:ext uri="{BB962C8B-B14F-4D97-AF65-F5344CB8AC3E}">
        <p14:creationId xmlns:p14="http://schemas.microsoft.com/office/powerpoint/2010/main" val="211581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D7A570-1C7E-4FC3-8CD3-25A05CB16F22}"/>
              </a:ext>
            </a:extLst>
          </p:cNvPr>
          <p:cNvSpPr>
            <a:spLocks noGrp="1"/>
          </p:cNvSpPr>
          <p:nvPr>
            <p:ph idx="1"/>
          </p:nvPr>
        </p:nvSpPr>
        <p:spPr/>
        <p:txBody>
          <a:bodyPr>
            <a:normAutofit lnSpcReduction="10000"/>
          </a:bodyPr>
          <a:lstStyle/>
          <a:p>
            <a:pPr marL="0" indent="0">
              <a:buNone/>
            </a:pPr>
            <a:r>
              <a:rPr lang="en-US" sz="2400" b="1" dirty="0" err="1"/>
              <a:t>Bugüne</a:t>
            </a:r>
            <a:r>
              <a:rPr lang="en-US" sz="2400" b="1" dirty="0"/>
              <a:t> Kadar Olan </a:t>
            </a:r>
            <a:r>
              <a:rPr lang="en-US" sz="2400" b="1" dirty="0" err="1"/>
              <a:t>Gelişmeler</a:t>
            </a:r>
            <a:endParaRPr lang="en-US" sz="2400" b="1" dirty="0"/>
          </a:p>
          <a:p>
            <a:pPr algn="just"/>
            <a:r>
              <a:rPr lang="en-US" sz="2000" dirty="0" err="1"/>
              <a:t>Uluslararası</a:t>
            </a:r>
            <a:r>
              <a:rPr lang="en-US" sz="2000" dirty="0"/>
              <a:t> ve </a:t>
            </a:r>
            <a:r>
              <a:rPr lang="en-US" sz="2000" dirty="0" err="1"/>
              <a:t>Türkiye</a:t>
            </a:r>
            <a:r>
              <a:rPr lang="en-US" sz="2000" dirty="0"/>
              <a:t> </a:t>
            </a:r>
            <a:r>
              <a:rPr lang="en-US" sz="2000" dirty="0" err="1"/>
              <a:t>perspektifleri</a:t>
            </a:r>
            <a:r>
              <a:rPr lang="en-US" sz="2000" dirty="0"/>
              <a:t> </a:t>
            </a:r>
            <a:r>
              <a:rPr lang="en-US" sz="2000" dirty="0" err="1"/>
              <a:t>dikkate</a:t>
            </a:r>
            <a:r>
              <a:rPr lang="en-US" sz="2000" dirty="0"/>
              <a:t> </a:t>
            </a:r>
            <a:r>
              <a:rPr lang="en-US" sz="2000" dirty="0" err="1"/>
              <a:t>alınarak</a:t>
            </a:r>
            <a:r>
              <a:rPr lang="en-US" sz="2000" dirty="0"/>
              <a:t>, </a:t>
            </a:r>
            <a:r>
              <a:rPr lang="en-US" sz="2000" dirty="0" err="1"/>
              <a:t>kapsamlı</a:t>
            </a:r>
            <a:r>
              <a:rPr lang="en-US" sz="2000" dirty="0"/>
              <a:t> </a:t>
            </a:r>
            <a:r>
              <a:rPr lang="en-US" sz="2000" dirty="0" err="1"/>
              <a:t>şekilde</a:t>
            </a:r>
            <a:r>
              <a:rPr lang="en-US" sz="2000" dirty="0"/>
              <a:t> </a:t>
            </a:r>
            <a:r>
              <a:rPr lang="en-US" sz="2000" dirty="0" err="1"/>
              <a:t>masabaşı</a:t>
            </a:r>
            <a:r>
              <a:rPr lang="en-US" sz="2000" dirty="0"/>
              <a:t> </a:t>
            </a:r>
            <a:r>
              <a:rPr lang="en-US" sz="2000" dirty="0" err="1"/>
              <a:t>araştırmaları</a:t>
            </a:r>
            <a:endParaRPr lang="en-US" sz="2000" dirty="0"/>
          </a:p>
          <a:p>
            <a:pPr algn="just"/>
            <a:r>
              <a:rPr lang="en-US" sz="2000" dirty="0" err="1"/>
              <a:t>Paydaşlarla</a:t>
            </a:r>
            <a:r>
              <a:rPr lang="en-US" sz="2000" dirty="0"/>
              <a:t> </a:t>
            </a:r>
            <a:r>
              <a:rPr lang="en-US" sz="2000" dirty="0" err="1"/>
              <a:t>toplantılar</a:t>
            </a:r>
            <a:endParaRPr lang="en-US" sz="2000" dirty="0"/>
          </a:p>
          <a:p>
            <a:pPr algn="just"/>
            <a:r>
              <a:rPr lang="en-US" sz="2000" dirty="0" err="1"/>
              <a:t>Ön-Çalıştay</a:t>
            </a:r>
            <a:r>
              <a:rPr lang="en-US" sz="2000" dirty="0"/>
              <a:t> </a:t>
            </a:r>
          </a:p>
          <a:p>
            <a:pPr algn="just"/>
            <a:r>
              <a:rPr lang="en-US" sz="2000" dirty="0"/>
              <a:t>5 </a:t>
            </a:r>
            <a:r>
              <a:rPr lang="en-US" sz="2000" dirty="0" err="1"/>
              <a:t>ilde</a:t>
            </a:r>
            <a:r>
              <a:rPr lang="en-US" sz="2000" dirty="0"/>
              <a:t> 5</a:t>
            </a:r>
            <a:r>
              <a:rPr lang="tr-TR" sz="2000" dirty="0"/>
              <a:t>46 </a:t>
            </a:r>
            <a:r>
              <a:rPr lang="en-US" sz="2000" dirty="0" err="1"/>
              <a:t>yüzyüze</a:t>
            </a:r>
            <a:r>
              <a:rPr lang="en-US" sz="2000" dirty="0"/>
              <a:t> </a:t>
            </a:r>
            <a:r>
              <a:rPr lang="en-US" sz="2000" dirty="0" err="1"/>
              <a:t>görüşme</a:t>
            </a:r>
            <a:r>
              <a:rPr lang="en-US" sz="2000" dirty="0"/>
              <a:t> (Ankara; Izmir; Adana; Bursa; Istanbul)</a:t>
            </a:r>
          </a:p>
          <a:p>
            <a:pPr algn="just"/>
            <a:r>
              <a:rPr lang="en-US" sz="2000" dirty="0" err="1"/>
              <a:t>Detaylı</a:t>
            </a:r>
            <a:r>
              <a:rPr lang="en-US" sz="2000" dirty="0"/>
              <a:t> </a:t>
            </a:r>
            <a:r>
              <a:rPr lang="en-US" sz="2000" dirty="0" err="1"/>
              <a:t>analiz</a:t>
            </a:r>
            <a:endParaRPr lang="en-US" sz="2000" dirty="0"/>
          </a:p>
          <a:p>
            <a:pPr marL="0" indent="0">
              <a:buNone/>
            </a:pPr>
            <a:endParaRPr lang="en-US" sz="2000" dirty="0"/>
          </a:p>
          <a:p>
            <a:pPr marL="0" indent="0">
              <a:buNone/>
            </a:pPr>
            <a:r>
              <a:rPr lang="tr-TR" sz="2400" b="1" dirty="0"/>
              <a:t>Yapılacak Çalışmalar</a:t>
            </a:r>
            <a:endParaRPr lang="en-US" sz="2400" b="1" dirty="0"/>
          </a:p>
          <a:p>
            <a:r>
              <a:rPr lang="en-US" sz="2100" dirty="0" err="1"/>
              <a:t>Sonuç</a:t>
            </a:r>
            <a:r>
              <a:rPr lang="en-US" sz="2100" dirty="0"/>
              <a:t> </a:t>
            </a:r>
            <a:r>
              <a:rPr lang="en-US" sz="2100" dirty="0" err="1"/>
              <a:t>Çalıştayı</a:t>
            </a:r>
            <a:r>
              <a:rPr lang="en-US" sz="2100" dirty="0"/>
              <a:t> –</a:t>
            </a:r>
            <a:r>
              <a:rPr lang="tr-TR" sz="2100" dirty="0"/>
              <a:t> </a:t>
            </a:r>
            <a:r>
              <a:rPr lang="en-US" sz="2100" dirty="0" err="1"/>
              <a:t>politika</a:t>
            </a:r>
            <a:r>
              <a:rPr lang="en-US" sz="2100" dirty="0"/>
              <a:t> </a:t>
            </a:r>
            <a:r>
              <a:rPr lang="en-US" sz="2100" dirty="0" err="1"/>
              <a:t>yapıcılar</a:t>
            </a:r>
            <a:r>
              <a:rPr lang="en-US" sz="2100" dirty="0"/>
              <a:t> </a:t>
            </a:r>
            <a:r>
              <a:rPr lang="en-US" sz="2100" dirty="0" err="1"/>
              <a:t>için</a:t>
            </a:r>
            <a:r>
              <a:rPr lang="en-US" sz="2100" dirty="0"/>
              <a:t> </a:t>
            </a:r>
            <a:r>
              <a:rPr lang="en-US" sz="2100" dirty="0" err="1"/>
              <a:t>taslak</a:t>
            </a:r>
            <a:r>
              <a:rPr lang="en-US" sz="2100" dirty="0"/>
              <a:t> </a:t>
            </a:r>
            <a:r>
              <a:rPr lang="en-US" sz="2100" dirty="0" err="1"/>
              <a:t>öneriler</a:t>
            </a:r>
            <a:endParaRPr lang="en-US" sz="2100" dirty="0"/>
          </a:p>
          <a:p>
            <a:r>
              <a:rPr lang="en-US" sz="2100" dirty="0"/>
              <a:t>Geri </a:t>
            </a:r>
            <a:r>
              <a:rPr lang="en-US" sz="2100" dirty="0" err="1"/>
              <a:t>bildirimlerin</a:t>
            </a:r>
            <a:r>
              <a:rPr lang="en-US" sz="2100" dirty="0"/>
              <a:t> final </a:t>
            </a:r>
            <a:r>
              <a:rPr lang="en-US" sz="2100" dirty="0" err="1"/>
              <a:t>raporuna</a:t>
            </a:r>
            <a:r>
              <a:rPr lang="en-US" sz="2100" dirty="0"/>
              <a:t> </a:t>
            </a:r>
            <a:r>
              <a:rPr lang="en-US" sz="2100" dirty="0" err="1"/>
              <a:t>dahil</a:t>
            </a:r>
            <a:r>
              <a:rPr lang="en-US" sz="2100" dirty="0"/>
              <a:t> </a:t>
            </a:r>
            <a:r>
              <a:rPr lang="en-US" sz="2100" dirty="0" err="1"/>
              <a:t>edilmesi</a:t>
            </a:r>
            <a:endParaRPr lang="en-US" sz="2100" dirty="0"/>
          </a:p>
          <a:p>
            <a:r>
              <a:rPr lang="en-US" sz="2100" dirty="0" err="1"/>
              <a:t>Sonuçların</a:t>
            </a:r>
            <a:r>
              <a:rPr lang="en-US" sz="2100" dirty="0"/>
              <a:t> </a:t>
            </a:r>
            <a:r>
              <a:rPr lang="en-US" sz="2100" dirty="0" err="1"/>
              <a:t>paylaşılması</a:t>
            </a:r>
            <a:endParaRPr lang="en-US" sz="2100" dirty="0"/>
          </a:p>
        </p:txBody>
      </p:sp>
    </p:spTree>
    <p:extLst>
      <p:ext uri="{BB962C8B-B14F-4D97-AF65-F5344CB8AC3E}">
        <p14:creationId xmlns:p14="http://schemas.microsoft.com/office/powerpoint/2010/main" val="2864063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53526" y="2705492"/>
            <a:ext cx="4887894" cy="2545237"/>
          </a:xfrm>
          <a:prstGeom prst="rect">
            <a:avLst/>
          </a:prstGeom>
        </p:spPr>
        <p:txBody>
          <a:bodyPr>
            <a:normAutofit fontScale="90000"/>
          </a:bodyPr>
          <a:lstStyle/>
          <a:p>
            <a:br>
              <a:rPr lang="en-US" altLang="en-US" sz="3200" b="1" dirty="0"/>
            </a:br>
            <a:br>
              <a:rPr lang="en-US" altLang="en-US" sz="3200" b="1" dirty="0"/>
            </a:br>
            <a:r>
              <a:rPr lang="en-US" altLang="en-US" sz="3200" b="1" dirty="0"/>
              <a:t> </a:t>
            </a:r>
            <a:br>
              <a:rPr lang="en-US" altLang="en-US" sz="3200" b="1" dirty="0"/>
            </a:br>
            <a:br>
              <a:rPr lang="en-US" altLang="en-US" sz="3200" b="1" dirty="0"/>
            </a:br>
            <a:br>
              <a:rPr lang="en-US" altLang="en-US" sz="3200" b="1" dirty="0"/>
            </a:br>
            <a:br>
              <a:rPr lang="en-US" altLang="en-US" sz="3200" b="1" dirty="0"/>
            </a:br>
            <a:br>
              <a:rPr lang="en-US" altLang="en-US" sz="3200" b="1" dirty="0"/>
            </a:br>
            <a:br>
              <a:rPr lang="en-US" altLang="en-US" sz="3200" b="1" dirty="0"/>
            </a:br>
            <a:r>
              <a:rPr lang="en-US" altLang="en-US" sz="3200" b="1" dirty="0" err="1"/>
              <a:t>Etki</a:t>
            </a:r>
            <a:r>
              <a:rPr lang="en-US" altLang="en-US" sz="3200" b="1" dirty="0"/>
              <a:t> </a:t>
            </a:r>
            <a:r>
              <a:rPr lang="en-US" altLang="en-US" sz="3200" b="1" dirty="0" err="1"/>
              <a:t>Analizi</a:t>
            </a:r>
            <a:r>
              <a:rPr lang="en-US" altLang="en-US" sz="3200" b="1" dirty="0"/>
              <a:t> </a:t>
            </a:r>
            <a:r>
              <a:rPr lang="en-US" altLang="en-US" sz="3200" b="1" dirty="0" err="1"/>
              <a:t>Raporu</a:t>
            </a:r>
            <a:br>
              <a:rPr lang="en-US" altLang="en-US" sz="3200" b="1" dirty="0"/>
            </a:br>
            <a:br>
              <a:rPr lang="en-US" altLang="en-US" sz="3200" b="1" dirty="0"/>
            </a:br>
            <a:r>
              <a:rPr lang="en-US" altLang="en-US" sz="3200" b="1" dirty="0" err="1"/>
              <a:t>Sonuç</a:t>
            </a:r>
            <a:r>
              <a:rPr lang="en-US" altLang="en-US" sz="3200" b="1" dirty="0"/>
              <a:t> </a:t>
            </a:r>
            <a:r>
              <a:rPr lang="en-US" altLang="en-US" sz="3200" b="1" dirty="0" err="1"/>
              <a:t>Çalıştayı</a:t>
            </a:r>
            <a:br>
              <a:rPr lang="en-US" altLang="en-US" sz="3200" b="1" dirty="0"/>
            </a:br>
            <a:r>
              <a:rPr lang="en-US" altLang="en-US" sz="3200" b="1" dirty="0"/>
              <a:t>(</a:t>
            </a:r>
            <a:r>
              <a:rPr lang="en-US" altLang="en-US" sz="3200" b="1" dirty="0" err="1"/>
              <a:t>Metodoloji</a:t>
            </a:r>
            <a:r>
              <a:rPr lang="en-US" altLang="en-US" sz="3200" b="1" dirty="0"/>
              <a:t>)</a:t>
            </a:r>
            <a:br>
              <a:rPr lang="en-US" altLang="en-US" sz="3200" b="1" dirty="0"/>
            </a:br>
            <a:endParaRPr lang="en-US" sz="3200" dirty="0"/>
          </a:p>
        </p:txBody>
      </p:sp>
      <p:sp>
        <p:nvSpPr>
          <p:cNvPr id="3" name="Subtitle 2"/>
          <p:cNvSpPr>
            <a:spLocks noGrp="1"/>
          </p:cNvSpPr>
          <p:nvPr>
            <p:ph type="subTitle" idx="1"/>
          </p:nvPr>
        </p:nvSpPr>
        <p:spPr>
          <a:xfrm>
            <a:off x="4224128" y="5088967"/>
            <a:ext cx="4717291" cy="1404084"/>
          </a:xfrm>
        </p:spPr>
        <p:txBody>
          <a:bodyPr/>
          <a:lstStyle/>
          <a:p>
            <a:r>
              <a:rPr lang="en-US" altLang="en-US" b="1" dirty="0"/>
              <a:t>14 </a:t>
            </a:r>
            <a:r>
              <a:rPr lang="en-US" altLang="en-US" b="1" dirty="0" err="1"/>
              <a:t>Hazir</a:t>
            </a:r>
            <a:r>
              <a:rPr lang="tr-TR" altLang="en-US" b="1" dirty="0"/>
              <a:t>an</a:t>
            </a:r>
            <a:r>
              <a:rPr lang="en-US" altLang="en-US" b="1" dirty="0"/>
              <a:t> 2022</a:t>
            </a:r>
          </a:p>
          <a:p>
            <a:r>
              <a:rPr lang="en-US" b="1" dirty="0"/>
              <a:t>(</a:t>
            </a:r>
            <a:r>
              <a:rPr lang="en-US" b="1" dirty="0" err="1"/>
              <a:t>hibrit</a:t>
            </a:r>
            <a:r>
              <a:rPr lang="en-US" b="1" dirty="0"/>
              <a:t>)</a:t>
            </a:r>
            <a:endParaRPr lang="en-US" dirty="0"/>
          </a:p>
        </p:txBody>
      </p:sp>
      <p:sp>
        <p:nvSpPr>
          <p:cNvPr id="4" name="TextBox 3">
            <a:extLst>
              <a:ext uri="{FF2B5EF4-FFF2-40B4-BE49-F238E27FC236}">
                <a16:creationId xmlns:a16="http://schemas.microsoft.com/office/drawing/2014/main" id="{FF0FFA6E-5339-0441-804C-9A60A248CB64}"/>
              </a:ext>
            </a:extLst>
          </p:cNvPr>
          <p:cNvSpPr txBox="1"/>
          <p:nvPr/>
        </p:nvSpPr>
        <p:spPr>
          <a:xfrm>
            <a:off x="6809127" y="2296886"/>
            <a:ext cx="1895071" cy="276999"/>
          </a:xfrm>
          <a:prstGeom prst="rect">
            <a:avLst/>
          </a:prstGeom>
          <a:noFill/>
        </p:spPr>
        <p:txBody>
          <a:bodyPr wrap="none" rtlCol="0">
            <a:spAutoFit/>
          </a:bodyPr>
          <a:lstStyle/>
          <a:p>
            <a:r>
              <a:rPr lang="en-US" sz="1100" b="1" dirty="0">
                <a:solidFill>
                  <a:schemeClr val="accent3"/>
                </a:solidFill>
              </a:rPr>
              <a:t>(</a:t>
            </a:r>
            <a:r>
              <a:rPr lang="en-GB" sz="1200" b="1" dirty="0">
                <a:solidFill>
                  <a:schemeClr val="accent2"/>
                </a:solidFill>
              </a:rPr>
              <a:t>TREESP1.3. FoW/P-01</a:t>
            </a:r>
            <a:r>
              <a:rPr lang="en-US" sz="1100" b="1" dirty="0">
                <a:solidFill>
                  <a:schemeClr val="accent3"/>
                </a:solidFill>
              </a:rPr>
              <a:t>)</a:t>
            </a:r>
          </a:p>
        </p:txBody>
      </p:sp>
    </p:spTree>
    <p:extLst>
      <p:ext uri="{BB962C8B-B14F-4D97-AF65-F5344CB8AC3E}">
        <p14:creationId xmlns:p14="http://schemas.microsoft.com/office/powerpoint/2010/main" val="861497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51E32A-DD28-49F7-BB68-1217F69F5770}"/>
              </a:ext>
            </a:extLst>
          </p:cNvPr>
          <p:cNvSpPr>
            <a:spLocks noGrp="1"/>
          </p:cNvSpPr>
          <p:nvPr>
            <p:ph idx="1"/>
          </p:nvPr>
        </p:nvSpPr>
        <p:spPr>
          <a:xfrm>
            <a:off x="139337" y="1032626"/>
            <a:ext cx="8847909" cy="4927600"/>
          </a:xfrm>
        </p:spPr>
        <p:txBody>
          <a:bodyPr>
            <a:normAutofit/>
          </a:bodyPr>
          <a:lstStyle/>
          <a:p>
            <a:pPr marL="0" indent="0" algn="ctr">
              <a:buNone/>
            </a:pPr>
            <a:r>
              <a:rPr lang="tr-TR" sz="3600" b="1" dirty="0"/>
              <a:t>Metodoloji </a:t>
            </a:r>
          </a:p>
          <a:p>
            <a:pPr marL="0" indent="0" algn="ctr">
              <a:buNone/>
            </a:pPr>
            <a:endParaRPr lang="en-US" sz="1000" b="1" dirty="0"/>
          </a:p>
          <a:p>
            <a:pPr marL="457200" indent="-457200" algn="just">
              <a:buAutoNum type="arabicPeriod"/>
            </a:pPr>
            <a:r>
              <a:rPr lang="tr-TR" sz="2000" b="1" dirty="0" err="1"/>
              <a:t>Masabaşı</a:t>
            </a:r>
            <a:r>
              <a:rPr lang="tr-TR" sz="2000" b="1" dirty="0"/>
              <a:t> incelemesi </a:t>
            </a:r>
          </a:p>
          <a:p>
            <a:pPr marL="0" indent="0" algn="just">
              <a:buNone/>
            </a:pPr>
            <a:r>
              <a:rPr lang="tr-TR" sz="1800" i="1" dirty="0"/>
              <a:t>Mevzuat, ilgili politikalara yönelik araştırma raporları, uluslararası tavsiyeler/yükümlülükler, mevcut istatistik ve göstergeler </a:t>
            </a:r>
          </a:p>
          <a:p>
            <a:pPr marL="0" indent="0" algn="just">
              <a:buNone/>
            </a:pPr>
            <a:endParaRPr lang="tr-TR" sz="1600" i="1" dirty="0"/>
          </a:p>
          <a:p>
            <a:pPr marL="457200" indent="-457200" algn="just">
              <a:buAutoNum type="arabicPeriod" startAt="2"/>
            </a:pPr>
            <a:r>
              <a:rPr lang="tr-TR" sz="2000" b="1" dirty="0"/>
              <a:t>Paydaş kurumlarla görüşmeler/toplantılar </a:t>
            </a:r>
          </a:p>
          <a:p>
            <a:pPr marL="0" indent="0" algn="just">
              <a:buNone/>
            </a:pPr>
            <a:r>
              <a:rPr lang="tr-TR" sz="1600" b="1" dirty="0"/>
              <a:t> </a:t>
            </a:r>
            <a:r>
              <a:rPr lang="tr-TR" sz="1800" i="1" dirty="0"/>
              <a:t>Mülakatlar ve odak grup toplantıları</a:t>
            </a:r>
          </a:p>
          <a:p>
            <a:pPr marL="0" indent="0" algn="just">
              <a:buNone/>
            </a:pPr>
            <a:endParaRPr lang="tr-TR" sz="1600" i="1" dirty="0"/>
          </a:p>
          <a:p>
            <a:pPr marL="457200" indent="-457200" algn="just">
              <a:buAutoNum type="arabicPeriod" startAt="3"/>
            </a:pPr>
            <a:r>
              <a:rPr lang="tr-TR" sz="2000" b="1" dirty="0"/>
              <a:t>Mevzuatın muhatabı olan taraflara anket uygulanması</a:t>
            </a:r>
          </a:p>
          <a:p>
            <a:pPr marL="0" indent="0" algn="just">
              <a:buNone/>
            </a:pPr>
            <a:r>
              <a:rPr lang="tr-TR" sz="1800" i="1" dirty="0"/>
              <a:t>İşçi ve işveren anketleri </a:t>
            </a:r>
          </a:p>
          <a:p>
            <a:pPr marL="0" indent="0" algn="just">
              <a:buNone/>
            </a:pPr>
            <a:endParaRPr lang="tr-TR" sz="1600" i="1" dirty="0"/>
          </a:p>
          <a:p>
            <a:pPr marL="0" indent="0" algn="just">
              <a:buNone/>
            </a:pPr>
            <a:r>
              <a:rPr lang="tr-TR" sz="2000" b="1" dirty="0"/>
              <a:t>4.  Sonuçların analizi ve yorumlanması</a:t>
            </a:r>
          </a:p>
          <a:p>
            <a:endParaRPr lang="en-US" dirty="0"/>
          </a:p>
        </p:txBody>
      </p:sp>
    </p:spTree>
    <p:extLst>
      <p:ext uri="{BB962C8B-B14F-4D97-AF65-F5344CB8AC3E}">
        <p14:creationId xmlns:p14="http://schemas.microsoft.com/office/powerpoint/2010/main" val="3305234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8279BC9-B995-45DA-8F9F-BA712DA83265}"/>
              </a:ext>
            </a:extLst>
          </p:cNvPr>
          <p:cNvSpPr>
            <a:spLocks noGrp="1"/>
          </p:cNvSpPr>
          <p:nvPr>
            <p:ph idx="1"/>
          </p:nvPr>
        </p:nvSpPr>
        <p:spPr>
          <a:xfrm>
            <a:off x="113211" y="1198881"/>
            <a:ext cx="8629007" cy="4927600"/>
          </a:xfrm>
        </p:spPr>
        <p:txBody>
          <a:bodyPr>
            <a:normAutofit/>
          </a:bodyPr>
          <a:lstStyle/>
          <a:p>
            <a:pPr marL="0" indent="0" algn="ctr">
              <a:buNone/>
            </a:pPr>
            <a:r>
              <a:rPr lang="tr-TR" sz="3600" b="1" dirty="0"/>
              <a:t>Gerçekleştirilen Çalışmalar </a:t>
            </a:r>
          </a:p>
          <a:p>
            <a:pPr marL="0" indent="0" algn="just">
              <a:buNone/>
            </a:pPr>
            <a:endParaRPr lang="tr-TR" sz="2400" b="1" dirty="0"/>
          </a:p>
          <a:p>
            <a:pPr marL="457200" indent="-457200" algn="ctr">
              <a:buAutoNum type="arabicPeriod"/>
            </a:pPr>
            <a:r>
              <a:rPr lang="tr-TR" sz="2400" b="1" u="sng" dirty="0"/>
              <a:t>Paydaş görüşmeleri</a:t>
            </a:r>
          </a:p>
          <a:p>
            <a:pPr marL="0" indent="0" algn="just">
              <a:lnSpc>
                <a:spcPct val="150000"/>
              </a:lnSpc>
              <a:buNone/>
            </a:pPr>
            <a:r>
              <a:rPr lang="tr-TR" sz="1800" dirty="0"/>
              <a:t>15-23 Aralık 2021 tarihleri arasında kamu kurum ve kuruluşları, sosyal taraflar ve meslek kuruluşlarından oluşan ana paydaş kurumların temsilcileri ile çevrimiçi olarak gerçekleştirildi.</a:t>
            </a:r>
          </a:p>
          <a:p>
            <a:pPr marL="0" indent="0" algn="just">
              <a:buNone/>
            </a:pPr>
            <a:endParaRPr lang="tr-TR" sz="800" dirty="0"/>
          </a:p>
          <a:p>
            <a:pPr marL="0" indent="0" algn="just">
              <a:lnSpc>
                <a:spcPct val="150000"/>
              </a:lnSpc>
              <a:buNone/>
            </a:pPr>
            <a:r>
              <a:rPr lang="tr-TR" sz="2400" b="1" u="sng" dirty="0"/>
              <a:t>Görüşmelerin amacı :</a:t>
            </a:r>
            <a:r>
              <a:rPr lang="tr-TR" sz="2400" b="1" dirty="0"/>
              <a:t> </a:t>
            </a:r>
            <a:r>
              <a:rPr lang="tr-TR" sz="1800" dirty="0"/>
              <a:t>Projenin etki analizi çalışmasını tanıtmak ve alan araştırmasının tasarımında yardımcı olacak İş Kanununun ve ilgili düzenlemelerin uygulanmasında karşılaşılan problemlerin neler olduğu konusunda görüşleri almak  </a:t>
            </a:r>
          </a:p>
          <a:p>
            <a:pPr marL="0" indent="0" algn="just">
              <a:buNone/>
            </a:pPr>
            <a:endParaRPr lang="en-US" sz="2000" dirty="0"/>
          </a:p>
        </p:txBody>
      </p:sp>
    </p:spTree>
    <p:extLst>
      <p:ext uri="{BB962C8B-B14F-4D97-AF65-F5344CB8AC3E}">
        <p14:creationId xmlns:p14="http://schemas.microsoft.com/office/powerpoint/2010/main" val="2820980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8279BC9-B995-45DA-8F9F-BA712DA83265}"/>
              </a:ext>
            </a:extLst>
          </p:cNvPr>
          <p:cNvSpPr>
            <a:spLocks noGrp="1"/>
          </p:cNvSpPr>
          <p:nvPr>
            <p:ph idx="1"/>
          </p:nvPr>
        </p:nvSpPr>
        <p:spPr>
          <a:xfrm>
            <a:off x="165463" y="1198881"/>
            <a:ext cx="8576755" cy="4927600"/>
          </a:xfrm>
        </p:spPr>
        <p:txBody>
          <a:bodyPr>
            <a:normAutofit/>
          </a:bodyPr>
          <a:lstStyle/>
          <a:p>
            <a:pPr marL="0" indent="0" algn="just">
              <a:buNone/>
            </a:pPr>
            <a:r>
              <a:rPr lang="tr-TR" b="1" u="sng" dirty="0"/>
              <a:t>Yöntem: </a:t>
            </a:r>
            <a:r>
              <a:rPr lang="tr-TR" dirty="0"/>
              <a:t>Yarı yapılandırılmış anket formu </a:t>
            </a:r>
          </a:p>
          <a:p>
            <a:pPr marL="0" indent="0" algn="just">
              <a:buNone/>
            </a:pPr>
            <a:endParaRPr lang="tr-TR" sz="2400" dirty="0"/>
          </a:p>
          <a:p>
            <a:pPr marL="0" indent="0" algn="just">
              <a:buNone/>
            </a:pPr>
            <a:r>
              <a:rPr lang="tr-TR" b="1" u="sng" dirty="0"/>
              <a:t>Görüşülen konular:</a:t>
            </a:r>
            <a:r>
              <a:rPr lang="en-US" b="1" u="sng" dirty="0"/>
              <a:t> </a:t>
            </a:r>
            <a:endParaRPr lang="tr-TR" b="1" u="sng" dirty="0"/>
          </a:p>
          <a:p>
            <a:pPr algn="just"/>
            <a:r>
              <a:rPr lang="tr-TR" i="1" dirty="0"/>
              <a:t>Kadın istihdamını teşvik etmede etkin olan İş Kanunu hükümleri ve uygulamada karşılaşılan problemler  </a:t>
            </a:r>
          </a:p>
          <a:p>
            <a:pPr algn="just"/>
            <a:r>
              <a:rPr lang="tr-TR" i="1" dirty="0"/>
              <a:t>Kurumlar arası koordinasyon mekanizmaları</a:t>
            </a:r>
          </a:p>
          <a:p>
            <a:pPr algn="just"/>
            <a:r>
              <a:rPr lang="tr-TR" i="1" dirty="0"/>
              <a:t>Uygulamanın izlenmesine yönelik faaliyetler</a:t>
            </a:r>
          </a:p>
          <a:p>
            <a:pPr algn="just"/>
            <a:r>
              <a:rPr lang="tr-TR" i="1" dirty="0"/>
              <a:t>Mevzuatın geliştirilmesi gereken alanlarına ilişkin görüş ve öneriler </a:t>
            </a:r>
            <a:endParaRPr lang="en-US" i="1" dirty="0"/>
          </a:p>
        </p:txBody>
      </p:sp>
    </p:spTree>
    <p:extLst>
      <p:ext uri="{BB962C8B-B14F-4D97-AF65-F5344CB8AC3E}">
        <p14:creationId xmlns:p14="http://schemas.microsoft.com/office/powerpoint/2010/main" val="3676064696"/>
      </p:ext>
    </p:extLst>
  </p:cSld>
  <p:clrMapOvr>
    <a:masterClrMapping/>
  </p:clrMapOvr>
</p:sld>
</file>

<file path=ppt/theme/theme1.xml><?xml version="1.0" encoding="utf-8"?>
<a:theme xmlns:a="http://schemas.openxmlformats.org/drawingml/2006/main" name="Office Theme">
  <a:themeElements>
    <a:clrScheme name="Gelis">
      <a:dk1>
        <a:srgbClr val="000000"/>
      </a:dk1>
      <a:lt1>
        <a:srgbClr val="FFFFFF"/>
      </a:lt1>
      <a:dk2>
        <a:srgbClr val="0089C3"/>
      </a:dk2>
      <a:lt2>
        <a:srgbClr val="E7E6E6"/>
      </a:lt2>
      <a:accent1>
        <a:srgbClr val="F2B229"/>
      </a:accent1>
      <a:accent2>
        <a:srgbClr val="682979"/>
      </a:accent2>
      <a:accent3>
        <a:srgbClr val="5D5795"/>
      </a:accent3>
      <a:accent4>
        <a:srgbClr val="272652"/>
      </a:accent4>
      <a:accent5>
        <a:srgbClr val="00A4D2"/>
      </a:accent5>
      <a:accent6>
        <a:srgbClr val="87AE3F"/>
      </a:accent6>
      <a:hlink>
        <a:srgbClr val="B4273D"/>
      </a:hlink>
      <a:folHlink>
        <a:srgbClr val="D81963"/>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5285</TotalTime>
  <Words>3234</Words>
  <Application>Microsoft Office PowerPoint</Application>
  <PresentationFormat>On-screen Show (4:3)</PresentationFormat>
  <Paragraphs>401</Paragraphs>
  <Slides>42</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Arial Black</vt:lpstr>
      <vt:lpstr>Calibri</vt:lpstr>
      <vt:lpstr>Wingdings</vt:lpstr>
      <vt:lpstr>Office Theme</vt:lpstr>
      <vt:lpstr>        Etki Analizi Raporu    Sonuç Çalıştayı </vt:lpstr>
      <vt:lpstr>PowerPoint Presentation</vt:lpstr>
      <vt:lpstr>PowerPoint Presentation</vt:lpstr>
      <vt:lpstr>PowerPoint Presentation</vt:lpstr>
      <vt:lpstr>PowerPoint Presentation</vt:lpstr>
      <vt:lpstr>         Etki Analizi Raporu  Sonuç Çalıştayı (Metodoloji)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Etki Analizi  Raporu  Sonuç Çalıştayı (Öneriler)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Cavlan Basarir</dc:creator>
  <cp:lastModifiedBy>Michael Chambers</cp:lastModifiedBy>
  <cp:revision>295</cp:revision>
  <dcterms:created xsi:type="dcterms:W3CDTF">2017-09-19T16:43:33Z</dcterms:created>
  <dcterms:modified xsi:type="dcterms:W3CDTF">2022-06-13T11:53:26Z</dcterms:modified>
</cp:coreProperties>
</file>